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7" r:id="rId4"/>
    <p:sldMasterId id="2147484036" r:id="rId5"/>
    <p:sldMasterId id="2147484038" r:id="rId6"/>
  </p:sldMasterIdLst>
  <p:notesMasterIdLst>
    <p:notesMasterId r:id="rId182"/>
  </p:notesMasterIdLst>
  <p:handoutMasterIdLst>
    <p:handoutMasterId r:id="rId183"/>
  </p:handoutMasterIdLst>
  <p:sldIdLst>
    <p:sldId id="256" r:id="rId7"/>
    <p:sldId id="557" r:id="rId8"/>
    <p:sldId id="300" r:id="rId9"/>
    <p:sldId id="261" r:id="rId10"/>
    <p:sldId id="549" r:id="rId11"/>
    <p:sldId id="550" r:id="rId12"/>
    <p:sldId id="551" r:id="rId13"/>
    <p:sldId id="552" r:id="rId14"/>
    <p:sldId id="553" r:id="rId15"/>
    <p:sldId id="554" r:id="rId16"/>
    <p:sldId id="555" r:id="rId17"/>
    <p:sldId id="556" r:id="rId18"/>
    <p:sldId id="260" r:id="rId19"/>
    <p:sldId id="263" r:id="rId20"/>
    <p:sldId id="264" r:id="rId21"/>
    <p:sldId id="265" r:id="rId22"/>
    <p:sldId id="266" r:id="rId23"/>
    <p:sldId id="267" r:id="rId24"/>
    <p:sldId id="268" r:id="rId25"/>
    <p:sldId id="270" r:id="rId26"/>
    <p:sldId id="271" r:id="rId27"/>
    <p:sldId id="273" r:id="rId28"/>
    <p:sldId id="274" r:id="rId29"/>
    <p:sldId id="277" r:id="rId30"/>
    <p:sldId id="279" r:id="rId31"/>
    <p:sldId id="278" r:id="rId32"/>
    <p:sldId id="280" r:id="rId33"/>
    <p:sldId id="282" r:id="rId34"/>
    <p:sldId id="283" r:id="rId35"/>
    <p:sldId id="284" r:id="rId36"/>
    <p:sldId id="285" r:id="rId37"/>
    <p:sldId id="281" r:id="rId38"/>
    <p:sldId id="547" r:id="rId39"/>
    <p:sldId id="358" r:id="rId40"/>
    <p:sldId id="359" r:id="rId41"/>
    <p:sldId id="360" r:id="rId42"/>
    <p:sldId id="393" r:id="rId43"/>
    <p:sldId id="376" r:id="rId44"/>
    <p:sldId id="394" r:id="rId45"/>
    <p:sldId id="395" r:id="rId46"/>
    <p:sldId id="361" r:id="rId47"/>
    <p:sldId id="540" r:id="rId48"/>
    <p:sldId id="541" r:id="rId49"/>
    <p:sldId id="544" r:id="rId50"/>
    <p:sldId id="545" r:id="rId51"/>
    <p:sldId id="546" r:id="rId52"/>
    <p:sldId id="542" r:id="rId53"/>
    <p:sldId id="543" r:id="rId54"/>
    <p:sldId id="362" r:id="rId55"/>
    <p:sldId id="363" r:id="rId56"/>
    <p:sldId id="364" r:id="rId57"/>
    <p:sldId id="377" r:id="rId58"/>
    <p:sldId id="378" r:id="rId59"/>
    <p:sldId id="379" r:id="rId60"/>
    <p:sldId id="365" r:id="rId61"/>
    <p:sldId id="380" r:id="rId62"/>
    <p:sldId id="381" r:id="rId63"/>
    <p:sldId id="382" r:id="rId64"/>
    <p:sldId id="383" r:id="rId65"/>
    <p:sldId id="366" r:id="rId66"/>
    <p:sldId id="384" r:id="rId67"/>
    <p:sldId id="385" r:id="rId68"/>
    <p:sldId id="386" r:id="rId69"/>
    <p:sldId id="387" r:id="rId70"/>
    <p:sldId id="390" r:id="rId71"/>
    <p:sldId id="391" r:id="rId72"/>
    <p:sldId id="392" r:id="rId73"/>
    <p:sldId id="388" r:id="rId74"/>
    <p:sldId id="389" r:id="rId75"/>
    <p:sldId id="357" r:id="rId76"/>
    <p:sldId id="397" r:id="rId77"/>
    <p:sldId id="398" r:id="rId78"/>
    <p:sldId id="399" r:id="rId79"/>
    <p:sldId id="400" r:id="rId80"/>
    <p:sldId id="413" r:id="rId81"/>
    <p:sldId id="414" r:id="rId82"/>
    <p:sldId id="415" r:id="rId83"/>
    <p:sldId id="416" r:id="rId84"/>
    <p:sldId id="417" r:id="rId85"/>
    <p:sldId id="418" r:id="rId86"/>
    <p:sldId id="371" r:id="rId87"/>
    <p:sldId id="372" r:id="rId88"/>
    <p:sldId id="373" r:id="rId89"/>
    <p:sldId id="374" r:id="rId90"/>
    <p:sldId id="375" r:id="rId91"/>
    <p:sldId id="419" r:id="rId92"/>
    <p:sldId id="420" r:id="rId93"/>
    <p:sldId id="421" r:id="rId94"/>
    <p:sldId id="422" r:id="rId95"/>
    <p:sldId id="423" r:id="rId96"/>
    <p:sldId id="424" r:id="rId97"/>
    <p:sldId id="425" r:id="rId98"/>
    <p:sldId id="426" r:id="rId99"/>
    <p:sldId id="427" r:id="rId100"/>
    <p:sldId id="428" r:id="rId101"/>
    <p:sldId id="429" r:id="rId102"/>
    <p:sldId id="430" r:id="rId103"/>
    <p:sldId id="431" r:id="rId104"/>
    <p:sldId id="432" r:id="rId105"/>
    <p:sldId id="433" r:id="rId106"/>
    <p:sldId id="434" r:id="rId107"/>
    <p:sldId id="435" r:id="rId108"/>
    <p:sldId id="436" r:id="rId109"/>
    <p:sldId id="437" r:id="rId110"/>
    <p:sldId id="401" r:id="rId111"/>
    <p:sldId id="438" r:id="rId112"/>
    <p:sldId id="439" r:id="rId113"/>
    <p:sldId id="440" r:id="rId114"/>
    <p:sldId id="441" r:id="rId115"/>
    <p:sldId id="442" r:id="rId116"/>
    <p:sldId id="443" r:id="rId117"/>
    <p:sldId id="444" r:id="rId118"/>
    <p:sldId id="445" r:id="rId119"/>
    <p:sldId id="446" r:id="rId120"/>
    <p:sldId id="447" r:id="rId121"/>
    <p:sldId id="448" r:id="rId122"/>
    <p:sldId id="449" r:id="rId123"/>
    <p:sldId id="450" r:id="rId124"/>
    <p:sldId id="412" r:id="rId125"/>
    <p:sldId id="451" r:id="rId126"/>
    <p:sldId id="452" r:id="rId127"/>
    <p:sldId id="453" r:id="rId128"/>
    <p:sldId id="454" r:id="rId129"/>
    <p:sldId id="455" r:id="rId130"/>
    <p:sldId id="521" r:id="rId131"/>
    <p:sldId id="522" r:id="rId132"/>
    <p:sldId id="523" r:id="rId133"/>
    <p:sldId id="524" r:id="rId134"/>
    <p:sldId id="525" r:id="rId135"/>
    <p:sldId id="526" r:id="rId136"/>
    <p:sldId id="527" r:id="rId137"/>
    <p:sldId id="528" r:id="rId138"/>
    <p:sldId id="529" r:id="rId139"/>
    <p:sldId id="530" r:id="rId140"/>
    <p:sldId id="531" r:id="rId141"/>
    <p:sldId id="532" r:id="rId142"/>
    <p:sldId id="533" r:id="rId143"/>
    <p:sldId id="534" r:id="rId144"/>
    <p:sldId id="535" r:id="rId145"/>
    <p:sldId id="456" r:id="rId146"/>
    <p:sldId id="457" r:id="rId147"/>
    <p:sldId id="458" r:id="rId148"/>
    <p:sldId id="459" r:id="rId149"/>
    <p:sldId id="460" r:id="rId150"/>
    <p:sldId id="461" r:id="rId151"/>
    <p:sldId id="462" r:id="rId152"/>
    <p:sldId id="463" r:id="rId153"/>
    <p:sldId id="464" r:id="rId154"/>
    <p:sldId id="536" r:id="rId155"/>
    <p:sldId id="465" r:id="rId156"/>
    <p:sldId id="466" r:id="rId157"/>
    <p:sldId id="467" r:id="rId158"/>
    <p:sldId id="468" r:id="rId159"/>
    <p:sldId id="469" r:id="rId160"/>
    <p:sldId id="470" r:id="rId161"/>
    <p:sldId id="471" r:id="rId162"/>
    <p:sldId id="472" r:id="rId163"/>
    <p:sldId id="473" r:id="rId164"/>
    <p:sldId id="474" r:id="rId165"/>
    <p:sldId id="475" r:id="rId166"/>
    <p:sldId id="476" r:id="rId167"/>
    <p:sldId id="477" r:id="rId168"/>
    <p:sldId id="478" r:id="rId169"/>
    <p:sldId id="479" r:id="rId170"/>
    <p:sldId id="537" r:id="rId171"/>
    <p:sldId id="480" r:id="rId172"/>
    <p:sldId id="481" r:id="rId173"/>
    <p:sldId id="483" r:id="rId174"/>
    <p:sldId id="484" r:id="rId175"/>
    <p:sldId id="485" r:id="rId176"/>
    <p:sldId id="486" r:id="rId177"/>
    <p:sldId id="487" r:id="rId178"/>
    <p:sldId id="520" r:id="rId179"/>
    <p:sldId id="538" r:id="rId180"/>
    <p:sldId id="258" r:id="rId181"/>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4" pos="2880">
          <p15:clr>
            <a:srgbClr val="A4A3A4"/>
          </p15:clr>
        </p15:guide>
        <p15:guide id="5"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va  Pardesi" initials="AP" lastIdx="11" clrIdx="0">
    <p:extLst>
      <p:ext uri="{19B8F6BF-5375-455C-9EA6-DF929625EA0E}">
        <p15:presenceInfo xmlns:p15="http://schemas.microsoft.com/office/powerpoint/2012/main" userId="S-1-5-21-1801674531-1177238915-682003330-2129570" providerId="AD"/>
      </p:ext>
    </p:extLst>
  </p:cmAuthor>
  <p:cmAuthor id="2" name="Peshaan Khajotia" initials="PK" lastIdx="53" clrIdx="1">
    <p:extLst>
      <p:ext uri="{19B8F6BF-5375-455C-9EA6-DF929625EA0E}">
        <p15:presenceInfo xmlns:p15="http://schemas.microsoft.com/office/powerpoint/2012/main" userId="S-1-5-21-1801674531-1177238915-682003330-22218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C5"/>
    <a:srgbClr val="262626"/>
    <a:srgbClr val="724698"/>
    <a:srgbClr val="93478C"/>
    <a:srgbClr val="F15A2D"/>
    <a:srgbClr val="07BAE5"/>
    <a:srgbClr val="D53E85"/>
    <a:srgbClr val="612C91"/>
    <a:srgbClr val="000000"/>
    <a:srgbClr val="034E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62" autoAdjust="0"/>
    <p:restoredTop sz="95930" autoAdjust="0"/>
  </p:normalViewPr>
  <p:slideViewPr>
    <p:cSldViewPr snapToObjects="1">
      <p:cViewPr varScale="1">
        <p:scale>
          <a:sx n="71" d="100"/>
          <a:sy n="71" d="100"/>
        </p:scale>
        <p:origin x="132" y="64"/>
      </p:cViewPr>
      <p:guideLst>
        <p:guide pos="2880"/>
        <p:guide orient="horz" pos="1620"/>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00" d="100"/>
        <a:sy n="100" d="100"/>
      </p:scale>
      <p:origin x="0" y="-15184"/>
    </p:cViewPr>
  </p:sorterViewPr>
  <p:notesViewPr>
    <p:cSldViewPr snapToObjects="1" showGuides="1">
      <p:cViewPr varScale="1">
        <p:scale>
          <a:sx n="93" d="100"/>
          <a:sy n="93" d="100"/>
        </p:scale>
        <p:origin x="3624"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notesMaster" Target="notesMasters/notesMaster1.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viewProps" Target="viewProp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theme" Target="theme/theme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D6E581-5FB9-423A-846D-A955E43F1AA1}" type="datetimeFigureOut">
              <a:rPr lang="en-US" smtClean="0"/>
              <a:pPr/>
              <a:t>1/18/2023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B4B16E-D317-4731-B361-9197425E4627}" type="slidenum">
              <a:rPr lang="en-US" smtClean="0"/>
              <a:pPr/>
              <a:t>‹#›</a:t>
            </a:fld>
            <a:endParaRPr lang="en-US" dirty="0"/>
          </a:p>
        </p:txBody>
      </p:sp>
    </p:spTree>
    <p:extLst>
      <p:ext uri="{BB962C8B-B14F-4D97-AF65-F5344CB8AC3E}">
        <p14:creationId xmlns:p14="http://schemas.microsoft.com/office/powerpoint/2010/main" val="20917106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6ACDD-C55B-4FC4-89E7-E9F98F22F217}" type="datetimeFigureOut">
              <a:rPr lang="en-US" smtClean="0"/>
              <a:pPr/>
              <a:t>1/18/2023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4190E-9D7B-4847-98AB-991B2B42748F}" type="slidenum">
              <a:rPr lang="en-US" smtClean="0"/>
              <a:pPr/>
              <a:t>‹#›</a:t>
            </a:fld>
            <a:endParaRPr lang="en-US" dirty="0"/>
          </a:p>
        </p:txBody>
      </p:sp>
    </p:spTree>
    <p:extLst>
      <p:ext uri="{BB962C8B-B14F-4D97-AF65-F5344CB8AC3E}">
        <p14:creationId xmlns:p14="http://schemas.microsoft.com/office/powerpoint/2010/main" val="3289008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centers are grown</a:t>
            </a:r>
            <a:r>
              <a:rPr lang="en-US" baseline="0" dirty="0"/>
              <a:t> by large companies and organizations(educational, </a:t>
            </a:r>
            <a:r>
              <a:rPr lang="en-US" baseline="0" dirty="0" err="1"/>
              <a:t>guvernamental</a:t>
            </a:r>
            <a:r>
              <a:rPr lang="en-US" baseline="0" dirty="0"/>
              <a:t>)</a:t>
            </a:r>
            <a:endParaRPr lang="en-US" dirty="0"/>
          </a:p>
        </p:txBody>
      </p:sp>
      <p:sp>
        <p:nvSpPr>
          <p:cNvPr id="4" name="Slide Number Placeholder 3"/>
          <p:cNvSpPr>
            <a:spLocks noGrp="1"/>
          </p:cNvSpPr>
          <p:nvPr>
            <p:ph type="sldNum" sz="quarter" idx="10"/>
          </p:nvPr>
        </p:nvSpPr>
        <p:spPr/>
        <p:txBody>
          <a:bodyPr/>
          <a:lstStyle/>
          <a:p>
            <a:fld id="{62CC1B8C-D414-4E30-B83C-68EB37BC6A7B}" type="slidenum">
              <a:rPr lang="en-US" smtClean="0"/>
              <a:t>13</a:t>
            </a:fld>
            <a:endParaRPr lang="en-US"/>
          </a:p>
        </p:txBody>
      </p:sp>
    </p:spTree>
    <p:extLst>
      <p:ext uri="{BB962C8B-B14F-4D97-AF65-F5344CB8AC3E}">
        <p14:creationId xmlns:p14="http://schemas.microsoft.com/office/powerpoint/2010/main" val="1814692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9609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4384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0082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9C5403-D6CF-9147-BC21-EBC85D004347}" type="slidenum">
              <a:rPr lang="en-US" smtClean="0"/>
              <a:pPr/>
              <a:t>125</a:t>
            </a:fld>
            <a:endParaRPr lang="en-US"/>
          </a:p>
        </p:txBody>
      </p:sp>
    </p:spTree>
    <p:extLst>
      <p:ext uri="{BB962C8B-B14F-4D97-AF65-F5344CB8AC3E}">
        <p14:creationId xmlns:p14="http://schemas.microsoft.com/office/powerpoint/2010/main" val="1300657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502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4718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0234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580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2443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07373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Rows</a:t>
            </a:r>
            <a:r>
              <a:rPr lang="en-US" baseline="0" dirty="0"/>
              <a:t> of server racks; an entire data center can host from 10’000s to 100’000s servers, where the electrical power and economies of scale determine total data center size</a:t>
            </a:r>
            <a:endParaRPr lang="en-US" dirty="0"/>
          </a:p>
        </p:txBody>
      </p:sp>
      <p:sp>
        <p:nvSpPr>
          <p:cNvPr id="4" name="Slide Number Placeholder 3"/>
          <p:cNvSpPr>
            <a:spLocks noGrp="1"/>
          </p:cNvSpPr>
          <p:nvPr>
            <p:ph type="sldNum" sz="quarter" idx="10"/>
          </p:nvPr>
        </p:nvSpPr>
        <p:spPr/>
        <p:txBody>
          <a:bodyPr/>
          <a:lstStyle/>
          <a:p>
            <a:fld id="{62CC1B8C-D414-4E30-B83C-68EB37BC6A7B}" type="slidenum">
              <a:rPr lang="en-US" smtClean="0"/>
              <a:t>14</a:t>
            </a:fld>
            <a:endParaRPr lang="en-US"/>
          </a:p>
        </p:txBody>
      </p:sp>
    </p:spTree>
    <p:extLst>
      <p:ext uri="{BB962C8B-B14F-4D97-AF65-F5344CB8AC3E}">
        <p14:creationId xmlns:p14="http://schemas.microsoft.com/office/powerpoint/2010/main" val="3375662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835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0300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48798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1421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5017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8926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4924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9254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4138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210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 Load Balancers, DNS, BGP, operating system, middleware, servers, racks, …</a:t>
            </a:r>
          </a:p>
          <a:p>
            <a:endParaRPr lang="en-US" dirty="0"/>
          </a:p>
        </p:txBody>
      </p:sp>
      <p:sp>
        <p:nvSpPr>
          <p:cNvPr id="4" name="Slide Number Placeholder 3"/>
          <p:cNvSpPr>
            <a:spLocks noGrp="1"/>
          </p:cNvSpPr>
          <p:nvPr>
            <p:ph type="sldNum" sz="quarter" idx="10"/>
          </p:nvPr>
        </p:nvSpPr>
        <p:spPr/>
        <p:txBody>
          <a:bodyPr/>
          <a:lstStyle/>
          <a:p>
            <a:fld id="{62CC1B8C-D414-4E30-B83C-68EB37BC6A7B}" type="slidenum">
              <a:rPr lang="en-US" smtClean="0"/>
              <a:t>15</a:t>
            </a:fld>
            <a:endParaRPr lang="en-US"/>
          </a:p>
        </p:txBody>
      </p:sp>
    </p:spTree>
    <p:extLst>
      <p:ext uri="{BB962C8B-B14F-4D97-AF65-F5344CB8AC3E}">
        <p14:creationId xmlns:p14="http://schemas.microsoft.com/office/powerpoint/2010/main" val="3171309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0830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5594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32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4902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8828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7830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6151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3244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6862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1013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Three-tier is unable to handle the growing demand of cloud computing. The higher layers of the three-tier DCN are highly oversubscribed. Moreover,</a:t>
            </a:r>
            <a:r>
              <a:rPr lang="en-US" baseline="0" dirty="0"/>
              <a:t> scalability is another major issue in three-tier DCN. </a:t>
            </a:r>
          </a:p>
          <a:p>
            <a:endParaRPr lang="en-US" baseline="0" dirty="0"/>
          </a:p>
          <a:p>
            <a:r>
              <a:rPr lang="en-US" baseline="0" dirty="0"/>
              <a:t>Major problems include scalability, fault tolerance, energy efficiency, cross-sectional bandwidth. </a:t>
            </a:r>
          </a:p>
          <a:p>
            <a:endParaRPr lang="en-US" baseline="0" dirty="0"/>
          </a:p>
          <a:p>
            <a:r>
              <a:rPr lang="en-US" baseline="0" dirty="0"/>
              <a:t>Current DC architectures to be able to scale leverages specialized hardware and communication protocols, such as </a:t>
            </a:r>
            <a:r>
              <a:rPr lang="en-US" baseline="0" dirty="0" err="1"/>
              <a:t>InfiniBand</a:t>
            </a:r>
            <a:r>
              <a:rPr lang="en-US" baseline="0" dirty="0"/>
              <a:t> or </a:t>
            </a:r>
            <a:r>
              <a:rPr lang="en-US" baseline="0" dirty="0" err="1"/>
              <a:t>Myrinet</a:t>
            </a:r>
            <a:r>
              <a:rPr lang="en-US" baseline="0" dirty="0"/>
              <a:t>. These solutions can scale to clusters of thousands of nodes with high bandwidth. However, expensive infrastructure and incompatible with TCP/IP applications</a:t>
            </a:r>
          </a:p>
          <a:p>
            <a:endParaRPr lang="en-US" baseline="0" dirty="0"/>
          </a:p>
          <a:p>
            <a:r>
              <a:rPr lang="en-US" baseline="0" dirty="0"/>
              <a:t>OR, you can leverage commodity Ethernet switches and routers to interconnect cluster machines. It offers backwards compatibility with existing infrastructure, low-cost. However, aggregate cluster bandwidth scales poorly with cluster size , and achieving the highest levels of bandwidth incurs non-linear cost increase with cluster size</a:t>
            </a:r>
          </a:p>
        </p:txBody>
      </p:sp>
      <p:sp>
        <p:nvSpPr>
          <p:cNvPr id="4" name="Slide Number Placeholder 3"/>
          <p:cNvSpPr>
            <a:spLocks noGrp="1"/>
          </p:cNvSpPr>
          <p:nvPr>
            <p:ph type="sldNum" sz="quarter" idx="10"/>
          </p:nvPr>
        </p:nvSpPr>
        <p:spPr/>
        <p:txBody>
          <a:bodyPr/>
          <a:lstStyle/>
          <a:p>
            <a:fld id="{62CC1B8C-D414-4E30-B83C-68EB37BC6A7B}" type="slidenum">
              <a:rPr lang="en-US" smtClean="0"/>
              <a:t>16</a:t>
            </a:fld>
            <a:endParaRPr lang="en-US"/>
          </a:p>
        </p:txBody>
      </p:sp>
    </p:spTree>
    <p:extLst>
      <p:ext uri="{BB962C8B-B14F-4D97-AF65-F5344CB8AC3E}">
        <p14:creationId xmlns:p14="http://schemas.microsoft.com/office/powerpoint/2010/main" val="8014189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0620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4677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4239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6686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4092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71974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09029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21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1128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145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Three-tier is unable to handle the growing demand of cloud computing. The higher layers of the three-tier DCN are highly oversubscribed. Moreover,</a:t>
            </a:r>
            <a:r>
              <a:rPr lang="en-US" baseline="0" dirty="0"/>
              <a:t> scalability is another major issue in three-tier DCN. </a:t>
            </a:r>
          </a:p>
          <a:p>
            <a:endParaRPr lang="en-US" baseline="0" dirty="0"/>
          </a:p>
          <a:p>
            <a:r>
              <a:rPr lang="en-US" baseline="0" dirty="0"/>
              <a:t>Major problems include scalability, fault tolerance, energy efficiency, cross-sectional bandwidth. </a:t>
            </a:r>
          </a:p>
          <a:p>
            <a:endParaRPr lang="en-US" baseline="0" dirty="0"/>
          </a:p>
          <a:p>
            <a:r>
              <a:rPr lang="en-US" baseline="0" dirty="0"/>
              <a:t>Current DC architectures to be able to scale leverages specialized hardware and communication protocols, such as </a:t>
            </a:r>
            <a:r>
              <a:rPr lang="en-US" baseline="0" dirty="0" err="1"/>
              <a:t>InfiniBand</a:t>
            </a:r>
            <a:r>
              <a:rPr lang="en-US" baseline="0" dirty="0"/>
              <a:t> or </a:t>
            </a:r>
            <a:r>
              <a:rPr lang="en-US" baseline="0" dirty="0" err="1"/>
              <a:t>Myrinet</a:t>
            </a:r>
            <a:r>
              <a:rPr lang="en-US" baseline="0" dirty="0"/>
              <a:t>. These solutions can scale to clusters of thousands of nodes with high bandwidth. However, expensive infrastructure and incompatible with TCP/IP applications</a:t>
            </a:r>
          </a:p>
          <a:p>
            <a:endParaRPr lang="en-US" baseline="0" dirty="0"/>
          </a:p>
          <a:p>
            <a:r>
              <a:rPr lang="en-US" baseline="0" dirty="0"/>
              <a:t>OR, you can leverage commodity Ethernet switches and routers to interconnect cluster machines. It offers backwards compatibility with existing infrastructure, low-cost. However, aggregate cluster bandwidth scales poorly with cluster size , and achieving the highest levels of bandwidth incurs non-linear cost increase with cluster size</a:t>
            </a:r>
          </a:p>
        </p:txBody>
      </p:sp>
      <p:sp>
        <p:nvSpPr>
          <p:cNvPr id="4" name="Slide Number Placeholder 3"/>
          <p:cNvSpPr>
            <a:spLocks noGrp="1"/>
          </p:cNvSpPr>
          <p:nvPr>
            <p:ph type="sldNum" sz="quarter" idx="10"/>
          </p:nvPr>
        </p:nvSpPr>
        <p:spPr/>
        <p:txBody>
          <a:bodyPr/>
          <a:lstStyle/>
          <a:p>
            <a:fld id="{62CC1B8C-D414-4E30-B83C-68EB37BC6A7B}" type="slidenum">
              <a:rPr lang="en-US" smtClean="0"/>
              <a:t>17</a:t>
            </a:fld>
            <a:endParaRPr lang="en-US"/>
          </a:p>
        </p:txBody>
      </p:sp>
    </p:spTree>
    <p:extLst>
      <p:ext uri="{BB962C8B-B14F-4D97-AF65-F5344CB8AC3E}">
        <p14:creationId xmlns:p14="http://schemas.microsoft.com/office/powerpoint/2010/main" val="314909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3154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25262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911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2510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1743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201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920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25100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9C5403-D6CF-9147-BC21-EBC85D004347}" type="slidenum">
              <a:rPr lang="en-US" smtClean="0"/>
              <a:pPr/>
              <a:t>173</a:t>
            </a:fld>
            <a:endParaRPr lang="en-US"/>
          </a:p>
        </p:txBody>
      </p:sp>
    </p:spTree>
    <p:extLst>
      <p:ext uri="{BB962C8B-B14F-4D97-AF65-F5344CB8AC3E}">
        <p14:creationId xmlns:p14="http://schemas.microsoft.com/office/powerpoint/2010/main" val="389988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333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Three-tier is unable to handle the growing demand of cloud computing. The higher layers of the three-tier DCN are highly oversubscribed. Moreover,</a:t>
            </a:r>
            <a:r>
              <a:rPr lang="en-US" baseline="0" dirty="0"/>
              <a:t> scalability is another major issue in three-tier DCN. </a:t>
            </a:r>
          </a:p>
          <a:p>
            <a:endParaRPr lang="en-US" baseline="0" dirty="0"/>
          </a:p>
          <a:p>
            <a:r>
              <a:rPr lang="en-US" baseline="0" dirty="0"/>
              <a:t>Major problems include scalability, fault tolerance, energy efficiency, cross-sectional bandwidth. </a:t>
            </a:r>
          </a:p>
          <a:p>
            <a:endParaRPr lang="en-US" baseline="0" dirty="0"/>
          </a:p>
          <a:p>
            <a:r>
              <a:rPr lang="en-US" baseline="0" dirty="0"/>
              <a:t>Current DC architectures to be able to scale leverages specialized hardware and communication protocols, such as </a:t>
            </a:r>
            <a:r>
              <a:rPr lang="en-US" baseline="0" dirty="0" err="1"/>
              <a:t>InfiniBand</a:t>
            </a:r>
            <a:r>
              <a:rPr lang="en-US" baseline="0" dirty="0"/>
              <a:t> or </a:t>
            </a:r>
            <a:r>
              <a:rPr lang="en-US" baseline="0" dirty="0" err="1"/>
              <a:t>Myrinet</a:t>
            </a:r>
            <a:r>
              <a:rPr lang="en-US" baseline="0" dirty="0"/>
              <a:t>. These solutions can scale to clusters of thousands of nodes with high bandwidth. However, expensive infrastructure and incompatible with TCP/IP applications</a:t>
            </a:r>
          </a:p>
          <a:p>
            <a:endParaRPr lang="en-US" baseline="0" dirty="0"/>
          </a:p>
          <a:p>
            <a:r>
              <a:rPr lang="en-US" baseline="0" dirty="0"/>
              <a:t>OR, you can leverage commodity Ethernet switches and routers to interconnect cluster machines. It offers backwards compatibility with existing infrastructure, low-cost. However, aggregate cluster bandwidth scales poorly with cluster size , and achieving the highest levels of bandwidth incurs non-linear cost increase with cluster size</a:t>
            </a:r>
          </a:p>
        </p:txBody>
      </p:sp>
      <p:sp>
        <p:nvSpPr>
          <p:cNvPr id="4" name="Slide Number Placeholder 3"/>
          <p:cNvSpPr>
            <a:spLocks noGrp="1"/>
          </p:cNvSpPr>
          <p:nvPr>
            <p:ph type="sldNum" sz="quarter" idx="10"/>
          </p:nvPr>
        </p:nvSpPr>
        <p:spPr/>
        <p:txBody>
          <a:bodyPr/>
          <a:lstStyle/>
          <a:p>
            <a:fld id="{62CC1B8C-D414-4E30-B83C-68EB37BC6A7B}" type="slidenum">
              <a:rPr lang="en-US" smtClean="0"/>
              <a:t>18</a:t>
            </a:fld>
            <a:endParaRPr lang="en-US"/>
          </a:p>
        </p:txBody>
      </p:sp>
    </p:spTree>
    <p:extLst>
      <p:ext uri="{BB962C8B-B14F-4D97-AF65-F5344CB8AC3E}">
        <p14:creationId xmlns:p14="http://schemas.microsoft.com/office/powerpoint/2010/main" val="3009423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Three-tier is unable to handle the growing demand of cloud computing. The higher layers of the three-tier DCN are highly oversubscribed. Moreover,</a:t>
            </a:r>
            <a:r>
              <a:rPr lang="en-US" baseline="0" dirty="0"/>
              <a:t> scalability is another major issue in three-tier DCN. </a:t>
            </a:r>
          </a:p>
          <a:p>
            <a:endParaRPr lang="en-US" baseline="0" dirty="0"/>
          </a:p>
          <a:p>
            <a:r>
              <a:rPr lang="en-US" baseline="0" dirty="0"/>
              <a:t>Major problems include scalability, fault tolerance, energy efficiency, cross-sectional bandwidth. </a:t>
            </a:r>
          </a:p>
          <a:p>
            <a:endParaRPr lang="en-US" baseline="0" dirty="0"/>
          </a:p>
          <a:p>
            <a:r>
              <a:rPr lang="en-US" baseline="0" dirty="0"/>
              <a:t>Current DC architectures to be able to scale leverages specialized hardware and communication protocols, such as </a:t>
            </a:r>
            <a:r>
              <a:rPr lang="en-US" baseline="0" dirty="0" err="1"/>
              <a:t>InfiniBand</a:t>
            </a:r>
            <a:r>
              <a:rPr lang="en-US" baseline="0" dirty="0"/>
              <a:t> or </a:t>
            </a:r>
            <a:r>
              <a:rPr lang="en-US" baseline="0" dirty="0" err="1"/>
              <a:t>Myrinet</a:t>
            </a:r>
            <a:r>
              <a:rPr lang="en-US" baseline="0" dirty="0"/>
              <a:t>. These solutions can scale to clusters of thousands of nodes with high bandwidth. However, expensive infrastructure and incompatible with TCP/IP applications</a:t>
            </a:r>
          </a:p>
          <a:p>
            <a:endParaRPr lang="en-US" baseline="0" dirty="0"/>
          </a:p>
          <a:p>
            <a:r>
              <a:rPr lang="en-US" baseline="0" dirty="0"/>
              <a:t>OR, you can leverage commodity Ethernet switches and routers to interconnect cluster machines. It offers backwards compatibility with existing infrastructure, low-cost. However, aggregate cluster bandwidth scales poorly with cluster size , and achieving the highest levels of bandwidth incurs non-linear cost increase with cluster size</a:t>
            </a:r>
          </a:p>
        </p:txBody>
      </p:sp>
      <p:sp>
        <p:nvSpPr>
          <p:cNvPr id="4" name="Slide Number Placeholder 3"/>
          <p:cNvSpPr>
            <a:spLocks noGrp="1"/>
          </p:cNvSpPr>
          <p:nvPr>
            <p:ph type="sldNum" sz="quarter" idx="10"/>
          </p:nvPr>
        </p:nvSpPr>
        <p:spPr/>
        <p:txBody>
          <a:bodyPr/>
          <a:lstStyle/>
          <a:p>
            <a:fld id="{62CC1B8C-D414-4E30-B83C-68EB37BC6A7B}" type="slidenum">
              <a:rPr lang="en-US" smtClean="0"/>
              <a:t>19</a:t>
            </a:fld>
            <a:endParaRPr lang="en-US"/>
          </a:p>
        </p:txBody>
      </p:sp>
    </p:spTree>
    <p:extLst>
      <p:ext uri="{BB962C8B-B14F-4D97-AF65-F5344CB8AC3E}">
        <p14:creationId xmlns:p14="http://schemas.microsoft.com/office/powerpoint/2010/main" val="3681841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Three-tier is unable to handle the growing demand of cloud computing. The higher layers of the three-tier DCN are highly oversubscribed. Moreover,</a:t>
            </a:r>
            <a:r>
              <a:rPr lang="en-US" baseline="0" dirty="0"/>
              <a:t> scalability is another major issue in three-tier DCN. </a:t>
            </a:r>
          </a:p>
          <a:p>
            <a:endParaRPr lang="en-US" baseline="0" dirty="0"/>
          </a:p>
          <a:p>
            <a:r>
              <a:rPr lang="en-US" baseline="0" dirty="0"/>
              <a:t>Major problems include scalability, fault tolerance, energy efficiency, cross-sectional bandwidth. </a:t>
            </a:r>
          </a:p>
          <a:p>
            <a:endParaRPr lang="en-US" baseline="0" dirty="0"/>
          </a:p>
          <a:p>
            <a:r>
              <a:rPr lang="en-US" baseline="0" dirty="0"/>
              <a:t>Current DC architectures to be able to scale leverages specialized hardware and communication protocols, such as </a:t>
            </a:r>
            <a:r>
              <a:rPr lang="en-US" baseline="0" dirty="0" err="1"/>
              <a:t>InfiniBand</a:t>
            </a:r>
            <a:r>
              <a:rPr lang="en-US" baseline="0" dirty="0"/>
              <a:t> or </a:t>
            </a:r>
            <a:r>
              <a:rPr lang="en-US" baseline="0" dirty="0" err="1"/>
              <a:t>Myrinet</a:t>
            </a:r>
            <a:r>
              <a:rPr lang="en-US" baseline="0" dirty="0"/>
              <a:t>. These solutions can scale to clusters of thousands of nodes with high bandwidth. However, expensive infrastructure and incompatible with TCP/IP applications</a:t>
            </a:r>
          </a:p>
          <a:p>
            <a:endParaRPr lang="en-US" baseline="0" dirty="0"/>
          </a:p>
          <a:p>
            <a:r>
              <a:rPr lang="en-US" baseline="0" dirty="0"/>
              <a:t>OR, you can leverage commodity Ethernet switches and routers to interconnect cluster machines. It offers backwards compatibility with existing infrastructure, low-cost. However, aggregate cluster bandwidth scales poorly with cluster size , and achieving the highest levels of bandwidth incurs non-linear cost increase with cluster size</a:t>
            </a:r>
          </a:p>
        </p:txBody>
      </p:sp>
      <p:sp>
        <p:nvSpPr>
          <p:cNvPr id="4" name="Slide Number Placeholder 3"/>
          <p:cNvSpPr>
            <a:spLocks noGrp="1"/>
          </p:cNvSpPr>
          <p:nvPr>
            <p:ph type="sldNum" sz="quarter" idx="10"/>
          </p:nvPr>
        </p:nvSpPr>
        <p:spPr/>
        <p:txBody>
          <a:bodyPr/>
          <a:lstStyle/>
          <a:p>
            <a:fld id="{62CC1B8C-D414-4E30-B83C-68EB37BC6A7B}" type="slidenum">
              <a:rPr lang="en-US" smtClean="0"/>
              <a:t>21</a:t>
            </a:fld>
            <a:endParaRPr lang="en-US"/>
          </a:p>
        </p:txBody>
      </p:sp>
    </p:spTree>
    <p:extLst>
      <p:ext uri="{BB962C8B-B14F-4D97-AF65-F5344CB8AC3E}">
        <p14:creationId xmlns:p14="http://schemas.microsoft.com/office/powerpoint/2010/main" val="2616768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Three-tier is unable to handle the growing demand of cloud computing. The higher layers of the three-tier DCN are highly oversubscribed. Moreover,</a:t>
            </a:r>
            <a:r>
              <a:rPr lang="en-US" baseline="0" dirty="0"/>
              <a:t> scalability is another major issue in three-tier DCN. </a:t>
            </a:r>
          </a:p>
          <a:p>
            <a:endParaRPr lang="en-US" baseline="0" dirty="0"/>
          </a:p>
          <a:p>
            <a:r>
              <a:rPr lang="en-US" baseline="0" dirty="0"/>
              <a:t>Major problems include scalability, fault tolerance, energy efficiency, cross-sectional bandwidth. </a:t>
            </a:r>
          </a:p>
          <a:p>
            <a:endParaRPr lang="en-US" baseline="0" dirty="0"/>
          </a:p>
          <a:p>
            <a:r>
              <a:rPr lang="en-US" baseline="0" dirty="0"/>
              <a:t>Current DC architectures to be able to scale leverages specialized hardware and communication protocols, such as </a:t>
            </a:r>
            <a:r>
              <a:rPr lang="en-US" baseline="0" dirty="0" err="1"/>
              <a:t>InfiniBand</a:t>
            </a:r>
            <a:r>
              <a:rPr lang="en-US" baseline="0" dirty="0"/>
              <a:t> or </a:t>
            </a:r>
            <a:r>
              <a:rPr lang="en-US" baseline="0" dirty="0" err="1"/>
              <a:t>Myrinet</a:t>
            </a:r>
            <a:r>
              <a:rPr lang="en-US" baseline="0" dirty="0"/>
              <a:t>. These solutions can scale to clusters of thousands of nodes with high bandwidth. However, expensive infrastructure and incompatible with TCP/IP applications</a:t>
            </a:r>
          </a:p>
          <a:p>
            <a:endParaRPr lang="en-US" baseline="0" dirty="0"/>
          </a:p>
          <a:p>
            <a:r>
              <a:rPr lang="en-US" baseline="0" dirty="0"/>
              <a:t>OR, you can leverage commodity Ethernet switches and routers to interconnect cluster machines. It offers backwards compatibility with existing infrastructure, low-cost. However, aggregate cluster bandwidth scales poorly with cluster size , and achieving the highest levels of bandwidth incurs non-linear cost increase with cluster size</a:t>
            </a:r>
          </a:p>
        </p:txBody>
      </p:sp>
      <p:sp>
        <p:nvSpPr>
          <p:cNvPr id="4" name="Slide Number Placeholder 3"/>
          <p:cNvSpPr>
            <a:spLocks noGrp="1"/>
          </p:cNvSpPr>
          <p:nvPr>
            <p:ph type="sldNum" sz="quarter" idx="10"/>
          </p:nvPr>
        </p:nvSpPr>
        <p:spPr/>
        <p:txBody>
          <a:bodyPr/>
          <a:lstStyle/>
          <a:p>
            <a:fld id="{62CC1B8C-D414-4E30-B83C-68EB37BC6A7B}" type="slidenum">
              <a:rPr lang="en-US" smtClean="0"/>
              <a:t>22</a:t>
            </a:fld>
            <a:endParaRPr lang="en-US"/>
          </a:p>
        </p:txBody>
      </p:sp>
    </p:spTree>
    <p:extLst>
      <p:ext uri="{BB962C8B-B14F-4D97-AF65-F5344CB8AC3E}">
        <p14:creationId xmlns:p14="http://schemas.microsoft.com/office/powerpoint/2010/main" val="2534755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81003" y="2098234"/>
            <a:ext cx="5123095" cy="506724"/>
          </a:xfrm>
        </p:spPr>
        <p:txBody>
          <a:bodyPr>
            <a:noAutofit/>
          </a:bodyPr>
          <a:lstStyle>
            <a:lvl1pPr algn="l">
              <a:lnSpc>
                <a:spcPct val="90000"/>
              </a:lnSpc>
              <a:spcBef>
                <a:spcPts val="100"/>
              </a:spcBef>
              <a:defRPr sz="2400">
                <a:solidFill>
                  <a:srgbClr val="724698"/>
                </a:solidFill>
                <a:latin typeface="+mj-lt"/>
                <a:cs typeface="Calibri Light" panose="020F0302020204030204" pitchFamily="34" charset="0"/>
              </a:defRPr>
            </a:lvl1pPr>
          </a:lstStyle>
          <a:p>
            <a:r>
              <a:rPr lang="en-US" dirty="0"/>
              <a:t>Click to edit Master title style</a:t>
            </a:r>
          </a:p>
        </p:txBody>
      </p:sp>
      <p:sp>
        <p:nvSpPr>
          <p:cNvPr id="3" name="Subtitle 2"/>
          <p:cNvSpPr>
            <a:spLocks noGrp="1"/>
          </p:cNvSpPr>
          <p:nvPr>
            <p:ph type="subTitle" idx="1"/>
          </p:nvPr>
        </p:nvSpPr>
        <p:spPr>
          <a:xfrm>
            <a:off x="381003" y="2624762"/>
            <a:ext cx="5123095" cy="342900"/>
          </a:xfrm>
        </p:spPr>
        <p:txBody>
          <a:bodyPr>
            <a:noAutofit/>
          </a:bodyPr>
          <a:lstStyle>
            <a:lvl1pPr marL="0" marR="0" indent="0" algn="l" defTabSz="685800" rtl="0" eaLnBrk="1" fontAlgn="auto" latinLnBrk="0" hangingPunct="1">
              <a:lnSpc>
                <a:spcPct val="90000"/>
              </a:lnSpc>
              <a:spcBef>
                <a:spcPts val="100"/>
              </a:spcBef>
              <a:spcAft>
                <a:spcPts val="0"/>
              </a:spcAft>
              <a:buClr>
                <a:schemeClr val="tx1">
                  <a:lumMod val="65000"/>
                  <a:lumOff val="35000"/>
                </a:schemeClr>
              </a:buClr>
              <a:buSzTx/>
              <a:buFont typeface="Wingdings" pitchFamily="2" charset="2"/>
              <a:buNone/>
              <a:tabLst/>
              <a:defRPr sz="2000">
                <a:solidFill>
                  <a:schemeClr val="tx1">
                    <a:lumMod val="65000"/>
                    <a:lumOff val="35000"/>
                  </a:schemeClr>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a:p>
            <a:endParaRPr lang="en-US" dirty="0"/>
          </a:p>
        </p:txBody>
      </p:sp>
      <p:sp>
        <p:nvSpPr>
          <p:cNvPr id="10" name="Text Placeholder 5"/>
          <p:cNvSpPr>
            <a:spLocks noGrp="1"/>
          </p:cNvSpPr>
          <p:nvPr>
            <p:ph type="body" sz="quarter" idx="11" hasCustomPrompt="1"/>
          </p:nvPr>
        </p:nvSpPr>
        <p:spPr>
          <a:xfrm>
            <a:off x="399646" y="3740459"/>
            <a:ext cx="1856666" cy="301760"/>
          </a:xfrm>
        </p:spPr>
        <p:txBody>
          <a:bodyPr>
            <a:noAutofit/>
          </a:bodyPr>
          <a:lstStyle>
            <a:lvl1pPr marL="0" indent="0">
              <a:buNone/>
              <a:defRPr sz="1400">
                <a:solidFill>
                  <a:schemeClr val="tx1">
                    <a:lumMod val="65000"/>
                    <a:lumOff val="35000"/>
                  </a:schemeClr>
                </a:solidFill>
                <a:latin typeface="+mn-lt"/>
                <a:cs typeface="Calibri Light" panose="020F0302020204030204" pitchFamily="34" charset="0"/>
              </a:defRPr>
            </a:lvl1pPr>
          </a:lstStyle>
          <a:p>
            <a:pPr lvl="0"/>
            <a:r>
              <a:rPr lang="en-US" dirty="0"/>
              <a:t>Insert Date</a:t>
            </a:r>
          </a:p>
        </p:txBody>
      </p:sp>
      <p:sp>
        <p:nvSpPr>
          <p:cNvPr id="11" name="TextBox 10"/>
          <p:cNvSpPr txBox="1"/>
          <p:nvPr/>
        </p:nvSpPr>
        <p:spPr>
          <a:xfrm>
            <a:off x="366308" y="4669962"/>
            <a:ext cx="2117887" cy="200055"/>
          </a:xfrm>
          <a:prstGeom prst="rect">
            <a:avLst/>
          </a:prstGeom>
          <a:noFill/>
        </p:spPr>
        <p:txBody>
          <a:bodyPr wrap="none" rtlCol="0">
            <a:spAutoFit/>
          </a:bodyPr>
          <a:lstStyle/>
          <a:p>
            <a:pPr algn="r"/>
            <a:r>
              <a:rPr lang="en-US" sz="700" dirty="0">
                <a:solidFill>
                  <a:schemeClr val="tx1">
                    <a:lumMod val="50000"/>
                    <a:lumOff val="50000"/>
                  </a:schemeClr>
                </a:solidFill>
                <a:latin typeface="+mj-lt"/>
              </a:rPr>
              <a:t>Copyright © 2021 </a:t>
            </a:r>
            <a:r>
              <a:rPr lang="en-US" sz="700" b="1" dirty="0">
                <a:solidFill>
                  <a:schemeClr val="tx1">
                    <a:lumMod val="50000"/>
                    <a:lumOff val="50000"/>
                  </a:schemeClr>
                </a:solidFill>
                <a:latin typeface="+mj-lt"/>
              </a:rPr>
              <a:t>Tata Consultancy Services Limited</a:t>
            </a:r>
          </a:p>
        </p:txBody>
      </p:sp>
      <p:sp>
        <p:nvSpPr>
          <p:cNvPr id="179" name="Rectangle 178"/>
          <p:cNvSpPr/>
          <p:nvPr userDrawn="1"/>
        </p:nvSpPr>
        <p:spPr>
          <a:xfrm rot="5400000">
            <a:off x="-112141" y="2519805"/>
            <a:ext cx="869427" cy="54864"/>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grpSp>
        <p:nvGrpSpPr>
          <p:cNvPr id="188" name="Group 187"/>
          <p:cNvGrpSpPr/>
          <p:nvPr userDrawn="1"/>
        </p:nvGrpSpPr>
        <p:grpSpPr>
          <a:xfrm>
            <a:off x="283755" y="163261"/>
            <a:ext cx="2129833" cy="471311"/>
            <a:chOff x="283755" y="165687"/>
            <a:chExt cx="1564837" cy="346283"/>
          </a:xfrm>
        </p:grpSpPr>
        <p:grpSp>
          <p:nvGrpSpPr>
            <p:cNvPr id="196" name="Group 195"/>
            <p:cNvGrpSpPr/>
            <p:nvPr userDrawn="1"/>
          </p:nvGrpSpPr>
          <p:grpSpPr>
            <a:xfrm>
              <a:off x="1029100" y="165687"/>
              <a:ext cx="819492" cy="346282"/>
              <a:chOff x="1323430" y="208452"/>
              <a:chExt cx="838843" cy="354460"/>
            </a:xfrm>
            <a:solidFill>
              <a:srgbClr val="007DC5"/>
            </a:solidFill>
          </p:grpSpPr>
          <p:sp>
            <p:nvSpPr>
              <p:cNvPr id="199" name="Freeform 198"/>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00" name="Freeform 199"/>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01" name="Freeform 200"/>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cxnSp>
          <p:nvCxnSpPr>
            <p:cNvPr id="197" name="Straight Connector 196"/>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98" name="Picture 19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pic>
        <p:nvPicPr>
          <p:cNvPr id="170" name="Picture 169"/>
          <p:cNvPicPr>
            <a:picLocks noChangeAspect="1"/>
          </p:cNvPicPr>
          <p:nvPr userDrawn="1"/>
        </p:nvPicPr>
        <p:blipFill rotWithShape="1">
          <a:blip r:embed="rId3" cstate="print">
            <a:extLst>
              <a:ext uri="{28A0092B-C50C-407E-A947-70E740481C1C}">
                <a14:useLocalDpi xmlns:a14="http://schemas.microsoft.com/office/drawing/2010/main" val="0"/>
              </a:ext>
            </a:extLst>
          </a:blip>
          <a:srcRect l="5721" t="21389" r="11266" b="20189"/>
          <a:stretch/>
        </p:blipFill>
        <p:spPr>
          <a:xfrm>
            <a:off x="6948264" y="183071"/>
            <a:ext cx="1902037" cy="507209"/>
          </a:xfrm>
          <a:prstGeom prst="rect">
            <a:avLst/>
          </a:prstGeom>
        </p:spPr>
      </p:pic>
      <p:pic>
        <p:nvPicPr>
          <p:cNvPr id="171" name="Picture 17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Tree>
    <p:extLst>
      <p:ext uri="{BB962C8B-B14F-4D97-AF65-F5344CB8AC3E}">
        <p14:creationId xmlns:p14="http://schemas.microsoft.com/office/powerpoint/2010/main" val="3594503030"/>
      </p:ext>
    </p:extLst>
  </p:cSld>
  <p:clrMapOvr>
    <a:masterClrMapping/>
  </p:clrMapOvr>
  <p:extLst>
    <p:ext uri="{DCECCB84-F9BA-43D5-87BE-67443E8EF086}">
      <p15:sldGuideLst xmlns:p15="http://schemas.microsoft.com/office/powerpoint/2012/main">
        <p15:guide id="2" pos="7416">
          <p15:clr>
            <a:srgbClr val="FBAE40"/>
          </p15:clr>
        </p15:guide>
        <p15:guide id="3"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Rectangle 3"/>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5" name="Rectangle 4"/>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6" name="Rectangle 5"/>
          <p:cNvSpPr/>
          <p:nvPr/>
        </p:nvSpPr>
        <p:spPr>
          <a:xfrm>
            <a:off x="0" y="0"/>
            <a:ext cx="9144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7" name="TextBox 6"/>
          <p:cNvSpPr txBox="1"/>
          <p:nvPr/>
        </p:nvSpPr>
        <p:spPr>
          <a:xfrm>
            <a:off x="1071576" y="4866099"/>
            <a:ext cx="3500437" cy="277415"/>
          </a:xfrm>
          <a:prstGeom prst="rect">
            <a:avLst/>
          </a:prstGeom>
          <a:noFill/>
        </p:spPr>
        <p:txBody>
          <a:bodyPr anchor="ctr"/>
          <a:lstStyle/>
          <a:p>
            <a:pPr algn="r" defTabSz="685800">
              <a:defRPr/>
            </a:pPr>
            <a:r>
              <a:rPr lang="en-US" sz="900">
                <a:solidFill>
                  <a:prstClr val="white"/>
                </a:solidFill>
                <a:cs typeface="Arial" charset="0"/>
              </a:rPr>
              <a:t>Vu Pham</a:t>
            </a:r>
          </a:p>
        </p:txBody>
      </p:sp>
      <p:sp>
        <p:nvSpPr>
          <p:cNvPr id="3" name="Content Placeholder 2"/>
          <p:cNvSpPr>
            <a:spLocks noGrp="1"/>
          </p:cNvSpPr>
          <p:nvPr>
            <p:ph idx="1"/>
          </p:nvPr>
        </p:nvSpPr>
        <p:spPr>
          <a:xfrm>
            <a:off x="304800" y="800107"/>
            <a:ext cx="8382000" cy="3794522"/>
          </a:xfrm>
        </p:spPr>
        <p:txBody>
          <a:bodyPr/>
          <a:lstStyle>
            <a:lvl1pPr>
              <a:buSzPct val="60000"/>
              <a:buFontTx/>
              <a:buBlip>
                <a:blip r:embed="rId2"/>
              </a:buBlip>
              <a:defRPr/>
            </a:lvl1pPr>
            <a:lvl2pPr>
              <a:buSzPct val="60000"/>
              <a:buFontTx/>
              <a:buBlip>
                <a:blip r:embed="rId3"/>
              </a:buBlip>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915400" cy="571500"/>
          </a:xfrm>
        </p:spPr>
        <p:txBody>
          <a:bodyPr/>
          <a:lstStyle>
            <a:lvl1pPr marL="137160" algn="l">
              <a:defRPr baseline="0">
                <a:solidFill>
                  <a:schemeClr val="bg1"/>
                </a:solidFill>
              </a:defRPr>
            </a:lvl1pPr>
          </a:lstStyle>
          <a:p>
            <a:r>
              <a:rPr lang="en-US"/>
              <a:t>Click to edit Master title style</a:t>
            </a:r>
            <a:endParaRPr lang="en-US" dirty="0"/>
          </a:p>
        </p:txBody>
      </p:sp>
      <p:sp>
        <p:nvSpPr>
          <p:cNvPr id="8" name="Date Placeholder 3"/>
          <p:cNvSpPr>
            <a:spLocks noGrp="1"/>
          </p:cNvSpPr>
          <p:nvPr>
            <p:ph type="dt" sz="half" idx="10"/>
          </p:nvPr>
        </p:nvSpPr>
        <p:spPr>
          <a:xfrm>
            <a:off x="13" y="4869669"/>
            <a:ext cx="1071563" cy="273844"/>
          </a:xfrm>
        </p:spPr>
        <p:txBody>
          <a:bodyPr/>
          <a:lstStyle>
            <a:lvl1pPr>
              <a:defRPr baseline="0" smtClean="0">
                <a:solidFill>
                  <a:schemeClr val="bg1"/>
                </a:solidFill>
              </a:defRPr>
            </a:lvl1pPr>
          </a:lstStyle>
          <a:p>
            <a:pPr>
              <a:defRPr/>
            </a:pPr>
            <a:endParaRPr lang="en-US">
              <a:solidFill>
                <a:prstClr val="white"/>
              </a:solidFill>
            </a:endParaRPr>
          </a:p>
        </p:txBody>
      </p:sp>
      <p:sp>
        <p:nvSpPr>
          <p:cNvPr id="9" name="Footer Placeholder 4"/>
          <p:cNvSpPr>
            <a:spLocks noGrp="1"/>
          </p:cNvSpPr>
          <p:nvPr>
            <p:ph type="ftr" sz="quarter" idx="11"/>
          </p:nvPr>
        </p:nvSpPr>
        <p:spPr>
          <a:xfrm>
            <a:off x="4572000" y="4869669"/>
            <a:ext cx="3505200" cy="273844"/>
          </a:xfrm>
        </p:spPr>
        <p:txBody>
          <a:bodyPr/>
          <a:lstStyle>
            <a:lvl1pPr algn="l">
              <a:defRPr baseline="0" smtClean="0">
                <a:solidFill>
                  <a:schemeClr val="bg1"/>
                </a:solidFill>
              </a:defRPr>
            </a:lvl1pPr>
          </a:lstStyle>
          <a:p>
            <a:pPr>
              <a:defRPr/>
            </a:pPr>
            <a:r>
              <a:rPr lang="en-US">
                <a:solidFill>
                  <a:prstClr val="white"/>
                </a:solidFill>
              </a:rPr>
              <a:t>Ch. 1.   Fundamental Concept</a:t>
            </a:r>
            <a:endParaRPr lang="en-US" dirty="0">
              <a:solidFill>
                <a:prstClr val="white"/>
              </a:solidFill>
            </a:endParaRPr>
          </a:p>
        </p:txBody>
      </p:sp>
      <p:sp>
        <p:nvSpPr>
          <p:cNvPr id="10" name="Slide Number Placeholder 5"/>
          <p:cNvSpPr>
            <a:spLocks noGrp="1"/>
          </p:cNvSpPr>
          <p:nvPr>
            <p:ph type="sldNum" sz="quarter" idx="12"/>
          </p:nvPr>
        </p:nvSpPr>
        <p:spPr>
          <a:xfrm>
            <a:off x="8077200" y="4869669"/>
            <a:ext cx="1066800" cy="273844"/>
          </a:xfrm>
        </p:spPr>
        <p:txBody>
          <a:bodyPr/>
          <a:lstStyle>
            <a:lvl1pPr>
              <a:defRPr baseline="0" smtClean="0">
                <a:solidFill>
                  <a:schemeClr val="bg1"/>
                </a:solidFill>
              </a:defRPr>
            </a:lvl1pPr>
          </a:lstStyle>
          <a:p>
            <a:pPr>
              <a:defRPr/>
            </a:pPr>
            <a:fld id="{5BC7FEBF-A170-470C-A369-F0D066FB58E5}"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221395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3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EB718C-1546-4E4C-A157-8E1FEBB81E28}" type="datetime1">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2E201-9E1E-4344-8BC8-AC7180765888}" type="slidenum">
              <a:rPr lang="en-US" smtClean="0"/>
              <a:t>‹#›</a:t>
            </a:fld>
            <a:endParaRPr lang="en-US"/>
          </a:p>
        </p:txBody>
      </p:sp>
    </p:spTree>
    <p:extLst>
      <p:ext uri="{BB962C8B-B14F-4D97-AF65-F5344CB8AC3E}">
        <p14:creationId xmlns:p14="http://schemas.microsoft.com/office/powerpoint/2010/main" val="4263068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parator Slide">
    <p:spTree>
      <p:nvGrpSpPr>
        <p:cNvPr id="1" name=""/>
        <p:cNvGrpSpPr/>
        <p:nvPr/>
      </p:nvGrpSpPr>
      <p:grpSpPr>
        <a:xfrm>
          <a:off x="0" y="0"/>
          <a:ext cx="0" cy="0"/>
          <a:chOff x="0" y="0"/>
          <a:chExt cx="0" cy="0"/>
        </a:xfrm>
      </p:grpSpPr>
      <p:sp>
        <p:nvSpPr>
          <p:cNvPr id="2" name="Title 1"/>
          <p:cNvSpPr>
            <a:spLocks noGrp="1"/>
          </p:cNvSpPr>
          <p:nvPr>
            <p:ph type="title"/>
          </p:nvPr>
        </p:nvSpPr>
        <p:spPr>
          <a:xfrm>
            <a:off x="356970" y="1987302"/>
            <a:ext cx="4924276" cy="553998"/>
          </a:xfrm>
        </p:spPr>
        <p:txBody>
          <a:bodyPr vert="horz" wrap="square" lIns="68580" tIns="34290" rIns="68580" bIns="34290" rtlCol="0" anchor="ctr">
            <a:noAutofit/>
          </a:bodyPr>
          <a:lstStyle>
            <a:lvl1pPr>
              <a:defRPr lang="en-US" dirty="0"/>
            </a:lvl1pPr>
          </a:lstStyle>
          <a:p>
            <a:pPr lvl="0">
              <a:lnSpc>
                <a:spcPct val="90000"/>
              </a:lnSpc>
              <a:spcBef>
                <a:spcPts val="100"/>
              </a:spcBef>
            </a:pPr>
            <a:r>
              <a:rPr lang="en-US" dirty="0"/>
              <a:t>Click to edit Master title style</a:t>
            </a:r>
          </a:p>
        </p:txBody>
      </p:sp>
    </p:spTree>
    <p:extLst>
      <p:ext uri="{BB962C8B-B14F-4D97-AF65-F5344CB8AC3E}">
        <p14:creationId xmlns:p14="http://schemas.microsoft.com/office/powerpoint/2010/main" val="2335025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878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Rectangle 3"/>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5" name="Rectangle 4"/>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6" name="Rectangle 5"/>
          <p:cNvSpPr/>
          <p:nvPr/>
        </p:nvSpPr>
        <p:spPr>
          <a:xfrm>
            <a:off x="0" y="0"/>
            <a:ext cx="9144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US" sz="1350">
              <a:solidFill>
                <a:prstClr val="white"/>
              </a:solidFill>
            </a:endParaRPr>
          </a:p>
        </p:txBody>
      </p:sp>
      <p:sp>
        <p:nvSpPr>
          <p:cNvPr id="7" name="TextBox 6"/>
          <p:cNvSpPr txBox="1"/>
          <p:nvPr/>
        </p:nvSpPr>
        <p:spPr>
          <a:xfrm>
            <a:off x="1071567" y="4866087"/>
            <a:ext cx="3500437" cy="277415"/>
          </a:xfrm>
          <a:prstGeom prst="rect">
            <a:avLst/>
          </a:prstGeom>
          <a:noFill/>
        </p:spPr>
        <p:txBody>
          <a:bodyPr anchor="ctr"/>
          <a:lstStyle/>
          <a:p>
            <a:pPr algn="r" defTabSz="685800">
              <a:defRPr/>
            </a:pPr>
            <a:r>
              <a:rPr lang="en-US" sz="900">
                <a:solidFill>
                  <a:prstClr val="white"/>
                </a:solidFill>
                <a:cs typeface="Arial" charset="0"/>
              </a:rPr>
              <a:t>Vu Pham</a:t>
            </a:r>
          </a:p>
        </p:txBody>
      </p:sp>
      <p:sp>
        <p:nvSpPr>
          <p:cNvPr id="3" name="Content Placeholder 2"/>
          <p:cNvSpPr>
            <a:spLocks noGrp="1"/>
          </p:cNvSpPr>
          <p:nvPr>
            <p:ph idx="1"/>
          </p:nvPr>
        </p:nvSpPr>
        <p:spPr>
          <a:xfrm>
            <a:off x="304800" y="800101"/>
            <a:ext cx="8382000" cy="3794522"/>
          </a:xfrm>
        </p:spPr>
        <p:txBody>
          <a:bodyPr/>
          <a:lstStyle>
            <a:lvl1pPr>
              <a:buSzPct val="60000"/>
              <a:buFontTx/>
              <a:buBlip>
                <a:blip r:embed="rId2"/>
              </a:buBlip>
              <a:defRPr/>
            </a:lvl1pPr>
            <a:lvl2pPr>
              <a:buSzPct val="60000"/>
              <a:buFontTx/>
              <a:buBlip>
                <a:blip r:embed="rId3"/>
              </a:buBlip>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915400" cy="571500"/>
          </a:xfrm>
        </p:spPr>
        <p:txBody>
          <a:bodyPr/>
          <a:lstStyle>
            <a:lvl1pPr marL="137160" algn="l">
              <a:defRPr baseline="0">
                <a:solidFill>
                  <a:schemeClr val="bg1"/>
                </a:solidFill>
              </a:defRPr>
            </a:lvl1pPr>
          </a:lstStyle>
          <a:p>
            <a:r>
              <a:rPr lang="en-US"/>
              <a:t>Click to edit Master title style</a:t>
            </a:r>
            <a:endParaRPr lang="en-US" dirty="0"/>
          </a:p>
        </p:txBody>
      </p:sp>
      <p:sp>
        <p:nvSpPr>
          <p:cNvPr id="8" name="Date Placeholder 3"/>
          <p:cNvSpPr>
            <a:spLocks noGrp="1"/>
          </p:cNvSpPr>
          <p:nvPr>
            <p:ph type="dt" sz="half" idx="10"/>
          </p:nvPr>
        </p:nvSpPr>
        <p:spPr>
          <a:xfrm>
            <a:off x="5" y="4869657"/>
            <a:ext cx="1071563" cy="273844"/>
          </a:xfrm>
        </p:spPr>
        <p:txBody>
          <a:bodyPr/>
          <a:lstStyle>
            <a:lvl1pPr>
              <a:defRPr baseline="0" smtClean="0">
                <a:solidFill>
                  <a:schemeClr val="bg1"/>
                </a:solidFill>
              </a:defRPr>
            </a:lvl1pPr>
          </a:lstStyle>
          <a:p>
            <a:pPr>
              <a:defRPr/>
            </a:pPr>
            <a:endParaRPr lang="en-US">
              <a:solidFill>
                <a:prstClr val="white"/>
              </a:solidFill>
            </a:endParaRPr>
          </a:p>
        </p:txBody>
      </p:sp>
      <p:sp>
        <p:nvSpPr>
          <p:cNvPr id="9" name="Footer Placeholder 4"/>
          <p:cNvSpPr>
            <a:spLocks noGrp="1"/>
          </p:cNvSpPr>
          <p:nvPr>
            <p:ph type="ftr" sz="quarter" idx="11"/>
          </p:nvPr>
        </p:nvSpPr>
        <p:spPr>
          <a:xfrm>
            <a:off x="4572000" y="4869657"/>
            <a:ext cx="3505200" cy="273844"/>
          </a:xfrm>
        </p:spPr>
        <p:txBody>
          <a:bodyPr/>
          <a:lstStyle>
            <a:lvl1pPr algn="l">
              <a:defRPr baseline="0" smtClean="0">
                <a:solidFill>
                  <a:schemeClr val="bg1"/>
                </a:solidFill>
              </a:defRPr>
            </a:lvl1pPr>
          </a:lstStyle>
          <a:p>
            <a:pPr>
              <a:defRPr/>
            </a:pPr>
            <a:r>
              <a:rPr lang="en-US">
                <a:solidFill>
                  <a:prstClr val="white"/>
                </a:solidFill>
              </a:rPr>
              <a:t>Ch. 1.   Fundamental Concept</a:t>
            </a:r>
            <a:endParaRPr lang="en-US" dirty="0">
              <a:solidFill>
                <a:prstClr val="white"/>
              </a:solidFill>
            </a:endParaRPr>
          </a:p>
        </p:txBody>
      </p:sp>
      <p:sp>
        <p:nvSpPr>
          <p:cNvPr id="10" name="Slide Number Placeholder 5"/>
          <p:cNvSpPr>
            <a:spLocks noGrp="1"/>
          </p:cNvSpPr>
          <p:nvPr>
            <p:ph type="sldNum" sz="quarter" idx="12"/>
          </p:nvPr>
        </p:nvSpPr>
        <p:spPr>
          <a:xfrm>
            <a:off x="8077200" y="4869657"/>
            <a:ext cx="1066800" cy="273844"/>
          </a:xfrm>
        </p:spPr>
        <p:txBody>
          <a:bodyPr/>
          <a:lstStyle>
            <a:lvl1pPr>
              <a:defRPr baseline="0" smtClean="0">
                <a:solidFill>
                  <a:schemeClr val="bg1"/>
                </a:solidFill>
              </a:defRPr>
            </a:lvl1pPr>
          </a:lstStyle>
          <a:p>
            <a:pPr>
              <a:defRPr/>
            </a:pPr>
            <a:fld id="{5BC7FEBF-A170-470C-A369-F0D066FB58E5}"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88232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9234" y="882040"/>
            <a:ext cx="5564766" cy="3697873"/>
          </a:xfrm>
          <a:prstGeom prst="rect">
            <a:avLst/>
          </a:prstGeom>
        </p:spPr>
      </p:pic>
      <p:sp>
        <p:nvSpPr>
          <p:cNvPr id="172" name="Rectangle 171"/>
          <p:cNvSpPr/>
          <p:nvPr userDrawn="1"/>
        </p:nvSpPr>
        <p:spPr>
          <a:xfrm>
            <a:off x="-550" y="882041"/>
            <a:ext cx="9143999" cy="3697873"/>
          </a:xfrm>
          <a:prstGeom prst="rect">
            <a:avLst/>
          </a:prstGeom>
          <a:gradFill flip="none" rotWithShape="1">
            <a:gsLst>
              <a:gs pos="0">
                <a:srgbClr val="73459B"/>
              </a:gs>
              <a:gs pos="60000">
                <a:srgbClr val="D43A5F">
                  <a:alpha val="62000"/>
                </a:srgbClr>
              </a:gs>
              <a:gs pos="39000">
                <a:srgbClr val="BA2983"/>
              </a:gs>
              <a:gs pos="100000">
                <a:srgbClr val="F04D38">
                  <a:alpha val="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grpSp>
        <p:nvGrpSpPr>
          <p:cNvPr id="173" name="Group 172"/>
          <p:cNvGrpSpPr/>
          <p:nvPr userDrawn="1"/>
        </p:nvGrpSpPr>
        <p:grpSpPr>
          <a:xfrm>
            <a:off x="283755" y="163261"/>
            <a:ext cx="2129833" cy="471311"/>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pic>
        <p:nvPicPr>
          <p:cNvPr id="170" name="Picture 169"/>
          <p:cNvPicPr>
            <a:picLocks noChangeAspect="1"/>
          </p:cNvPicPr>
          <p:nvPr userDrawn="1"/>
        </p:nvPicPr>
        <p:blipFill rotWithShape="1">
          <a:blip r:embed="rId4" cstate="print">
            <a:extLst>
              <a:ext uri="{28A0092B-C50C-407E-A947-70E740481C1C}">
                <a14:useLocalDpi xmlns:a14="http://schemas.microsoft.com/office/drawing/2010/main" val="0"/>
              </a:ext>
            </a:extLst>
          </a:blip>
          <a:srcRect l="5721" t="21389" r="11266" b="20189"/>
          <a:stretch/>
        </p:blipFill>
        <p:spPr>
          <a:xfrm>
            <a:off x="6948264" y="183071"/>
            <a:ext cx="1902037" cy="507209"/>
          </a:xfrm>
          <a:prstGeom prst="rect">
            <a:avLst/>
          </a:prstGeom>
        </p:spPr>
      </p:pic>
      <p:pic>
        <p:nvPicPr>
          <p:cNvPr id="180" name="Picture 17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
        <p:nvSpPr>
          <p:cNvPr id="181" name="TextBox 180"/>
          <p:cNvSpPr txBox="1"/>
          <p:nvPr userDrawn="1"/>
        </p:nvSpPr>
        <p:spPr>
          <a:xfrm>
            <a:off x="366308" y="4669962"/>
            <a:ext cx="2117887" cy="200055"/>
          </a:xfrm>
          <a:prstGeom prst="rect">
            <a:avLst/>
          </a:prstGeom>
          <a:noFill/>
        </p:spPr>
        <p:txBody>
          <a:bodyPr wrap="none" rtlCol="0">
            <a:spAutoFit/>
          </a:bodyPr>
          <a:lstStyle/>
          <a:p>
            <a:pPr algn="r"/>
            <a:r>
              <a:rPr lang="en-US" sz="700" dirty="0">
                <a:solidFill>
                  <a:schemeClr val="tx1">
                    <a:lumMod val="50000"/>
                    <a:lumOff val="50000"/>
                  </a:schemeClr>
                </a:solidFill>
                <a:latin typeface="+mj-lt"/>
              </a:rPr>
              <a:t>Copyright © 2021 </a:t>
            </a:r>
            <a:r>
              <a:rPr lang="en-US" sz="700" b="1" dirty="0">
                <a:solidFill>
                  <a:schemeClr val="tx1">
                    <a:lumMod val="50000"/>
                    <a:lumOff val="50000"/>
                  </a:schemeClr>
                </a:solidFill>
                <a:latin typeface="+mj-lt"/>
              </a:rPr>
              <a:t>Tata Consultancy Services Limited</a:t>
            </a:r>
          </a:p>
        </p:txBody>
      </p:sp>
      <p:sp>
        <p:nvSpPr>
          <p:cNvPr id="24" name="Title 1"/>
          <p:cNvSpPr>
            <a:spLocks noGrp="1"/>
          </p:cNvSpPr>
          <p:nvPr>
            <p:ph type="ctrTitle"/>
          </p:nvPr>
        </p:nvSpPr>
        <p:spPr>
          <a:xfrm>
            <a:off x="381003" y="2091673"/>
            <a:ext cx="5123095" cy="506724"/>
          </a:xfrm>
        </p:spPr>
        <p:txBody>
          <a:bodyPr vert="horz" wrap="square" lIns="68580" tIns="34290" rIns="68580" bIns="34290" rtlCol="0" anchor="ctr">
            <a:noAutofit/>
          </a:bodyPr>
          <a:lstStyle>
            <a:lvl1pPr>
              <a:defRPr lang="en-US" sz="2400" dirty="0">
                <a:solidFill>
                  <a:schemeClr val="bg1"/>
                </a:solidFill>
                <a:latin typeface="+mj-lt"/>
              </a:defRPr>
            </a:lvl1pPr>
          </a:lstStyle>
          <a:p>
            <a:pPr lvl="0">
              <a:lnSpc>
                <a:spcPct val="90000"/>
              </a:lnSpc>
              <a:spcBef>
                <a:spcPts val="100"/>
              </a:spcBef>
            </a:pPr>
            <a:r>
              <a:rPr lang="en-US" dirty="0"/>
              <a:t>Click to edit Master title style</a:t>
            </a:r>
          </a:p>
        </p:txBody>
      </p:sp>
      <p:sp>
        <p:nvSpPr>
          <p:cNvPr id="25" name="Subtitle 2"/>
          <p:cNvSpPr>
            <a:spLocks noGrp="1"/>
          </p:cNvSpPr>
          <p:nvPr>
            <p:ph type="subTitle" idx="1"/>
          </p:nvPr>
        </p:nvSpPr>
        <p:spPr>
          <a:xfrm>
            <a:off x="381003" y="2618201"/>
            <a:ext cx="5123095" cy="342900"/>
          </a:xfrm>
        </p:spPr>
        <p:txBody>
          <a:bodyPr vert="horz" lIns="68580" tIns="34290" rIns="68580" bIns="34290" rtlCol="0">
            <a:noAutofit/>
          </a:bodyPr>
          <a:lstStyle>
            <a:lvl1pPr marL="0" indent="0">
              <a:buNone/>
              <a:defRPr lang="en-US" sz="2000" dirty="0">
                <a:solidFill>
                  <a:schemeClr val="bg1"/>
                </a:solidFill>
              </a:defRPr>
            </a:lvl1pPr>
          </a:lstStyle>
          <a:p>
            <a:pPr marL="257175" marR="0" lvl="0" indent="-257175" fontAlgn="auto">
              <a:lnSpc>
                <a:spcPct val="90000"/>
              </a:lnSpc>
              <a:spcBef>
                <a:spcPts val="100"/>
              </a:spcBef>
              <a:spcAft>
                <a:spcPts val="0"/>
              </a:spcAft>
              <a:buSzTx/>
              <a:tabLst/>
            </a:pPr>
            <a:r>
              <a:rPr lang="en-US" dirty="0"/>
              <a:t>Click to edit Master subtitle style</a:t>
            </a:r>
          </a:p>
        </p:txBody>
      </p:sp>
      <p:sp>
        <p:nvSpPr>
          <p:cNvPr id="26" name="Text Placeholder 5"/>
          <p:cNvSpPr>
            <a:spLocks noGrp="1"/>
          </p:cNvSpPr>
          <p:nvPr>
            <p:ph type="body" sz="quarter" idx="11" hasCustomPrompt="1"/>
          </p:nvPr>
        </p:nvSpPr>
        <p:spPr>
          <a:xfrm>
            <a:off x="399646" y="3733898"/>
            <a:ext cx="1856666" cy="301760"/>
          </a:xfrm>
        </p:spPr>
        <p:txBody>
          <a:bodyPr vert="horz" lIns="68580" tIns="34290" rIns="68580" bIns="34290" rtlCol="0">
            <a:noAutofit/>
          </a:bodyPr>
          <a:lstStyle>
            <a:lvl1pPr marL="0" indent="0">
              <a:buNone/>
              <a:defRPr lang="en-US" sz="1400" dirty="0" smtClean="0">
                <a:solidFill>
                  <a:schemeClr val="bg1"/>
                </a:solidFill>
                <a:latin typeface="+mn-lt"/>
                <a:cs typeface="Calibri Light" panose="020F0302020204030204" pitchFamily="34" charset="0"/>
              </a:defRPr>
            </a:lvl1pPr>
          </a:lstStyle>
          <a:p>
            <a:pPr marL="257175" lvl="0" indent="-257175"/>
            <a:r>
              <a:rPr lang="en-US" dirty="0"/>
              <a:t>Insert Date</a:t>
            </a:r>
          </a:p>
        </p:txBody>
      </p:sp>
      <p:sp>
        <p:nvSpPr>
          <p:cNvPr id="27" name="Rectangle 26"/>
          <p:cNvSpPr/>
          <p:nvPr userDrawn="1"/>
        </p:nvSpPr>
        <p:spPr>
          <a:xfrm rot="5400000">
            <a:off x="-112141" y="2518005"/>
            <a:ext cx="869427" cy="45342"/>
          </a:xfrm>
          <a:prstGeom prst="rect">
            <a:avLst/>
          </a:prstGeom>
          <a:solidFill>
            <a:schemeClr val="bg1"/>
          </a:solidFill>
          <a:ln>
            <a:noFill/>
          </a:ln>
        </p:spPr>
        <p:txBody>
          <a:bodyPr rtlCol="0" anchor="ctr"/>
          <a:lstStyle/>
          <a:p>
            <a:pPr lvl="0" algn="ctr" defTabSz="685766"/>
            <a:endParaRPr lang="en-IN" dirty="0">
              <a:solidFill>
                <a:prstClr val="white"/>
              </a:solidFill>
            </a:endParaRPr>
          </a:p>
        </p:txBody>
      </p:sp>
    </p:spTree>
    <p:extLst>
      <p:ext uri="{BB962C8B-B14F-4D97-AF65-F5344CB8AC3E}">
        <p14:creationId xmlns:p14="http://schemas.microsoft.com/office/powerpoint/2010/main" val="1389054889"/>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p:cNvPicPr>
            <a:picLocks noChangeAspect="1"/>
          </p:cNvPicPr>
          <p:nvPr userDrawn="1"/>
        </p:nvPicPr>
        <p:blipFill rotWithShape="1">
          <a:blip r:embed="rId2" cstate="print">
            <a:extLst>
              <a:ext uri="{28A0092B-C50C-407E-A947-70E740481C1C}">
                <a14:useLocalDpi xmlns:a14="http://schemas.microsoft.com/office/drawing/2010/main" val="0"/>
              </a:ext>
            </a:extLst>
          </a:blip>
          <a:srcRect l="15448"/>
          <a:stretch/>
        </p:blipFill>
        <p:spPr>
          <a:xfrm>
            <a:off x="3577569" y="882041"/>
            <a:ext cx="5571891" cy="3697872"/>
          </a:xfrm>
          <a:prstGeom prst="rect">
            <a:avLst/>
          </a:prstGeom>
        </p:spPr>
      </p:pic>
      <p:sp>
        <p:nvSpPr>
          <p:cNvPr id="172" name="Rectangle 171"/>
          <p:cNvSpPr/>
          <p:nvPr userDrawn="1"/>
        </p:nvSpPr>
        <p:spPr>
          <a:xfrm>
            <a:off x="0" y="882041"/>
            <a:ext cx="9143999" cy="3697873"/>
          </a:xfrm>
          <a:prstGeom prst="rect">
            <a:avLst/>
          </a:prstGeom>
          <a:gradFill flip="none" rotWithShape="1">
            <a:gsLst>
              <a:gs pos="0">
                <a:srgbClr val="73459B"/>
              </a:gs>
              <a:gs pos="60000">
                <a:srgbClr val="D43A5F">
                  <a:alpha val="62000"/>
                </a:srgbClr>
              </a:gs>
              <a:gs pos="39000">
                <a:srgbClr val="BA2983"/>
              </a:gs>
              <a:gs pos="100000">
                <a:srgbClr val="F04D38">
                  <a:alpha val="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sp>
        <p:nvSpPr>
          <p:cNvPr id="2" name="Title 1"/>
          <p:cNvSpPr>
            <a:spLocks noGrp="1"/>
          </p:cNvSpPr>
          <p:nvPr>
            <p:ph type="ctrTitle"/>
          </p:nvPr>
        </p:nvSpPr>
        <p:spPr>
          <a:xfrm>
            <a:off x="381003" y="2091673"/>
            <a:ext cx="5123095" cy="506724"/>
          </a:xfrm>
        </p:spPr>
        <p:txBody>
          <a:bodyPr vert="horz" wrap="square" lIns="68580" tIns="34290" rIns="68580" bIns="34290" rtlCol="0" anchor="ctr">
            <a:noAutofit/>
          </a:bodyPr>
          <a:lstStyle>
            <a:lvl1pPr>
              <a:defRPr lang="en-US" sz="2400" dirty="0">
                <a:solidFill>
                  <a:schemeClr val="bg1"/>
                </a:solidFill>
                <a:latin typeface="+mj-lt"/>
              </a:defRPr>
            </a:lvl1pPr>
          </a:lstStyle>
          <a:p>
            <a:pPr lvl="0">
              <a:lnSpc>
                <a:spcPct val="90000"/>
              </a:lnSpc>
              <a:spcBef>
                <a:spcPts val="100"/>
              </a:spcBef>
            </a:pPr>
            <a:r>
              <a:rPr lang="en-US" dirty="0"/>
              <a:t>Click to edit Master title style</a:t>
            </a:r>
          </a:p>
        </p:txBody>
      </p:sp>
      <p:sp>
        <p:nvSpPr>
          <p:cNvPr id="3" name="Subtitle 2"/>
          <p:cNvSpPr>
            <a:spLocks noGrp="1"/>
          </p:cNvSpPr>
          <p:nvPr>
            <p:ph type="subTitle" idx="1"/>
          </p:nvPr>
        </p:nvSpPr>
        <p:spPr>
          <a:xfrm>
            <a:off x="381003" y="2618201"/>
            <a:ext cx="5123095" cy="342900"/>
          </a:xfrm>
        </p:spPr>
        <p:txBody>
          <a:bodyPr vert="horz" lIns="68580" tIns="34290" rIns="68580" bIns="34290" rtlCol="0">
            <a:noAutofit/>
          </a:bodyPr>
          <a:lstStyle>
            <a:lvl1pPr marL="0" indent="0">
              <a:buNone/>
              <a:defRPr lang="en-US" sz="2000" dirty="0">
                <a:solidFill>
                  <a:schemeClr val="bg1"/>
                </a:solidFill>
              </a:defRPr>
            </a:lvl1pPr>
          </a:lstStyle>
          <a:p>
            <a:pPr marL="257175" marR="0" lvl="0" indent="-257175" fontAlgn="auto">
              <a:lnSpc>
                <a:spcPct val="90000"/>
              </a:lnSpc>
              <a:spcBef>
                <a:spcPts val="100"/>
              </a:spcBef>
              <a:spcAft>
                <a:spcPts val="0"/>
              </a:spcAft>
              <a:buSzTx/>
              <a:tabLst/>
            </a:pPr>
            <a:r>
              <a:rPr lang="en-US" dirty="0"/>
              <a:t>Click to edit Master subtitle style</a:t>
            </a:r>
          </a:p>
        </p:txBody>
      </p:sp>
      <p:sp>
        <p:nvSpPr>
          <p:cNvPr id="10" name="Text Placeholder 5"/>
          <p:cNvSpPr>
            <a:spLocks noGrp="1"/>
          </p:cNvSpPr>
          <p:nvPr>
            <p:ph type="body" sz="quarter" idx="11" hasCustomPrompt="1"/>
          </p:nvPr>
        </p:nvSpPr>
        <p:spPr>
          <a:xfrm>
            <a:off x="399646" y="3733898"/>
            <a:ext cx="1856666" cy="301760"/>
          </a:xfrm>
        </p:spPr>
        <p:txBody>
          <a:bodyPr vert="horz" lIns="68580" tIns="34290" rIns="68580" bIns="34290" rtlCol="0">
            <a:noAutofit/>
          </a:bodyPr>
          <a:lstStyle>
            <a:lvl1pPr marL="0" indent="0">
              <a:buNone/>
              <a:defRPr lang="en-US" sz="1400" dirty="0" smtClean="0">
                <a:solidFill>
                  <a:schemeClr val="bg1"/>
                </a:solidFill>
                <a:latin typeface="+mn-lt"/>
                <a:cs typeface="Calibri Light" panose="020F0302020204030204" pitchFamily="34" charset="0"/>
              </a:defRPr>
            </a:lvl1pPr>
          </a:lstStyle>
          <a:p>
            <a:pPr marL="257175" lvl="0" indent="-257175"/>
            <a:r>
              <a:rPr lang="en-US" dirty="0"/>
              <a:t>Insert Date</a:t>
            </a:r>
          </a:p>
        </p:txBody>
      </p:sp>
      <p:sp>
        <p:nvSpPr>
          <p:cNvPr id="171" name="Rectangle 170"/>
          <p:cNvSpPr/>
          <p:nvPr userDrawn="1"/>
        </p:nvSpPr>
        <p:spPr>
          <a:xfrm rot="5400000">
            <a:off x="-112141" y="2518005"/>
            <a:ext cx="869427" cy="45342"/>
          </a:xfrm>
          <a:prstGeom prst="rect">
            <a:avLst/>
          </a:prstGeom>
          <a:solidFill>
            <a:schemeClr val="bg1"/>
          </a:solidFill>
          <a:ln>
            <a:noFill/>
          </a:ln>
        </p:spPr>
        <p:txBody>
          <a:bodyPr rtlCol="0" anchor="ctr"/>
          <a:lstStyle/>
          <a:p>
            <a:pPr lvl="0" algn="ctr" defTabSz="685766"/>
            <a:endParaRPr lang="en-IN" dirty="0">
              <a:solidFill>
                <a:prstClr val="white"/>
              </a:solidFill>
            </a:endParaRPr>
          </a:p>
        </p:txBody>
      </p:sp>
      <p:grpSp>
        <p:nvGrpSpPr>
          <p:cNvPr id="173" name="Group 172"/>
          <p:cNvGrpSpPr/>
          <p:nvPr userDrawn="1"/>
        </p:nvGrpSpPr>
        <p:grpSpPr>
          <a:xfrm>
            <a:off x="283755" y="163261"/>
            <a:ext cx="2129833" cy="471311"/>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pic>
        <p:nvPicPr>
          <p:cNvPr id="170" name="Picture 169"/>
          <p:cNvPicPr>
            <a:picLocks noChangeAspect="1"/>
          </p:cNvPicPr>
          <p:nvPr userDrawn="1"/>
        </p:nvPicPr>
        <p:blipFill rotWithShape="1">
          <a:blip r:embed="rId4" cstate="print">
            <a:extLst>
              <a:ext uri="{28A0092B-C50C-407E-A947-70E740481C1C}">
                <a14:useLocalDpi xmlns:a14="http://schemas.microsoft.com/office/drawing/2010/main" val="0"/>
              </a:ext>
            </a:extLst>
          </a:blip>
          <a:srcRect l="5721" t="21389" r="11266" b="20189"/>
          <a:stretch/>
        </p:blipFill>
        <p:spPr>
          <a:xfrm>
            <a:off x="6948264" y="183071"/>
            <a:ext cx="1902037" cy="507209"/>
          </a:xfrm>
          <a:prstGeom prst="rect">
            <a:avLst/>
          </a:prstGeom>
        </p:spPr>
      </p:pic>
      <p:pic>
        <p:nvPicPr>
          <p:cNvPr id="180" name="Picture 17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
        <p:nvSpPr>
          <p:cNvPr id="21" name="TextBox 20"/>
          <p:cNvSpPr txBox="1"/>
          <p:nvPr userDrawn="1"/>
        </p:nvSpPr>
        <p:spPr>
          <a:xfrm>
            <a:off x="366308" y="4669962"/>
            <a:ext cx="2117887" cy="200055"/>
          </a:xfrm>
          <a:prstGeom prst="rect">
            <a:avLst/>
          </a:prstGeom>
          <a:noFill/>
        </p:spPr>
        <p:txBody>
          <a:bodyPr wrap="none" rtlCol="0">
            <a:spAutoFit/>
          </a:bodyPr>
          <a:lstStyle/>
          <a:p>
            <a:pPr algn="r"/>
            <a:r>
              <a:rPr lang="en-US" sz="700" dirty="0">
                <a:solidFill>
                  <a:schemeClr val="tx1">
                    <a:lumMod val="50000"/>
                    <a:lumOff val="50000"/>
                  </a:schemeClr>
                </a:solidFill>
                <a:latin typeface="+mj-lt"/>
              </a:rPr>
              <a:t>Copyright © 2021 </a:t>
            </a:r>
            <a:r>
              <a:rPr lang="en-US" sz="700" b="1" dirty="0">
                <a:solidFill>
                  <a:schemeClr val="tx1">
                    <a:lumMod val="50000"/>
                    <a:lumOff val="50000"/>
                  </a:schemeClr>
                </a:solidFill>
                <a:latin typeface="+mj-lt"/>
              </a:rPr>
              <a:t>Tata Consultancy Services Limited</a:t>
            </a:r>
          </a:p>
        </p:txBody>
      </p:sp>
    </p:spTree>
    <p:extLst>
      <p:ext uri="{BB962C8B-B14F-4D97-AF65-F5344CB8AC3E}">
        <p14:creationId xmlns:p14="http://schemas.microsoft.com/office/powerpoint/2010/main" val="314416835"/>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7569" y="882041"/>
            <a:ext cx="5558210" cy="3697872"/>
          </a:xfrm>
          <a:prstGeom prst="rect">
            <a:avLst/>
          </a:prstGeom>
        </p:spPr>
      </p:pic>
      <p:sp>
        <p:nvSpPr>
          <p:cNvPr id="172" name="Rectangle 171"/>
          <p:cNvSpPr/>
          <p:nvPr userDrawn="1"/>
        </p:nvSpPr>
        <p:spPr>
          <a:xfrm>
            <a:off x="-8220" y="882041"/>
            <a:ext cx="9143999" cy="3697873"/>
          </a:xfrm>
          <a:prstGeom prst="rect">
            <a:avLst/>
          </a:prstGeom>
          <a:gradFill flip="none" rotWithShape="1">
            <a:gsLst>
              <a:gs pos="0">
                <a:srgbClr val="73459B"/>
              </a:gs>
              <a:gs pos="60000">
                <a:srgbClr val="D43A5F">
                  <a:alpha val="62000"/>
                </a:srgbClr>
              </a:gs>
              <a:gs pos="39000">
                <a:srgbClr val="BA2983"/>
              </a:gs>
              <a:gs pos="100000">
                <a:srgbClr val="F04D38">
                  <a:alpha val="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sp>
        <p:nvSpPr>
          <p:cNvPr id="2" name="Title 1"/>
          <p:cNvSpPr>
            <a:spLocks noGrp="1"/>
          </p:cNvSpPr>
          <p:nvPr>
            <p:ph type="ctrTitle"/>
          </p:nvPr>
        </p:nvSpPr>
        <p:spPr>
          <a:xfrm>
            <a:off x="381003" y="2091673"/>
            <a:ext cx="5123095" cy="506724"/>
          </a:xfrm>
        </p:spPr>
        <p:txBody>
          <a:bodyPr vert="horz" wrap="square" lIns="68580" tIns="34290" rIns="68580" bIns="34290" rtlCol="0" anchor="ctr">
            <a:noAutofit/>
          </a:bodyPr>
          <a:lstStyle>
            <a:lvl1pPr>
              <a:defRPr lang="en-US" sz="2400" dirty="0">
                <a:solidFill>
                  <a:schemeClr val="bg1"/>
                </a:solidFill>
                <a:latin typeface="+mj-lt"/>
              </a:defRPr>
            </a:lvl1pPr>
          </a:lstStyle>
          <a:p>
            <a:pPr lvl="0">
              <a:lnSpc>
                <a:spcPct val="90000"/>
              </a:lnSpc>
              <a:spcBef>
                <a:spcPts val="100"/>
              </a:spcBef>
            </a:pPr>
            <a:r>
              <a:rPr lang="en-US" dirty="0"/>
              <a:t>Click to edit Master title style</a:t>
            </a:r>
          </a:p>
        </p:txBody>
      </p:sp>
      <p:sp>
        <p:nvSpPr>
          <p:cNvPr id="3" name="Subtitle 2"/>
          <p:cNvSpPr>
            <a:spLocks noGrp="1"/>
          </p:cNvSpPr>
          <p:nvPr>
            <p:ph type="subTitle" idx="1"/>
          </p:nvPr>
        </p:nvSpPr>
        <p:spPr>
          <a:xfrm>
            <a:off x="381003" y="2618201"/>
            <a:ext cx="5123095" cy="342900"/>
          </a:xfrm>
        </p:spPr>
        <p:txBody>
          <a:bodyPr vert="horz" lIns="68580" tIns="34290" rIns="68580" bIns="34290" rtlCol="0">
            <a:noAutofit/>
          </a:bodyPr>
          <a:lstStyle>
            <a:lvl1pPr marL="0" indent="0">
              <a:buNone/>
              <a:defRPr lang="en-US" sz="2000" dirty="0">
                <a:solidFill>
                  <a:schemeClr val="bg1"/>
                </a:solidFill>
              </a:defRPr>
            </a:lvl1pPr>
          </a:lstStyle>
          <a:p>
            <a:pPr marL="257175" marR="0" lvl="0" indent="-257175" fontAlgn="auto">
              <a:lnSpc>
                <a:spcPct val="90000"/>
              </a:lnSpc>
              <a:spcBef>
                <a:spcPts val="100"/>
              </a:spcBef>
              <a:spcAft>
                <a:spcPts val="0"/>
              </a:spcAft>
              <a:buSzTx/>
              <a:tabLst/>
            </a:pPr>
            <a:r>
              <a:rPr lang="en-US" dirty="0"/>
              <a:t>Click to edit Master subtitle style</a:t>
            </a:r>
          </a:p>
        </p:txBody>
      </p:sp>
      <p:sp>
        <p:nvSpPr>
          <p:cNvPr id="10" name="Text Placeholder 5"/>
          <p:cNvSpPr>
            <a:spLocks noGrp="1"/>
          </p:cNvSpPr>
          <p:nvPr>
            <p:ph type="body" sz="quarter" idx="11" hasCustomPrompt="1"/>
          </p:nvPr>
        </p:nvSpPr>
        <p:spPr>
          <a:xfrm>
            <a:off x="399646" y="3733898"/>
            <a:ext cx="1856666" cy="301760"/>
          </a:xfrm>
        </p:spPr>
        <p:txBody>
          <a:bodyPr vert="horz" lIns="68580" tIns="34290" rIns="68580" bIns="34290" rtlCol="0">
            <a:noAutofit/>
          </a:bodyPr>
          <a:lstStyle>
            <a:lvl1pPr marL="0" indent="0">
              <a:buNone/>
              <a:defRPr lang="en-US" sz="1400" dirty="0" smtClean="0">
                <a:solidFill>
                  <a:schemeClr val="bg1"/>
                </a:solidFill>
                <a:latin typeface="+mn-lt"/>
                <a:cs typeface="Calibri Light" panose="020F0302020204030204" pitchFamily="34" charset="0"/>
              </a:defRPr>
            </a:lvl1pPr>
          </a:lstStyle>
          <a:p>
            <a:pPr marL="257175" lvl="0" indent="-257175"/>
            <a:r>
              <a:rPr lang="en-US" dirty="0"/>
              <a:t>Insert Date</a:t>
            </a:r>
          </a:p>
        </p:txBody>
      </p:sp>
      <p:sp>
        <p:nvSpPr>
          <p:cNvPr id="171" name="Rectangle 170"/>
          <p:cNvSpPr/>
          <p:nvPr userDrawn="1"/>
        </p:nvSpPr>
        <p:spPr>
          <a:xfrm rot="5400000">
            <a:off x="-112141" y="2518005"/>
            <a:ext cx="869427" cy="45342"/>
          </a:xfrm>
          <a:prstGeom prst="rect">
            <a:avLst/>
          </a:prstGeom>
          <a:solidFill>
            <a:schemeClr val="bg1"/>
          </a:solidFill>
          <a:ln>
            <a:noFill/>
          </a:ln>
        </p:spPr>
        <p:txBody>
          <a:bodyPr rtlCol="0" anchor="ctr"/>
          <a:lstStyle/>
          <a:p>
            <a:pPr lvl="0" algn="ctr" defTabSz="685766"/>
            <a:endParaRPr lang="en-IN" dirty="0">
              <a:solidFill>
                <a:prstClr val="white"/>
              </a:solidFill>
            </a:endParaRPr>
          </a:p>
        </p:txBody>
      </p:sp>
      <p:grpSp>
        <p:nvGrpSpPr>
          <p:cNvPr id="173" name="Group 172"/>
          <p:cNvGrpSpPr/>
          <p:nvPr userDrawn="1"/>
        </p:nvGrpSpPr>
        <p:grpSpPr>
          <a:xfrm>
            <a:off x="283755" y="163261"/>
            <a:ext cx="2129833" cy="471311"/>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pic>
        <p:nvPicPr>
          <p:cNvPr id="170" name="Picture 169"/>
          <p:cNvPicPr>
            <a:picLocks noChangeAspect="1"/>
          </p:cNvPicPr>
          <p:nvPr userDrawn="1"/>
        </p:nvPicPr>
        <p:blipFill rotWithShape="1">
          <a:blip r:embed="rId4" cstate="print">
            <a:extLst>
              <a:ext uri="{28A0092B-C50C-407E-A947-70E740481C1C}">
                <a14:useLocalDpi xmlns:a14="http://schemas.microsoft.com/office/drawing/2010/main" val="0"/>
              </a:ext>
            </a:extLst>
          </a:blip>
          <a:srcRect l="5721" t="21389" r="11266" b="20189"/>
          <a:stretch/>
        </p:blipFill>
        <p:spPr>
          <a:xfrm>
            <a:off x="6948264" y="183071"/>
            <a:ext cx="1902037" cy="507209"/>
          </a:xfrm>
          <a:prstGeom prst="rect">
            <a:avLst/>
          </a:prstGeom>
        </p:spPr>
      </p:pic>
      <p:pic>
        <p:nvPicPr>
          <p:cNvPr id="180" name="Picture 17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
        <p:nvSpPr>
          <p:cNvPr id="21" name="TextBox 20"/>
          <p:cNvSpPr txBox="1"/>
          <p:nvPr userDrawn="1"/>
        </p:nvSpPr>
        <p:spPr>
          <a:xfrm>
            <a:off x="366308" y="4669962"/>
            <a:ext cx="2117887" cy="200055"/>
          </a:xfrm>
          <a:prstGeom prst="rect">
            <a:avLst/>
          </a:prstGeom>
          <a:noFill/>
        </p:spPr>
        <p:txBody>
          <a:bodyPr wrap="none" rtlCol="0">
            <a:spAutoFit/>
          </a:bodyPr>
          <a:lstStyle/>
          <a:p>
            <a:pPr algn="r"/>
            <a:r>
              <a:rPr lang="en-US" sz="700" dirty="0">
                <a:solidFill>
                  <a:schemeClr val="tx1">
                    <a:lumMod val="50000"/>
                    <a:lumOff val="50000"/>
                  </a:schemeClr>
                </a:solidFill>
                <a:latin typeface="+mj-lt"/>
              </a:rPr>
              <a:t>Copyright © 2021 </a:t>
            </a:r>
            <a:r>
              <a:rPr lang="en-US" sz="700" b="1" dirty="0">
                <a:solidFill>
                  <a:schemeClr val="tx1">
                    <a:lumMod val="50000"/>
                    <a:lumOff val="50000"/>
                  </a:schemeClr>
                </a:solidFill>
                <a:latin typeface="+mj-lt"/>
              </a:rPr>
              <a:t>Tata Consultancy Services Limited</a:t>
            </a:r>
          </a:p>
        </p:txBody>
      </p:sp>
    </p:spTree>
    <p:extLst>
      <p:ext uri="{BB962C8B-B14F-4D97-AF65-F5344CB8AC3E}">
        <p14:creationId xmlns:p14="http://schemas.microsoft.com/office/powerpoint/2010/main" val="2575123645"/>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523" y="889736"/>
            <a:ext cx="5529256" cy="3690177"/>
          </a:xfrm>
          <a:prstGeom prst="rect">
            <a:avLst/>
          </a:prstGeom>
        </p:spPr>
      </p:pic>
      <p:sp>
        <p:nvSpPr>
          <p:cNvPr id="172" name="Rectangle 171"/>
          <p:cNvSpPr/>
          <p:nvPr userDrawn="1"/>
        </p:nvSpPr>
        <p:spPr>
          <a:xfrm>
            <a:off x="-8220" y="882041"/>
            <a:ext cx="9143999" cy="3697873"/>
          </a:xfrm>
          <a:prstGeom prst="rect">
            <a:avLst/>
          </a:prstGeom>
          <a:gradFill flip="none" rotWithShape="1">
            <a:gsLst>
              <a:gs pos="0">
                <a:srgbClr val="73459B"/>
              </a:gs>
              <a:gs pos="60000">
                <a:srgbClr val="D43A5F">
                  <a:alpha val="62000"/>
                </a:srgbClr>
              </a:gs>
              <a:gs pos="39000">
                <a:srgbClr val="BA2983"/>
              </a:gs>
              <a:gs pos="100000">
                <a:srgbClr val="F04D38">
                  <a:alpha val="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sp>
        <p:nvSpPr>
          <p:cNvPr id="2" name="Title 1"/>
          <p:cNvSpPr>
            <a:spLocks noGrp="1"/>
          </p:cNvSpPr>
          <p:nvPr>
            <p:ph type="ctrTitle"/>
          </p:nvPr>
        </p:nvSpPr>
        <p:spPr>
          <a:xfrm>
            <a:off x="381003" y="2091673"/>
            <a:ext cx="5123095" cy="506724"/>
          </a:xfrm>
        </p:spPr>
        <p:txBody>
          <a:bodyPr vert="horz" wrap="square" lIns="68580" tIns="34290" rIns="68580" bIns="34290" rtlCol="0" anchor="ctr">
            <a:noAutofit/>
          </a:bodyPr>
          <a:lstStyle>
            <a:lvl1pPr>
              <a:defRPr lang="en-US" sz="2400" dirty="0">
                <a:solidFill>
                  <a:schemeClr val="bg1"/>
                </a:solidFill>
                <a:latin typeface="+mj-lt"/>
              </a:defRPr>
            </a:lvl1pPr>
          </a:lstStyle>
          <a:p>
            <a:pPr lvl="0">
              <a:lnSpc>
                <a:spcPct val="90000"/>
              </a:lnSpc>
              <a:spcBef>
                <a:spcPts val="100"/>
              </a:spcBef>
            </a:pPr>
            <a:r>
              <a:rPr lang="en-US" dirty="0"/>
              <a:t>Click to edit Master title style</a:t>
            </a:r>
          </a:p>
        </p:txBody>
      </p:sp>
      <p:sp>
        <p:nvSpPr>
          <p:cNvPr id="3" name="Subtitle 2"/>
          <p:cNvSpPr>
            <a:spLocks noGrp="1"/>
          </p:cNvSpPr>
          <p:nvPr>
            <p:ph type="subTitle" idx="1"/>
          </p:nvPr>
        </p:nvSpPr>
        <p:spPr>
          <a:xfrm>
            <a:off x="381003" y="2618201"/>
            <a:ext cx="5123095" cy="342900"/>
          </a:xfrm>
        </p:spPr>
        <p:txBody>
          <a:bodyPr vert="horz" lIns="68580" tIns="34290" rIns="68580" bIns="34290" rtlCol="0">
            <a:noAutofit/>
          </a:bodyPr>
          <a:lstStyle>
            <a:lvl1pPr marL="0" indent="0">
              <a:buNone/>
              <a:defRPr lang="en-US" sz="2000" dirty="0">
                <a:solidFill>
                  <a:schemeClr val="bg1"/>
                </a:solidFill>
              </a:defRPr>
            </a:lvl1pPr>
          </a:lstStyle>
          <a:p>
            <a:pPr marL="257175" marR="0" lvl="0" indent="-257175" fontAlgn="auto">
              <a:lnSpc>
                <a:spcPct val="90000"/>
              </a:lnSpc>
              <a:spcBef>
                <a:spcPts val="100"/>
              </a:spcBef>
              <a:spcAft>
                <a:spcPts val="0"/>
              </a:spcAft>
              <a:buSzTx/>
              <a:tabLst/>
            </a:pPr>
            <a:r>
              <a:rPr lang="en-US" dirty="0"/>
              <a:t>Click to edit Master subtitle style</a:t>
            </a:r>
          </a:p>
        </p:txBody>
      </p:sp>
      <p:sp>
        <p:nvSpPr>
          <p:cNvPr id="10" name="Text Placeholder 5"/>
          <p:cNvSpPr>
            <a:spLocks noGrp="1"/>
          </p:cNvSpPr>
          <p:nvPr>
            <p:ph type="body" sz="quarter" idx="11" hasCustomPrompt="1"/>
          </p:nvPr>
        </p:nvSpPr>
        <p:spPr>
          <a:xfrm>
            <a:off x="399646" y="3733898"/>
            <a:ext cx="1856666" cy="301760"/>
          </a:xfrm>
        </p:spPr>
        <p:txBody>
          <a:bodyPr vert="horz" lIns="68580" tIns="34290" rIns="68580" bIns="34290" rtlCol="0">
            <a:noAutofit/>
          </a:bodyPr>
          <a:lstStyle>
            <a:lvl1pPr marL="0" indent="0">
              <a:buNone/>
              <a:defRPr lang="en-US" sz="1400" dirty="0" smtClean="0">
                <a:solidFill>
                  <a:schemeClr val="bg1"/>
                </a:solidFill>
                <a:latin typeface="+mn-lt"/>
                <a:cs typeface="Calibri Light" panose="020F0302020204030204" pitchFamily="34" charset="0"/>
              </a:defRPr>
            </a:lvl1pPr>
          </a:lstStyle>
          <a:p>
            <a:pPr marL="257175" lvl="0" indent="-257175"/>
            <a:r>
              <a:rPr lang="en-US" dirty="0"/>
              <a:t>Insert Date</a:t>
            </a:r>
          </a:p>
        </p:txBody>
      </p:sp>
      <p:sp>
        <p:nvSpPr>
          <p:cNvPr id="171" name="Rectangle 170"/>
          <p:cNvSpPr/>
          <p:nvPr userDrawn="1"/>
        </p:nvSpPr>
        <p:spPr>
          <a:xfrm rot="5400000">
            <a:off x="-112141" y="2518005"/>
            <a:ext cx="869427" cy="45342"/>
          </a:xfrm>
          <a:prstGeom prst="rect">
            <a:avLst/>
          </a:prstGeom>
          <a:solidFill>
            <a:schemeClr val="bg1"/>
          </a:solidFill>
          <a:ln>
            <a:noFill/>
          </a:ln>
        </p:spPr>
        <p:txBody>
          <a:bodyPr rtlCol="0" anchor="ctr"/>
          <a:lstStyle/>
          <a:p>
            <a:pPr lvl="0" algn="ctr" defTabSz="685766"/>
            <a:endParaRPr lang="en-IN" dirty="0">
              <a:solidFill>
                <a:prstClr val="white"/>
              </a:solidFill>
            </a:endParaRPr>
          </a:p>
        </p:txBody>
      </p:sp>
      <p:grpSp>
        <p:nvGrpSpPr>
          <p:cNvPr id="173" name="Group 172"/>
          <p:cNvGrpSpPr/>
          <p:nvPr userDrawn="1"/>
        </p:nvGrpSpPr>
        <p:grpSpPr>
          <a:xfrm>
            <a:off x="283755" y="163261"/>
            <a:ext cx="2129833" cy="471311"/>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pic>
        <p:nvPicPr>
          <p:cNvPr id="170" name="Picture 169"/>
          <p:cNvPicPr>
            <a:picLocks noChangeAspect="1"/>
          </p:cNvPicPr>
          <p:nvPr userDrawn="1"/>
        </p:nvPicPr>
        <p:blipFill rotWithShape="1">
          <a:blip r:embed="rId4" cstate="print">
            <a:extLst>
              <a:ext uri="{28A0092B-C50C-407E-A947-70E740481C1C}">
                <a14:useLocalDpi xmlns:a14="http://schemas.microsoft.com/office/drawing/2010/main" val="0"/>
              </a:ext>
            </a:extLst>
          </a:blip>
          <a:srcRect l="5721" t="21389" r="11266" b="20189"/>
          <a:stretch/>
        </p:blipFill>
        <p:spPr>
          <a:xfrm>
            <a:off x="6948264" y="183071"/>
            <a:ext cx="1902037" cy="507209"/>
          </a:xfrm>
          <a:prstGeom prst="rect">
            <a:avLst/>
          </a:prstGeom>
        </p:spPr>
      </p:pic>
      <p:pic>
        <p:nvPicPr>
          <p:cNvPr id="180" name="Picture 17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
        <p:nvSpPr>
          <p:cNvPr id="21" name="TextBox 20"/>
          <p:cNvSpPr txBox="1"/>
          <p:nvPr userDrawn="1"/>
        </p:nvSpPr>
        <p:spPr>
          <a:xfrm>
            <a:off x="366308" y="4669962"/>
            <a:ext cx="2117887" cy="200055"/>
          </a:xfrm>
          <a:prstGeom prst="rect">
            <a:avLst/>
          </a:prstGeom>
          <a:noFill/>
        </p:spPr>
        <p:txBody>
          <a:bodyPr wrap="none" rtlCol="0">
            <a:spAutoFit/>
          </a:bodyPr>
          <a:lstStyle/>
          <a:p>
            <a:pPr algn="r"/>
            <a:r>
              <a:rPr lang="en-US" sz="700" dirty="0">
                <a:solidFill>
                  <a:schemeClr val="tx1">
                    <a:lumMod val="50000"/>
                    <a:lumOff val="50000"/>
                  </a:schemeClr>
                </a:solidFill>
                <a:latin typeface="+mj-lt"/>
              </a:rPr>
              <a:t>Copyright © 2021 </a:t>
            </a:r>
            <a:r>
              <a:rPr lang="en-US" sz="700" b="1" dirty="0">
                <a:solidFill>
                  <a:schemeClr val="tx1">
                    <a:lumMod val="50000"/>
                    <a:lumOff val="50000"/>
                  </a:schemeClr>
                </a:solidFill>
                <a:latin typeface="+mj-lt"/>
              </a:rPr>
              <a:t>Tata Consultancy Services Limited</a:t>
            </a:r>
          </a:p>
        </p:txBody>
      </p:sp>
    </p:spTree>
    <p:extLst>
      <p:ext uri="{BB962C8B-B14F-4D97-AF65-F5344CB8AC3E}">
        <p14:creationId xmlns:p14="http://schemas.microsoft.com/office/powerpoint/2010/main" val="189250677"/>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3">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3860" y="889736"/>
            <a:ext cx="5531919" cy="3690178"/>
          </a:xfrm>
          <a:prstGeom prst="rect">
            <a:avLst/>
          </a:prstGeom>
        </p:spPr>
      </p:pic>
      <p:sp>
        <p:nvSpPr>
          <p:cNvPr id="172" name="Rectangle 171"/>
          <p:cNvSpPr/>
          <p:nvPr userDrawn="1"/>
        </p:nvSpPr>
        <p:spPr>
          <a:xfrm>
            <a:off x="-8220" y="882041"/>
            <a:ext cx="9143999" cy="3697873"/>
          </a:xfrm>
          <a:prstGeom prst="rect">
            <a:avLst/>
          </a:prstGeom>
          <a:gradFill flip="none" rotWithShape="1">
            <a:gsLst>
              <a:gs pos="0">
                <a:srgbClr val="73459B"/>
              </a:gs>
              <a:gs pos="60000">
                <a:srgbClr val="D43A5F">
                  <a:alpha val="62000"/>
                </a:srgbClr>
              </a:gs>
              <a:gs pos="39000">
                <a:srgbClr val="BA2983"/>
              </a:gs>
              <a:gs pos="100000">
                <a:srgbClr val="F04D38">
                  <a:alpha val="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sp>
        <p:nvSpPr>
          <p:cNvPr id="2" name="Title 1"/>
          <p:cNvSpPr>
            <a:spLocks noGrp="1"/>
          </p:cNvSpPr>
          <p:nvPr>
            <p:ph type="ctrTitle"/>
          </p:nvPr>
        </p:nvSpPr>
        <p:spPr>
          <a:xfrm>
            <a:off x="381003" y="2091673"/>
            <a:ext cx="5123095" cy="506724"/>
          </a:xfrm>
        </p:spPr>
        <p:txBody>
          <a:bodyPr vert="horz" wrap="square" lIns="68580" tIns="34290" rIns="68580" bIns="34290" rtlCol="0" anchor="ctr">
            <a:noAutofit/>
          </a:bodyPr>
          <a:lstStyle>
            <a:lvl1pPr>
              <a:defRPr lang="en-US" sz="2400" dirty="0">
                <a:solidFill>
                  <a:schemeClr val="bg1"/>
                </a:solidFill>
                <a:latin typeface="+mj-lt"/>
              </a:defRPr>
            </a:lvl1pPr>
          </a:lstStyle>
          <a:p>
            <a:pPr lvl="0">
              <a:lnSpc>
                <a:spcPct val="90000"/>
              </a:lnSpc>
              <a:spcBef>
                <a:spcPts val="100"/>
              </a:spcBef>
            </a:pPr>
            <a:r>
              <a:rPr lang="en-US" dirty="0"/>
              <a:t>Click to edit Master title style</a:t>
            </a:r>
          </a:p>
        </p:txBody>
      </p:sp>
      <p:sp>
        <p:nvSpPr>
          <p:cNvPr id="3" name="Subtitle 2"/>
          <p:cNvSpPr>
            <a:spLocks noGrp="1"/>
          </p:cNvSpPr>
          <p:nvPr>
            <p:ph type="subTitle" idx="1"/>
          </p:nvPr>
        </p:nvSpPr>
        <p:spPr>
          <a:xfrm>
            <a:off x="381003" y="2618201"/>
            <a:ext cx="5123095" cy="342900"/>
          </a:xfrm>
        </p:spPr>
        <p:txBody>
          <a:bodyPr vert="horz" lIns="68580" tIns="34290" rIns="68580" bIns="34290" rtlCol="0">
            <a:noAutofit/>
          </a:bodyPr>
          <a:lstStyle>
            <a:lvl1pPr marL="0" indent="0">
              <a:buNone/>
              <a:defRPr lang="en-US" sz="2000" dirty="0">
                <a:solidFill>
                  <a:schemeClr val="bg1"/>
                </a:solidFill>
              </a:defRPr>
            </a:lvl1pPr>
          </a:lstStyle>
          <a:p>
            <a:pPr marL="257175" marR="0" lvl="0" indent="-257175" fontAlgn="auto">
              <a:lnSpc>
                <a:spcPct val="90000"/>
              </a:lnSpc>
              <a:spcBef>
                <a:spcPts val="100"/>
              </a:spcBef>
              <a:spcAft>
                <a:spcPts val="0"/>
              </a:spcAft>
              <a:buSzTx/>
              <a:tabLst/>
            </a:pPr>
            <a:r>
              <a:rPr lang="en-US" dirty="0"/>
              <a:t>Click to edit Master subtitle style</a:t>
            </a:r>
          </a:p>
        </p:txBody>
      </p:sp>
      <p:sp>
        <p:nvSpPr>
          <p:cNvPr id="10" name="Text Placeholder 5"/>
          <p:cNvSpPr>
            <a:spLocks noGrp="1"/>
          </p:cNvSpPr>
          <p:nvPr>
            <p:ph type="body" sz="quarter" idx="11" hasCustomPrompt="1"/>
          </p:nvPr>
        </p:nvSpPr>
        <p:spPr>
          <a:xfrm>
            <a:off x="399646" y="3733898"/>
            <a:ext cx="1856666" cy="301760"/>
          </a:xfrm>
        </p:spPr>
        <p:txBody>
          <a:bodyPr vert="horz" lIns="68580" tIns="34290" rIns="68580" bIns="34290" rtlCol="0">
            <a:noAutofit/>
          </a:bodyPr>
          <a:lstStyle>
            <a:lvl1pPr marL="0" indent="0">
              <a:buNone/>
              <a:defRPr lang="en-US" sz="1400" dirty="0" smtClean="0">
                <a:solidFill>
                  <a:schemeClr val="bg1"/>
                </a:solidFill>
                <a:latin typeface="+mn-lt"/>
                <a:cs typeface="Calibri Light" panose="020F0302020204030204" pitchFamily="34" charset="0"/>
              </a:defRPr>
            </a:lvl1pPr>
          </a:lstStyle>
          <a:p>
            <a:pPr marL="257175" lvl="0" indent="-257175"/>
            <a:r>
              <a:rPr lang="en-US" dirty="0"/>
              <a:t>Insert Date</a:t>
            </a:r>
          </a:p>
        </p:txBody>
      </p:sp>
      <p:sp>
        <p:nvSpPr>
          <p:cNvPr id="171" name="Rectangle 170"/>
          <p:cNvSpPr/>
          <p:nvPr userDrawn="1"/>
        </p:nvSpPr>
        <p:spPr>
          <a:xfrm rot="5400000">
            <a:off x="-112141" y="2518005"/>
            <a:ext cx="869427" cy="45342"/>
          </a:xfrm>
          <a:prstGeom prst="rect">
            <a:avLst/>
          </a:prstGeom>
          <a:solidFill>
            <a:schemeClr val="bg1"/>
          </a:solidFill>
          <a:ln>
            <a:noFill/>
          </a:ln>
        </p:spPr>
        <p:txBody>
          <a:bodyPr rtlCol="0" anchor="ctr"/>
          <a:lstStyle/>
          <a:p>
            <a:pPr lvl="0" algn="ctr" defTabSz="685766"/>
            <a:endParaRPr lang="en-IN" dirty="0">
              <a:solidFill>
                <a:prstClr val="white"/>
              </a:solidFill>
            </a:endParaRPr>
          </a:p>
        </p:txBody>
      </p:sp>
      <p:grpSp>
        <p:nvGrpSpPr>
          <p:cNvPr id="173" name="Group 172"/>
          <p:cNvGrpSpPr/>
          <p:nvPr userDrawn="1"/>
        </p:nvGrpSpPr>
        <p:grpSpPr>
          <a:xfrm>
            <a:off x="283755" y="163261"/>
            <a:ext cx="2129833" cy="471311"/>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pic>
        <p:nvPicPr>
          <p:cNvPr id="170" name="Picture 169"/>
          <p:cNvPicPr>
            <a:picLocks noChangeAspect="1"/>
          </p:cNvPicPr>
          <p:nvPr userDrawn="1"/>
        </p:nvPicPr>
        <p:blipFill rotWithShape="1">
          <a:blip r:embed="rId4" cstate="print">
            <a:extLst>
              <a:ext uri="{28A0092B-C50C-407E-A947-70E740481C1C}">
                <a14:useLocalDpi xmlns:a14="http://schemas.microsoft.com/office/drawing/2010/main" val="0"/>
              </a:ext>
            </a:extLst>
          </a:blip>
          <a:srcRect l="5721" t="21389" r="11266" b="20189"/>
          <a:stretch/>
        </p:blipFill>
        <p:spPr>
          <a:xfrm>
            <a:off x="6948264" y="183071"/>
            <a:ext cx="1902037" cy="507209"/>
          </a:xfrm>
          <a:prstGeom prst="rect">
            <a:avLst/>
          </a:prstGeom>
        </p:spPr>
      </p:pic>
      <p:pic>
        <p:nvPicPr>
          <p:cNvPr id="180" name="Picture 17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
        <p:nvSpPr>
          <p:cNvPr id="21" name="TextBox 20"/>
          <p:cNvSpPr txBox="1"/>
          <p:nvPr userDrawn="1"/>
        </p:nvSpPr>
        <p:spPr>
          <a:xfrm>
            <a:off x="366308" y="4669962"/>
            <a:ext cx="2117887" cy="200055"/>
          </a:xfrm>
          <a:prstGeom prst="rect">
            <a:avLst/>
          </a:prstGeom>
          <a:noFill/>
        </p:spPr>
        <p:txBody>
          <a:bodyPr wrap="none" rtlCol="0">
            <a:spAutoFit/>
          </a:bodyPr>
          <a:lstStyle/>
          <a:p>
            <a:pPr algn="r"/>
            <a:r>
              <a:rPr lang="en-US" sz="700" dirty="0">
                <a:solidFill>
                  <a:schemeClr val="tx1">
                    <a:lumMod val="50000"/>
                    <a:lumOff val="50000"/>
                  </a:schemeClr>
                </a:solidFill>
                <a:latin typeface="+mj-lt"/>
              </a:rPr>
              <a:t>Copyright © 2021 </a:t>
            </a:r>
            <a:r>
              <a:rPr lang="en-US" sz="700" b="1" dirty="0">
                <a:solidFill>
                  <a:schemeClr val="tx1">
                    <a:lumMod val="50000"/>
                    <a:lumOff val="50000"/>
                  </a:schemeClr>
                </a:solidFill>
                <a:latin typeface="+mj-lt"/>
              </a:rPr>
              <a:t>Tata Consultancy Services Limited</a:t>
            </a:r>
          </a:p>
        </p:txBody>
      </p:sp>
    </p:spTree>
    <p:extLst>
      <p:ext uri="{BB962C8B-B14F-4D97-AF65-F5344CB8AC3E}">
        <p14:creationId xmlns:p14="http://schemas.microsoft.com/office/powerpoint/2010/main" val="3617157787"/>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3">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1472" y="891563"/>
            <a:ext cx="5532528" cy="3688352"/>
          </a:xfrm>
          <a:prstGeom prst="rect">
            <a:avLst/>
          </a:prstGeom>
        </p:spPr>
      </p:pic>
      <p:sp>
        <p:nvSpPr>
          <p:cNvPr id="172" name="Rectangle 171"/>
          <p:cNvSpPr/>
          <p:nvPr userDrawn="1"/>
        </p:nvSpPr>
        <p:spPr>
          <a:xfrm>
            <a:off x="-8220" y="882041"/>
            <a:ext cx="9143999" cy="3697873"/>
          </a:xfrm>
          <a:prstGeom prst="rect">
            <a:avLst/>
          </a:prstGeom>
          <a:gradFill flip="none" rotWithShape="1">
            <a:gsLst>
              <a:gs pos="0">
                <a:srgbClr val="73459B"/>
              </a:gs>
              <a:gs pos="60000">
                <a:srgbClr val="D43A5F">
                  <a:alpha val="62000"/>
                </a:srgbClr>
              </a:gs>
              <a:gs pos="39000">
                <a:srgbClr val="BA2983"/>
              </a:gs>
              <a:gs pos="100000">
                <a:srgbClr val="F04D38">
                  <a:alpha val="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sp>
        <p:nvSpPr>
          <p:cNvPr id="2" name="Title 1"/>
          <p:cNvSpPr>
            <a:spLocks noGrp="1"/>
          </p:cNvSpPr>
          <p:nvPr>
            <p:ph type="ctrTitle"/>
          </p:nvPr>
        </p:nvSpPr>
        <p:spPr>
          <a:xfrm>
            <a:off x="381003" y="2091673"/>
            <a:ext cx="5123095" cy="506724"/>
          </a:xfrm>
        </p:spPr>
        <p:txBody>
          <a:bodyPr vert="horz" wrap="square" lIns="68580" tIns="34290" rIns="68580" bIns="34290" rtlCol="0" anchor="ctr">
            <a:noAutofit/>
          </a:bodyPr>
          <a:lstStyle>
            <a:lvl1pPr>
              <a:defRPr lang="en-US" sz="2400" dirty="0">
                <a:solidFill>
                  <a:schemeClr val="bg1"/>
                </a:solidFill>
                <a:latin typeface="+mj-lt"/>
              </a:defRPr>
            </a:lvl1pPr>
          </a:lstStyle>
          <a:p>
            <a:pPr lvl="0">
              <a:lnSpc>
                <a:spcPct val="90000"/>
              </a:lnSpc>
              <a:spcBef>
                <a:spcPts val="100"/>
              </a:spcBef>
            </a:pPr>
            <a:r>
              <a:rPr lang="en-US" dirty="0"/>
              <a:t>Click to edit Master title style</a:t>
            </a:r>
          </a:p>
        </p:txBody>
      </p:sp>
      <p:sp>
        <p:nvSpPr>
          <p:cNvPr id="3" name="Subtitle 2"/>
          <p:cNvSpPr>
            <a:spLocks noGrp="1"/>
          </p:cNvSpPr>
          <p:nvPr>
            <p:ph type="subTitle" idx="1"/>
          </p:nvPr>
        </p:nvSpPr>
        <p:spPr>
          <a:xfrm>
            <a:off x="381003" y="2618201"/>
            <a:ext cx="5123095" cy="342900"/>
          </a:xfrm>
        </p:spPr>
        <p:txBody>
          <a:bodyPr vert="horz" lIns="68580" tIns="34290" rIns="68580" bIns="34290" rtlCol="0">
            <a:noAutofit/>
          </a:bodyPr>
          <a:lstStyle>
            <a:lvl1pPr marL="0" indent="0">
              <a:buNone/>
              <a:defRPr lang="en-US" sz="2000" dirty="0">
                <a:solidFill>
                  <a:schemeClr val="bg1"/>
                </a:solidFill>
              </a:defRPr>
            </a:lvl1pPr>
          </a:lstStyle>
          <a:p>
            <a:pPr marL="257175" marR="0" lvl="0" indent="-257175" fontAlgn="auto">
              <a:lnSpc>
                <a:spcPct val="90000"/>
              </a:lnSpc>
              <a:spcBef>
                <a:spcPts val="100"/>
              </a:spcBef>
              <a:spcAft>
                <a:spcPts val="0"/>
              </a:spcAft>
              <a:buSzTx/>
              <a:tabLst/>
            </a:pPr>
            <a:r>
              <a:rPr lang="en-US" dirty="0"/>
              <a:t>Click to edit Master subtitle style</a:t>
            </a:r>
          </a:p>
        </p:txBody>
      </p:sp>
      <p:sp>
        <p:nvSpPr>
          <p:cNvPr id="10" name="Text Placeholder 5"/>
          <p:cNvSpPr>
            <a:spLocks noGrp="1"/>
          </p:cNvSpPr>
          <p:nvPr>
            <p:ph type="body" sz="quarter" idx="11" hasCustomPrompt="1"/>
          </p:nvPr>
        </p:nvSpPr>
        <p:spPr>
          <a:xfrm>
            <a:off x="399646" y="3733898"/>
            <a:ext cx="1856666" cy="301760"/>
          </a:xfrm>
        </p:spPr>
        <p:txBody>
          <a:bodyPr vert="horz" lIns="68580" tIns="34290" rIns="68580" bIns="34290" rtlCol="0">
            <a:noAutofit/>
          </a:bodyPr>
          <a:lstStyle>
            <a:lvl1pPr marL="0" indent="0">
              <a:buNone/>
              <a:defRPr lang="en-US" sz="1400" dirty="0" smtClean="0">
                <a:solidFill>
                  <a:schemeClr val="bg1"/>
                </a:solidFill>
                <a:latin typeface="+mn-lt"/>
                <a:cs typeface="Calibri Light" panose="020F0302020204030204" pitchFamily="34" charset="0"/>
              </a:defRPr>
            </a:lvl1pPr>
          </a:lstStyle>
          <a:p>
            <a:pPr marL="257175" lvl="0" indent="-257175"/>
            <a:r>
              <a:rPr lang="en-US" dirty="0"/>
              <a:t>Insert Date</a:t>
            </a:r>
          </a:p>
        </p:txBody>
      </p:sp>
      <p:sp>
        <p:nvSpPr>
          <p:cNvPr id="171" name="Rectangle 170"/>
          <p:cNvSpPr/>
          <p:nvPr userDrawn="1"/>
        </p:nvSpPr>
        <p:spPr>
          <a:xfrm rot="5400000">
            <a:off x="-112141" y="2518005"/>
            <a:ext cx="869427" cy="45342"/>
          </a:xfrm>
          <a:prstGeom prst="rect">
            <a:avLst/>
          </a:prstGeom>
          <a:solidFill>
            <a:schemeClr val="bg1"/>
          </a:solidFill>
          <a:ln>
            <a:noFill/>
          </a:ln>
        </p:spPr>
        <p:txBody>
          <a:bodyPr rtlCol="0" anchor="ctr"/>
          <a:lstStyle/>
          <a:p>
            <a:pPr lvl="0" algn="ctr" defTabSz="685766"/>
            <a:endParaRPr lang="en-IN" dirty="0">
              <a:solidFill>
                <a:prstClr val="white"/>
              </a:solidFill>
            </a:endParaRPr>
          </a:p>
        </p:txBody>
      </p:sp>
      <p:grpSp>
        <p:nvGrpSpPr>
          <p:cNvPr id="173" name="Group 172"/>
          <p:cNvGrpSpPr/>
          <p:nvPr userDrawn="1"/>
        </p:nvGrpSpPr>
        <p:grpSpPr>
          <a:xfrm>
            <a:off x="283755" y="163261"/>
            <a:ext cx="2129833" cy="471311"/>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pic>
        <p:nvPicPr>
          <p:cNvPr id="170" name="Picture 169"/>
          <p:cNvPicPr>
            <a:picLocks noChangeAspect="1"/>
          </p:cNvPicPr>
          <p:nvPr userDrawn="1"/>
        </p:nvPicPr>
        <p:blipFill rotWithShape="1">
          <a:blip r:embed="rId4" cstate="print">
            <a:extLst>
              <a:ext uri="{28A0092B-C50C-407E-A947-70E740481C1C}">
                <a14:useLocalDpi xmlns:a14="http://schemas.microsoft.com/office/drawing/2010/main" val="0"/>
              </a:ext>
            </a:extLst>
          </a:blip>
          <a:srcRect l="5721" t="21389" r="11266" b="20189"/>
          <a:stretch/>
        </p:blipFill>
        <p:spPr>
          <a:xfrm>
            <a:off x="6948264" y="183071"/>
            <a:ext cx="1902037" cy="507209"/>
          </a:xfrm>
          <a:prstGeom prst="rect">
            <a:avLst/>
          </a:prstGeom>
        </p:spPr>
      </p:pic>
      <p:pic>
        <p:nvPicPr>
          <p:cNvPr id="180" name="Picture 17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
        <p:nvSpPr>
          <p:cNvPr id="21" name="TextBox 20"/>
          <p:cNvSpPr txBox="1"/>
          <p:nvPr userDrawn="1"/>
        </p:nvSpPr>
        <p:spPr>
          <a:xfrm>
            <a:off x="366308" y="4669962"/>
            <a:ext cx="2117887" cy="200055"/>
          </a:xfrm>
          <a:prstGeom prst="rect">
            <a:avLst/>
          </a:prstGeom>
          <a:noFill/>
        </p:spPr>
        <p:txBody>
          <a:bodyPr wrap="none" rtlCol="0">
            <a:spAutoFit/>
          </a:bodyPr>
          <a:lstStyle/>
          <a:p>
            <a:pPr algn="r"/>
            <a:r>
              <a:rPr lang="en-US" sz="700" dirty="0">
                <a:solidFill>
                  <a:schemeClr val="tx1">
                    <a:lumMod val="50000"/>
                    <a:lumOff val="50000"/>
                  </a:schemeClr>
                </a:solidFill>
                <a:latin typeface="+mj-lt"/>
              </a:rPr>
              <a:t>Copyright © 2021 </a:t>
            </a:r>
            <a:r>
              <a:rPr lang="en-US" sz="700" b="1" dirty="0">
                <a:solidFill>
                  <a:schemeClr val="tx1">
                    <a:lumMod val="50000"/>
                    <a:lumOff val="50000"/>
                  </a:schemeClr>
                </a:solidFill>
                <a:latin typeface="+mj-lt"/>
              </a:rPr>
              <a:t>Tata Consultancy Services Limited</a:t>
            </a:r>
          </a:p>
        </p:txBody>
      </p:sp>
    </p:spTree>
    <p:extLst>
      <p:ext uri="{BB962C8B-B14F-4D97-AF65-F5344CB8AC3E}">
        <p14:creationId xmlns:p14="http://schemas.microsoft.com/office/powerpoint/2010/main" val="4131945454"/>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3">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7197" t="23400" b="15213"/>
          <a:stretch/>
        </p:blipFill>
        <p:spPr>
          <a:xfrm flipH="1">
            <a:off x="763694" y="891563"/>
            <a:ext cx="8382259" cy="3696412"/>
          </a:xfrm>
          <a:prstGeom prst="rect">
            <a:avLst/>
          </a:prstGeom>
        </p:spPr>
      </p:pic>
      <p:sp>
        <p:nvSpPr>
          <p:cNvPr id="172" name="Rectangle 171"/>
          <p:cNvSpPr/>
          <p:nvPr userDrawn="1"/>
        </p:nvSpPr>
        <p:spPr>
          <a:xfrm>
            <a:off x="-1953" y="882041"/>
            <a:ext cx="9143999" cy="3697873"/>
          </a:xfrm>
          <a:prstGeom prst="rect">
            <a:avLst/>
          </a:prstGeom>
          <a:gradFill flip="none" rotWithShape="1">
            <a:gsLst>
              <a:gs pos="0">
                <a:srgbClr val="73459B"/>
              </a:gs>
              <a:gs pos="60000">
                <a:srgbClr val="D43A5F">
                  <a:alpha val="62000"/>
                </a:srgbClr>
              </a:gs>
              <a:gs pos="39000">
                <a:srgbClr val="BA2983"/>
              </a:gs>
              <a:gs pos="100000">
                <a:srgbClr val="F04D38">
                  <a:alpha val="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sp>
        <p:nvSpPr>
          <p:cNvPr id="2" name="Title 1"/>
          <p:cNvSpPr>
            <a:spLocks noGrp="1"/>
          </p:cNvSpPr>
          <p:nvPr>
            <p:ph type="ctrTitle"/>
          </p:nvPr>
        </p:nvSpPr>
        <p:spPr>
          <a:xfrm>
            <a:off x="381003" y="2091673"/>
            <a:ext cx="5123095" cy="506724"/>
          </a:xfrm>
        </p:spPr>
        <p:txBody>
          <a:bodyPr vert="horz" wrap="square" lIns="68580" tIns="34290" rIns="68580" bIns="34290" rtlCol="0" anchor="ctr">
            <a:noAutofit/>
          </a:bodyPr>
          <a:lstStyle>
            <a:lvl1pPr>
              <a:defRPr lang="en-US" sz="2400" dirty="0">
                <a:solidFill>
                  <a:schemeClr val="bg1"/>
                </a:solidFill>
                <a:latin typeface="+mj-lt"/>
              </a:defRPr>
            </a:lvl1pPr>
          </a:lstStyle>
          <a:p>
            <a:pPr lvl="0">
              <a:lnSpc>
                <a:spcPct val="90000"/>
              </a:lnSpc>
              <a:spcBef>
                <a:spcPts val="100"/>
              </a:spcBef>
            </a:pPr>
            <a:r>
              <a:rPr lang="en-US" dirty="0"/>
              <a:t>Click to edit Master title style</a:t>
            </a:r>
          </a:p>
        </p:txBody>
      </p:sp>
      <p:sp>
        <p:nvSpPr>
          <p:cNvPr id="3" name="Subtitle 2"/>
          <p:cNvSpPr>
            <a:spLocks noGrp="1"/>
          </p:cNvSpPr>
          <p:nvPr>
            <p:ph type="subTitle" idx="1"/>
          </p:nvPr>
        </p:nvSpPr>
        <p:spPr>
          <a:xfrm>
            <a:off x="381003" y="2618201"/>
            <a:ext cx="5123095" cy="342900"/>
          </a:xfrm>
        </p:spPr>
        <p:txBody>
          <a:bodyPr vert="horz" lIns="68580" tIns="34290" rIns="68580" bIns="34290" rtlCol="0">
            <a:noAutofit/>
          </a:bodyPr>
          <a:lstStyle>
            <a:lvl1pPr marL="0" indent="0">
              <a:buNone/>
              <a:defRPr lang="en-US" sz="2000" dirty="0">
                <a:solidFill>
                  <a:schemeClr val="bg1"/>
                </a:solidFill>
              </a:defRPr>
            </a:lvl1pPr>
          </a:lstStyle>
          <a:p>
            <a:pPr marL="257175" marR="0" lvl="0" indent="-257175" fontAlgn="auto">
              <a:lnSpc>
                <a:spcPct val="90000"/>
              </a:lnSpc>
              <a:spcBef>
                <a:spcPts val="100"/>
              </a:spcBef>
              <a:spcAft>
                <a:spcPts val="0"/>
              </a:spcAft>
              <a:buSzTx/>
              <a:tabLst/>
            </a:pPr>
            <a:r>
              <a:rPr lang="en-US" dirty="0"/>
              <a:t>Click to edit Master subtitle style</a:t>
            </a:r>
          </a:p>
        </p:txBody>
      </p:sp>
      <p:sp>
        <p:nvSpPr>
          <p:cNvPr id="10" name="Text Placeholder 5"/>
          <p:cNvSpPr>
            <a:spLocks noGrp="1"/>
          </p:cNvSpPr>
          <p:nvPr>
            <p:ph type="body" sz="quarter" idx="11" hasCustomPrompt="1"/>
          </p:nvPr>
        </p:nvSpPr>
        <p:spPr>
          <a:xfrm>
            <a:off x="399646" y="3733898"/>
            <a:ext cx="1856666" cy="301760"/>
          </a:xfrm>
        </p:spPr>
        <p:txBody>
          <a:bodyPr vert="horz" lIns="68580" tIns="34290" rIns="68580" bIns="34290" rtlCol="0">
            <a:noAutofit/>
          </a:bodyPr>
          <a:lstStyle>
            <a:lvl1pPr marL="0" indent="0">
              <a:buNone/>
              <a:defRPr lang="en-US" sz="1400" dirty="0" smtClean="0">
                <a:solidFill>
                  <a:schemeClr val="bg1"/>
                </a:solidFill>
                <a:latin typeface="+mn-lt"/>
                <a:cs typeface="Calibri Light" panose="020F0302020204030204" pitchFamily="34" charset="0"/>
              </a:defRPr>
            </a:lvl1pPr>
          </a:lstStyle>
          <a:p>
            <a:pPr marL="257175" lvl="0" indent="-257175"/>
            <a:r>
              <a:rPr lang="en-US" dirty="0"/>
              <a:t>Insert Date</a:t>
            </a:r>
          </a:p>
        </p:txBody>
      </p:sp>
      <p:sp>
        <p:nvSpPr>
          <p:cNvPr id="171" name="Rectangle 170"/>
          <p:cNvSpPr/>
          <p:nvPr userDrawn="1"/>
        </p:nvSpPr>
        <p:spPr>
          <a:xfrm rot="5400000">
            <a:off x="-112141" y="2518005"/>
            <a:ext cx="869427" cy="45342"/>
          </a:xfrm>
          <a:prstGeom prst="rect">
            <a:avLst/>
          </a:prstGeom>
          <a:solidFill>
            <a:schemeClr val="bg1"/>
          </a:solidFill>
          <a:ln>
            <a:noFill/>
          </a:ln>
        </p:spPr>
        <p:txBody>
          <a:bodyPr rtlCol="0" anchor="ctr"/>
          <a:lstStyle/>
          <a:p>
            <a:pPr lvl="0" algn="ctr" defTabSz="685766"/>
            <a:endParaRPr lang="en-IN" dirty="0">
              <a:solidFill>
                <a:prstClr val="white"/>
              </a:solidFill>
            </a:endParaRPr>
          </a:p>
        </p:txBody>
      </p:sp>
      <p:grpSp>
        <p:nvGrpSpPr>
          <p:cNvPr id="173" name="Group 172"/>
          <p:cNvGrpSpPr/>
          <p:nvPr userDrawn="1"/>
        </p:nvGrpSpPr>
        <p:grpSpPr>
          <a:xfrm>
            <a:off x="283755" y="163261"/>
            <a:ext cx="2129833" cy="471311"/>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pic>
        <p:nvPicPr>
          <p:cNvPr id="170" name="Picture 169"/>
          <p:cNvPicPr>
            <a:picLocks noChangeAspect="1"/>
          </p:cNvPicPr>
          <p:nvPr userDrawn="1"/>
        </p:nvPicPr>
        <p:blipFill rotWithShape="1">
          <a:blip r:embed="rId4" cstate="print">
            <a:extLst>
              <a:ext uri="{28A0092B-C50C-407E-A947-70E740481C1C}">
                <a14:useLocalDpi xmlns:a14="http://schemas.microsoft.com/office/drawing/2010/main" val="0"/>
              </a:ext>
            </a:extLst>
          </a:blip>
          <a:srcRect l="5721" t="21389" r="11266" b="20189"/>
          <a:stretch/>
        </p:blipFill>
        <p:spPr>
          <a:xfrm>
            <a:off x="6948264" y="183071"/>
            <a:ext cx="1902037" cy="507209"/>
          </a:xfrm>
          <a:prstGeom prst="rect">
            <a:avLst/>
          </a:prstGeom>
        </p:spPr>
      </p:pic>
      <p:pic>
        <p:nvPicPr>
          <p:cNvPr id="180" name="Picture 17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
        <p:nvSpPr>
          <p:cNvPr id="21" name="TextBox 20"/>
          <p:cNvSpPr txBox="1"/>
          <p:nvPr userDrawn="1"/>
        </p:nvSpPr>
        <p:spPr>
          <a:xfrm>
            <a:off x="366308" y="4669962"/>
            <a:ext cx="2117887" cy="200055"/>
          </a:xfrm>
          <a:prstGeom prst="rect">
            <a:avLst/>
          </a:prstGeom>
          <a:noFill/>
        </p:spPr>
        <p:txBody>
          <a:bodyPr wrap="none" rtlCol="0">
            <a:spAutoFit/>
          </a:bodyPr>
          <a:lstStyle/>
          <a:p>
            <a:pPr algn="r"/>
            <a:r>
              <a:rPr lang="en-US" sz="700" dirty="0">
                <a:solidFill>
                  <a:schemeClr val="tx1">
                    <a:lumMod val="50000"/>
                    <a:lumOff val="50000"/>
                  </a:schemeClr>
                </a:solidFill>
                <a:latin typeface="+mj-lt"/>
              </a:rPr>
              <a:t>Copyright © 2021 </a:t>
            </a:r>
            <a:r>
              <a:rPr lang="en-US" sz="700" b="1" dirty="0">
                <a:solidFill>
                  <a:schemeClr val="tx1">
                    <a:lumMod val="50000"/>
                    <a:lumOff val="50000"/>
                  </a:schemeClr>
                </a:solidFill>
                <a:latin typeface="+mj-lt"/>
              </a:rPr>
              <a:t>Tata Consultancy Services Limited</a:t>
            </a:r>
          </a:p>
        </p:txBody>
      </p:sp>
    </p:spTree>
    <p:extLst>
      <p:ext uri="{BB962C8B-B14F-4D97-AF65-F5344CB8AC3E}">
        <p14:creationId xmlns:p14="http://schemas.microsoft.com/office/powerpoint/2010/main" val="2597645293"/>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6181" y="45555"/>
            <a:ext cx="8552914" cy="481985"/>
          </a:xfrm>
        </p:spPr>
        <p:txBody>
          <a:bodyPr vert="horz" wrap="square" lIns="68580" tIns="34290" rIns="68580" bIns="34290" rtlCol="0" anchor="ctr">
            <a:normAutofit/>
          </a:bodyPr>
          <a:lstStyle>
            <a:lvl1pPr>
              <a:defRPr lang="en-US" dirty="0"/>
            </a:lvl1pPr>
          </a:lstStyle>
          <a:p>
            <a:pPr lvl="0"/>
            <a:r>
              <a:rPr lang="en-US" dirty="0"/>
              <a:t>Click to edit Master title style</a:t>
            </a:r>
          </a:p>
        </p:txBody>
      </p:sp>
    </p:spTree>
    <p:extLst>
      <p:ext uri="{BB962C8B-B14F-4D97-AF65-F5344CB8AC3E}">
        <p14:creationId xmlns:p14="http://schemas.microsoft.com/office/powerpoint/2010/main" val="291742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181" y="45555"/>
            <a:ext cx="8552914" cy="481985"/>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316180" y="693709"/>
            <a:ext cx="8511639" cy="3394472"/>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8" name="Rectangle 17"/>
          <p:cNvSpPr/>
          <p:nvPr userDrawn="1"/>
        </p:nvSpPr>
        <p:spPr>
          <a:xfrm rot="5400000">
            <a:off x="-154141" y="283773"/>
            <a:ext cx="625061" cy="57515"/>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sp>
        <p:nvSpPr>
          <p:cNvPr id="71" name="Text Placeholder 4"/>
          <p:cNvSpPr txBox="1">
            <a:spLocks/>
          </p:cNvSpPr>
          <p:nvPr userDrawn="1"/>
        </p:nvSpPr>
        <p:spPr>
          <a:xfrm>
            <a:off x="4662608" y="4891759"/>
            <a:ext cx="1210588" cy="215444"/>
          </a:xfrm>
          <a:prstGeom prst="rect">
            <a:avLst/>
          </a:prstGeom>
          <a:noFill/>
        </p:spPr>
        <p:txBody>
          <a:bodyPr wrap="none" rtlCol="0" anchor="ctr" anchorCtr="0">
            <a:noAutofit/>
          </a:bodyPr>
          <a:lstStyle>
            <a:defPPr>
              <a:defRPr lang="en-US"/>
            </a:defPPr>
            <a:lvl1pPr defTabSz="914400">
              <a:defRPr sz="800" b="1">
                <a:solidFill>
                  <a:schemeClr val="tx1">
                    <a:lumMod val="75000"/>
                  </a:schemeClr>
                </a:solidFill>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sz="800" b="0" dirty="0">
                <a:solidFill>
                  <a:schemeClr val="tx1">
                    <a:lumMod val="75000"/>
                    <a:lumOff val="25000"/>
                  </a:schemeClr>
                </a:solidFill>
              </a:rPr>
              <a:t>External</a:t>
            </a:r>
          </a:p>
        </p:txBody>
      </p:sp>
      <p:sp>
        <p:nvSpPr>
          <p:cNvPr id="63" name="Rectangle 71"/>
          <p:cNvSpPr txBox="1">
            <a:spLocks noChangeArrowheads="1"/>
          </p:cNvSpPr>
          <p:nvPr userDrawn="1"/>
        </p:nvSpPr>
        <p:spPr bwMode="auto">
          <a:xfrm>
            <a:off x="4421706" y="4864345"/>
            <a:ext cx="300588"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noProof="0" smtClean="0"/>
              <a:pPr lvl="0"/>
              <a:t>‹#›</a:t>
            </a:fld>
            <a:r>
              <a:rPr lang="en-US" noProof="0" dirty="0"/>
              <a:t> </a:t>
            </a:r>
          </a:p>
        </p:txBody>
      </p:sp>
      <p:cxnSp>
        <p:nvCxnSpPr>
          <p:cNvPr id="64" name="Straight Connector 63"/>
          <p:cNvCxnSpPr/>
          <p:nvPr userDrawn="1"/>
        </p:nvCxnSpPr>
        <p:spPr>
          <a:xfrm>
            <a:off x="4687360" y="4945062"/>
            <a:ext cx="0" cy="12717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169" name="Picture 168"/>
          <p:cNvPicPr>
            <a:picLocks noChangeAspect="1"/>
          </p:cNvPicPr>
          <p:nvPr userDrawn="1"/>
        </p:nvPicPr>
        <p:blipFill rotWithShape="1">
          <a:blip r:embed="rId13" cstate="print">
            <a:extLst>
              <a:ext uri="{28A0092B-C50C-407E-A947-70E740481C1C}">
                <a14:useLocalDpi xmlns:a14="http://schemas.microsoft.com/office/drawing/2010/main" val="0"/>
              </a:ext>
            </a:extLst>
          </a:blip>
          <a:srcRect l="5721" t="21389" r="11266" b="20189"/>
          <a:stretch/>
        </p:blipFill>
        <p:spPr>
          <a:xfrm>
            <a:off x="7895257" y="4747743"/>
            <a:ext cx="1080121" cy="288032"/>
          </a:xfrm>
          <a:prstGeom prst="rect">
            <a:avLst/>
          </a:prstGeom>
        </p:spPr>
      </p:pic>
      <p:pic>
        <p:nvPicPr>
          <p:cNvPr id="170" name="Picture 16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Tree>
    <p:extLst>
      <p:ext uri="{BB962C8B-B14F-4D97-AF65-F5344CB8AC3E}">
        <p14:creationId xmlns:p14="http://schemas.microsoft.com/office/powerpoint/2010/main" val="1332330236"/>
      </p:ext>
    </p:extLst>
  </p:cSld>
  <p:clrMap bg1="lt1" tx1="dk1" bg2="lt2" tx2="dk2" accent1="accent1" accent2="accent2" accent3="accent3" accent4="accent4" accent5="accent5" accent6="accent6" hlink="hlink" folHlink="folHlink"/>
  <p:sldLayoutIdLst>
    <p:sldLayoutId id="2147483748" r:id="rId1"/>
    <p:sldLayoutId id="2147484052" r:id="rId2"/>
    <p:sldLayoutId id="2147484055" r:id="rId3"/>
    <p:sldLayoutId id="2147484056" r:id="rId4"/>
    <p:sldLayoutId id="2147484057" r:id="rId5"/>
    <p:sldLayoutId id="2147484058" r:id="rId6"/>
    <p:sldLayoutId id="2147484059" r:id="rId7"/>
    <p:sldLayoutId id="2147484060" r:id="rId8"/>
    <p:sldLayoutId id="2147483751" r:id="rId9"/>
    <p:sldLayoutId id="2147484063" r:id="rId10"/>
    <p:sldLayoutId id="2147484094" r:id="rId11"/>
  </p:sldLayoutIdLst>
  <p:hf sldNum="0" hdr="0" ftr="0" dt="0"/>
  <p:txStyles>
    <p:titleStyle>
      <a:lvl1pPr algn="l" defTabSz="685800" rtl="0" eaLnBrk="1" latinLnBrk="0" hangingPunct="1">
        <a:spcBef>
          <a:spcPct val="0"/>
        </a:spcBef>
        <a:buNone/>
        <a:defRPr sz="2100" kern="1200">
          <a:solidFill>
            <a:srgbClr val="724698"/>
          </a:solidFill>
          <a:latin typeface="+mn-lt"/>
          <a:ea typeface="+mj-ea"/>
          <a:cs typeface="Calibri Light" panose="020F0302020204030204" pitchFamily="34" charset="0"/>
        </a:defRPr>
      </a:lvl1pPr>
    </p:titleStyle>
    <p:bodyStyle>
      <a:lvl1pPr marL="257175" indent="-257175" algn="l" defTabSz="685800" rtl="0" eaLnBrk="1" latinLnBrk="0" hangingPunct="1">
        <a:spcBef>
          <a:spcPct val="20000"/>
        </a:spcBef>
        <a:buClr>
          <a:schemeClr val="tx1">
            <a:lumMod val="65000"/>
            <a:lumOff val="35000"/>
          </a:schemeClr>
        </a:buClr>
        <a:buFont typeface="Wingdings" pitchFamily="2" charset="2"/>
        <a:buChar char="§"/>
        <a:defRPr sz="1500" kern="1200">
          <a:solidFill>
            <a:schemeClr val="tx1">
              <a:lumMod val="75000"/>
              <a:lumOff val="25000"/>
            </a:schemeClr>
          </a:solidFill>
          <a:latin typeface="+mj-lt"/>
          <a:ea typeface="+mn-ea"/>
          <a:cs typeface="Arial" pitchFamily="34" charset="0"/>
        </a:defRPr>
      </a:lvl1pPr>
      <a:lvl2pPr marL="557213" indent="-214313" algn="l" defTabSz="685800" rtl="0" eaLnBrk="1" latinLnBrk="0" hangingPunct="1">
        <a:spcBef>
          <a:spcPct val="20000"/>
        </a:spcBef>
        <a:buClr>
          <a:schemeClr val="tx1">
            <a:lumMod val="65000"/>
            <a:lumOff val="35000"/>
          </a:schemeClr>
        </a:buClr>
        <a:buFont typeface="Myriad Pro" pitchFamily="34" charset="0"/>
        <a:buChar char="–"/>
        <a:defRPr sz="1500" kern="1200">
          <a:solidFill>
            <a:schemeClr val="tx1">
              <a:lumMod val="75000"/>
              <a:lumOff val="25000"/>
            </a:schemeClr>
          </a:solidFill>
          <a:latin typeface="+mj-lt"/>
          <a:ea typeface="+mn-ea"/>
          <a:cs typeface="Arial" pitchFamily="34" charset="0"/>
        </a:defRPr>
      </a:lvl2pPr>
      <a:lvl3pPr marL="857250" indent="-171450" algn="l" defTabSz="685800" rtl="0" eaLnBrk="1" latinLnBrk="0" hangingPunct="1">
        <a:spcBef>
          <a:spcPct val="20000"/>
        </a:spcBef>
        <a:buClr>
          <a:schemeClr val="tx1">
            <a:lumMod val="65000"/>
            <a:lumOff val="35000"/>
          </a:schemeClr>
        </a:buClr>
        <a:buFont typeface="Courier New" pitchFamily="49" charset="0"/>
        <a:buChar char="o"/>
        <a:defRPr sz="1400" kern="1200">
          <a:solidFill>
            <a:schemeClr val="tx1">
              <a:lumMod val="75000"/>
              <a:lumOff val="25000"/>
            </a:schemeClr>
          </a:solidFill>
          <a:latin typeface="+mj-lt"/>
          <a:ea typeface="+mn-ea"/>
          <a:cs typeface="Arial" pitchFamily="34" charset="0"/>
        </a:defRPr>
      </a:lvl3pPr>
      <a:lvl4pPr marL="1200150" indent="-171450" algn="l" defTabSz="685800" rtl="0" eaLnBrk="1" latinLnBrk="0" hangingPunct="1">
        <a:spcBef>
          <a:spcPct val="20000"/>
        </a:spcBef>
        <a:buClr>
          <a:schemeClr val="tx1">
            <a:lumMod val="65000"/>
            <a:lumOff val="35000"/>
          </a:schemeClr>
        </a:buClr>
        <a:buFont typeface="Arial" pitchFamily="34" charset="0"/>
        <a:buChar char="•"/>
        <a:defRPr sz="1200" kern="1200" baseline="0">
          <a:solidFill>
            <a:schemeClr val="tx1">
              <a:lumMod val="75000"/>
              <a:lumOff val="25000"/>
            </a:schemeClr>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620" userDrawn="1">
          <p15:clr>
            <a:srgbClr val="F26B43"/>
          </p15:clr>
        </p15:guide>
        <p15:guide id="3" pos="5642" userDrawn="1">
          <p15:clr>
            <a:srgbClr val="F26B43"/>
          </p15:clr>
        </p15:guide>
        <p15:guide id="4" pos="118" userDrawn="1">
          <p15:clr>
            <a:srgbClr val="F26B43"/>
          </p15:clr>
        </p15:guide>
        <p15:guide id="5" orient="horz" pos="432" userDrawn="1">
          <p15:clr>
            <a:srgbClr val="F26B43"/>
          </p15:clr>
        </p15:guide>
        <p15:guide id="6" orient="horz" pos="2939" userDrawn="1">
          <p15:clr>
            <a:srgbClr val="F26B43"/>
          </p15:clr>
        </p15:guide>
        <p15:guide id="7" pos="2880" userDrawn="1">
          <p15:clr>
            <a:srgbClr val="F26B43"/>
          </p15:clr>
        </p15:guide>
        <p15:guide id="8" orient="horz" pos="1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970" y="1987302"/>
            <a:ext cx="4924276" cy="553998"/>
          </a:xfrm>
          <a:prstGeom prst="rect">
            <a:avLst/>
          </a:prstGeom>
        </p:spPr>
        <p:txBody>
          <a:bodyPr vert="horz" wrap="square" lIns="68580" tIns="34290" rIns="68580" bIns="34290" rtlCol="0" anchor="ctr">
            <a:noAutofit/>
          </a:bodyPr>
          <a:lstStyle/>
          <a:p>
            <a:pPr lvl="0">
              <a:lnSpc>
                <a:spcPct val="90000"/>
              </a:lnSpc>
              <a:spcBef>
                <a:spcPts val="100"/>
              </a:spcBef>
            </a:pPr>
            <a:r>
              <a:rPr lang="en-US" dirty="0"/>
              <a:t>Click to edit Master title style</a:t>
            </a:r>
          </a:p>
        </p:txBody>
      </p:sp>
      <p:sp>
        <p:nvSpPr>
          <p:cNvPr id="27" name="Rectangle 26"/>
          <p:cNvSpPr/>
          <p:nvPr userDrawn="1"/>
        </p:nvSpPr>
        <p:spPr>
          <a:xfrm>
            <a:off x="356970" y="2549813"/>
            <a:ext cx="4924276" cy="44607"/>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pic>
        <p:nvPicPr>
          <p:cNvPr id="166" name="Picture 165"/>
          <p:cNvPicPr>
            <a:picLocks noChangeAspect="1"/>
          </p:cNvPicPr>
          <p:nvPr userDrawn="1"/>
        </p:nvPicPr>
        <p:blipFill rotWithShape="1">
          <a:blip r:embed="rId3" cstate="print">
            <a:extLst>
              <a:ext uri="{28A0092B-C50C-407E-A947-70E740481C1C}">
                <a14:useLocalDpi xmlns:a14="http://schemas.microsoft.com/office/drawing/2010/main" val="0"/>
              </a:ext>
            </a:extLst>
          </a:blip>
          <a:srcRect l="5721" t="21389" r="11266" b="20189"/>
          <a:stretch/>
        </p:blipFill>
        <p:spPr>
          <a:xfrm>
            <a:off x="212245" y="183071"/>
            <a:ext cx="1902037" cy="507209"/>
          </a:xfrm>
          <a:prstGeom prst="rect">
            <a:avLst/>
          </a:prstGeom>
        </p:spPr>
      </p:pic>
      <p:pic>
        <p:nvPicPr>
          <p:cNvPr id="167" name="Picture 16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Tree>
    <p:extLst>
      <p:ext uri="{BB962C8B-B14F-4D97-AF65-F5344CB8AC3E}">
        <p14:creationId xmlns:p14="http://schemas.microsoft.com/office/powerpoint/2010/main" val="3049699617"/>
      </p:ext>
    </p:extLst>
  </p:cSld>
  <p:clrMap bg1="lt1" tx1="dk1" bg2="lt2" tx2="dk2" accent1="accent1" accent2="accent2" accent3="accent3" accent4="accent4" accent5="accent5" accent6="accent6" hlink="hlink" folHlink="folHlink"/>
  <p:sldLayoutIdLst>
    <p:sldLayoutId id="2147484037" r:id="rId1"/>
  </p:sldLayoutIdLst>
  <p:hf sldNum="0" hdr="0" ftr="0" dt="0"/>
  <p:txStyles>
    <p:titleStyle>
      <a:lvl1pPr algn="l" defTabSz="685800" rtl="0" eaLnBrk="1" latinLnBrk="0" hangingPunct="1">
        <a:spcBef>
          <a:spcPct val="0"/>
        </a:spcBef>
        <a:buNone/>
        <a:defRPr lang="en-US" sz="2400" kern="1200" dirty="0">
          <a:solidFill>
            <a:srgbClr val="724698"/>
          </a:solidFill>
          <a:latin typeface="+mj-lt"/>
          <a:ea typeface="+mj-ea"/>
          <a:cs typeface="Calibri Light" panose="020F0302020204030204" pitchFamily="34" charset="0"/>
        </a:defRPr>
      </a:lvl1pPr>
    </p:titleStyle>
    <p:bodyStyle>
      <a:lvl1pPr marL="257175" indent="-257175" algn="l" defTabSz="685800" rtl="0" eaLnBrk="1" latinLnBrk="0" hangingPunct="1">
        <a:spcBef>
          <a:spcPct val="20000"/>
        </a:spcBef>
        <a:buFont typeface="Arial" pitchFamily="34" charset="0"/>
        <a:buChar char="•"/>
        <a:defRPr lang="en-US" sz="3000" kern="1200" dirty="0" smtClean="0">
          <a:solidFill>
            <a:schemeClr val="bg1">
              <a:lumMod val="50000"/>
            </a:schemeClr>
          </a:solidFill>
          <a:latin typeface="Calibri" panose="020F0502020204030204" pitchFamily="34" charset="0"/>
          <a:ea typeface="+mj-ea"/>
          <a:cs typeface="Arial" pitchFamily="34" charset="0"/>
        </a:defRPr>
      </a:lvl1pPr>
      <a:lvl2pPr marL="557213" indent="-214313" algn="l" defTabSz="6858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356970" y="1987302"/>
            <a:ext cx="3961966" cy="553998"/>
          </a:xfrm>
          <a:prstGeom prst="rect">
            <a:avLst/>
          </a:prstGeom>
        </p:spPr>
        <p:txBody>
          <a:bodyPr vert="horz" wrap="square" lIns="68580" tIns="34290" rIns="68580" bIns="34290" rtlCol="0" anchor="ctr">
            <a:noAutofit/>
          </a:bodyPr>
          <a:lstStyle>
            <a:lvl1pPr>
              <a:lnSpc>
                <a:spcPct val="90000"/>
              </a:lnSpc>
              <a:spcBef>
                <a:spcPts val="100"/>
              </a:spcBef>
              <a:buNone/>
              <a:defRPr sz="2400">
                <a:solidFill>
                  <a:srgbClr val="724698"/>
                </a:solidFill>
                <a:latin typeface="+mj-lt"/>
                <a:ea typeface="+mj-ea"/>
                <a:cs typeface="Calibri Light" panose="020F0302020204030204" pitchFamily="34" charset="0"/>
              </a:defRPr>
            </a:lvl1pPr>
          </a:lstStyle>
          <a:p>
            <a:pPr lvl="0"/>
            <a:r>
              <a:rPr lang="en-US" dirty="0"/>
              <a:t>Thank You</a:t>
            </a:r>
          </a:p>
        </p:txBody>
      </p:sp>
      <p:sp>
        <p:nvSpPr>
          <p:cNvPr id="164" name="Rectangle 163"/>
          <p:cNvSpPr/>
          <p:nvPr userDrawn="1"/>
        </p:nvSpPr>
        <p:spPr>
          <a:xfrm>
            <a:off x="356970" y="2549813"/>
            <a:ext cx="4100296" cy="44607"/>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IN" dirty="0">
              <a:solidFill>
                <a:prstClr val="white"/>
              </a:solidFill>
            </a:endParaRPr>
          </a:p>
        </p:txBody>
      </p:sp>
      <p:pic>
        <p:nvPicPr>
          <p:cNvPr id="166" name="Picture 165"/>
          <p:cNvPicPr>
            <a:picLocks noChangeAspect="1"/>
          </p:cNvPicPr>
          <p:nvPr userDrawn="1"/>
        </p:nvPicPr>
        <p:blipFill rotWithShape="1">
          <a:blip r:embed="rId4" cstate="print">
            <a:extLst>
              <a:ext uri="{28A0092B-C50C-407E-A947-70E740481C1C}">
                <a14:useLocalDpi xmlns:a14="http://schemas.microsoft.com/office/drawing/2010/main" val="0"/>
              </a:ext>
            </a:extLst>
          </a:blip>
          <a:srcRect l="5721" t="21389" r="11266" b="20189"/>
          <a:stretch/>
        </p:blipFill>
        <p:spPr>
          <a:xfrm>
            <a:off x="212245" y="183071"/>
            <a:ext cx="1902037" cy="507209"/>
          </a:xfrm>
          <a:prstGeom prst="rect">
            <a:avLst/>
          </a:prstGeom>
        </p:spPr>
      </p:pic>
      <p:pic>
        <p:nvPicPr>
          <p:cNvPr id="167" name="Picture 16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4826180"/>
            <a:ext cx="4891635" cy="317319"/>
          </a:xfrm>
          <a:prstGeom prst="rect">
            <a:avLst/>
          </a:prstGeom>
        </p:spPr>
      </p:pic>
    </p:spTree>
    <p:extLst>
      <p:ext uri="{BB962C8B-B14F-4D97-AF65-F5344CB8AC3E}">
        <p14:creationId xmlns:p14="http://schemas.microsoft.com/office/powerpoint/2010/main" val="2161881035"/>
      </p:ext>
    </p:extLst>
  </p:cSld>
  <p:clrMap bg1="lt1" tx1="dk1" bg2="lt2" tx2="dk2" accent1="accent1" accent2="accent2" accent3="accent3" accent4="accent4" accent5="accent5" accent6="accent6" hlink="hlink" folHlink="folHlink"/>
  <p:sldLayoutIdLst>
    <p:sldLayoutId id="2147484039" r:id="rId1"/>
    <p:sldLayoutId id="2147484061" r:id="rId2"/>
  </p:sldLayoutIdLst>
  <p:hf sldNum="0" hdr="0" ftr="0" dt="0"/>
  <p:txStyles>
    <p:titleStyle>
      <a:lvl1pPr algn="l" defTabSz="685800" rtl="0" eaLnBrk="1" latinLnBrk="0" hangingPunct="1">
        <a:spcBef>
          <a:spcPct val="0"/>
        </a:spcBef>
        <a:buNone/>
        <a:defRPr sz="2300" kern="1200">
          <a:solidFill>
            <a:schemeClr val="bg1"/>
          </a:solidFill>
          <a:latin typeface="Myriad Pro"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lang="en-US" sz="3000" kern="1200" dirty="0" smtClean="0">
          <a:solidFill>
            <a:schemeClr val="bg1">
              <a:lumMod val="50000"/>
            </a:schemeClr>
          </a:solidFill>
          <a:latin typeface="Calibri" panose="020F0502020204030204" pitchFamily="34" charset="0"/>
          <a:ea typeface="+mj-ea"/>
          <a:cs typeface="Arial" pitchFamily="34" charset="0"/>
        </a:defRPr>
      </a:lvl1pPr>
      <a:lvl2pPr marL="557213" indent="-214313" algn="l" defTabSz="6858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istio.io/" TargetMode="Externa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_rels/slide1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5.wmf"/></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jpe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1.xml"/><Relationship Id="rId5" Type="http://schemas.openxmlformats.org/officeDocument/2006/relationships/image" Target="../media/image38.jpe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2.jpe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checkpoint.com/cyber-hub/cloud-security/what-is-aws-shared-responsibility-model-and-how-it-works/" TargetMode="External"/><Relationship Id="rId2" Type="http://schemas.openxmlformats.org/officeDocument/2006/relationships/hyperlink" Target="https://www.checkpoint.com/cyber-hub/cloud-security/what-is-hybrid-cloud/" TargetMode="Externa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rackspace.com/dedicated-servers" TargetMode="External"/><Relationship Id="rId2" Type="http://schemas.openxmlformats.org/officeDocument/2006/relationships/hyperlink" Target="https://www.rackspace.com/cloud/servers" TargetMode="Externa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hyperlink" Target="https://kubernetes.io/" TargetMode="Externa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Cloud Infrastructure and Management</a:t>
            </a:r>
          </a:p>
        </p:txBody>
      </p:sp>
      <p:sp>
        <p:nvSpPr>
          <p:cNvPr id="3" name="Subtitle 2"/>
          <p:cNvSpPr>
            <a:spLocks noGrp="1"/>
          </p:cNvSpPr>
          <p:nvPr>
            <p:ph type="subTitle" idx="1"/>
          </p:nvPr>
        </p:nvSpPr>
        <p:spPr/>
        <p:txBody>
          <a:bodyPr/>
          <a:lstStyle/>
          <a:p>
            <a:r>
              <a:rPr lang="en-US" dirty="0">
                <a:solidFill>
                  <a:srgbClr val="FF0000"/>
                </a:solidFill>
              </a:rPr>
              <a:t>Prof Rajiv </a:t>
            </a:r>
            <a:r>
              <a:rPr lang="en-US" dirty="0" err="1">
                <a:solidFill>
                  <a:srgbClr val="FF0000"/>
                </a:solidFill>
              </a:rPr>
              <a:t>Misra</a:t>
            </a:r>
            <a:r>
              <a:rPr lang="en-US" dirty="0">
                <a:solidFill>
                  <a:srgbClr val="FF0000"/>
                </a:solidFill>
              </a:rPr>
              <a:t> IIT Patna</a:t>
            </a:r>
          </a:p>
        </p:txBody>
      </p:sp>
      <p:sp>
        <p:nvSpPr>
          <p:cNvPr id="4" name="Text Placeholder 3"/>
          <p:cNvSpPr>
            <a:spLocks noGrp="1"/>
          </p:cNvSpPr>
          <p:nvPr>
            <p:ph type="body" sz="quarter" idx="11"/>
          </p:nvPr>
        </p:nvSpPr>
        <p:spPr/>
        <p:txBody>
          <a:bodyPr/>
          <a:lstStyle/>
          <a:p>
            <a:r>
              <a:rPr lang="en-US" dirty="0"/>
              <a:t>Date: 06-04-2022</a:t>
            </a:r>
          </a:p>
        </p:txBody>
      </p:sp>
    </p:spTree>
    <p:extLst>
      <p:ext uri="{BB962C8B-B14F-4D97-AF65-F5344CB8AC3E}">
        <p14:creationId xmlns:p14="http://schemas.microsoft.com/office/powerpoint/2010/main" val="2611437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CB8D-76F4-4FCD-A0E5-3DDAD2F1AA4D}"/>
              </a:ext>
            </a:extLst>
          </p:cNvPr>
          <p:cNvSpPr>
            <a:spLocks noGrp="1"/>
          </p:cNvSpPr>
          <p:nvPr>
            <p:ph type="title"/>
          </p:nvPr>
        </p:nvSpPr>
        <p:spPr/>
        <p:txBody>
          <a:bodyPr>
            <a:normAutofit/>
          </a:bodyPr>
          <a:lstStyle/>
          <a:p>
            <a:r>
              <a:rPr lang="en-IN" b="1" dirty="0"/>
              <a:t>Kubernetes</a:t>
            </a:r>
            <a:endParaRPr lang="en-IN" dirty="0"/>
          </a:p>
        </p:txBody>
      </p:sp>
      <p:sp>
        <p:nvSpPr>
          <p:cNvPr id="3" name="Content Placeholder 2">
            <a:extLst>
              <a:ext uri="{FF2B5EF4-FFF2-40B4-BE49-F238E27FC236}">
                <a16:creationId xmlns:a16="http://schemas.microsoft.com/office/drawing/2014/main" id="{B44FC299-5847-4ADE-8D1C-3AF381727D68}"/>
              </a:ext>
            </a:extLst>
          </p:cNvPr>
          <p:cNvSpPr>
            <a:spLocks noGrp="1"/>
          </p:cNvSpPr>
          <p:nvPr>
            <p:ph idx="1"/>
          </p:nvPr>
        </p:nvSpPr>
        <p:spPr/>
        <p:txBody>
          <a:bodyPr/>
          <a:lstStyle/>
          <a:p>
            <a:r>
              <a:rPr lang="en-IN" dirty="0"/>
              <a:t>There was a time when other options were considered for container orchestration. But when it comes to running distributed containerized applications today, </a:t>
            </a:r>
            <a:r>
              <a:rPr lang="en-IN" u="sng" dirty="0"/>
              <a:t>Kubernetes</a:t>
            </a:r>
            <a:r>
              <a:rPr lang="en-IN" dirty="0"/>
              <a:t> has consolidated its dominance. If you’re going to deploy a new scalable service across AWS, Azure, GCP, or your private cloud, Kubernetes is likely going to enter the conversation.</a:t>
            </a:r>
          </a:p>
          <a:p>
            <a:r>
              <a:rPr lang="en-IN" dirty="0"/>
              <a:t>Building any container infrastructure means supporting a whole ecosystem of hardware, software, and network devices. With the Kubernetes 1.11 release, Kubernetes now supports </a:t>
            </a:r>
            <a:r>
              <a:rPr lang="en-IN" u="sng" dirty="0"/>
              <a:t>IPVS in-cluster load balancing</a:t>
            </a:r>
            <a:r>
              <a:rPr lang="en-IN" dirty="0"/>
              <a:t> and </a:t>
            </a:r>
            <a:r>
              <a:rPr lang="en-IN" dirty="0" err="1"/>
              <a:t>CoreDNS</a:t>
            </a:r>
            <a:r>
              <a:rPr lang="en-IN" dirty="0"/>
              <a:t> (a pluggable DNS server). This follows major security, storage, and networking enhancements earlier in the year.</a:t>
            </a:r>
          </a:p>
          <a:p>
            <a:r>
              <a:rPr lang="en-IN" u="sng" dirty="0" err="1">
                <a:hlinkClick r:id="rId2"/>
              </a:rPr>
              <a:t>Istio</a:t>
            </a:r>
            <a:endParaRPr lang="en-IN" dirty="0"/>
          </a:p>
          <a:p>
            <a:endParaRPr lang="en-IN" dirty="0"/>
          </a:p>
        </p:txBody>
      </p:sp>
    </p:spTree>
    <p:extLst>
      <p:ext uri="{BB962C8B-B14F-4D97-AF65-F5344CB8AC3E}">
        <p14:creationId xmlns:p14="http://schemas.microsoft.com/office/powerpoint/2010/main" val="3882642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50" b="1" dirty="0"/>
              <a:t>Motivating Environmental Characteristics</a:t>
            </a:r>
            <a:endParaRPr lang="en-IN" sz="2850" b="1" dirty="0"/>
          </a:p>
        </p:txBody>
      </p:sp>
      <p:sp>
        <p:nvSpPr>
          <p:cNvPr id="2" name="Content Placeholder 1"/>
          <p:cNvSpPr>
            <a:spLocks noGrp="1"/>
          </p:cNvSpPr>
          <p:nvPr>
            <p:ph idx="4294967295"/>
          </p:nvPr>
        </p:nvSpPr>
        <p:spPr>
          <a:xfrm>
            <a:off x="0" y="598488"/>
            <a:ext cx="4789488" cy="4178300"/>
          </a:xfrm>
        </p:spPr>
        <p:txBody>
          <a:bodyPr>
            <a:normAutofit lnSpcReduction="10000"/>
          </a:bodyPr>
          <a:lstStyle/>
          <a:p>
            <a:pPr>
              <a:buNone/>
            </a:pPr>
            <a:r>
              <a:rPr lang="en-US" sz="1650" b="1" dirty="0">
                <a:solidFill>
                  <a:srgbClr val="FF0000"/>
                </a:solidFill>
              </a:rPr>
              <a:t>Increasing internal traffic is a bottleneck</a:t>
            </a:r>
          </a:p>
          <a:p>
            <a:pPr lvl="1"/>
            <a:r>
              <a:rPr lang="en-IN" sz="1650" dirty="0"/>
              <a:t>Traffic volume between servers is 4 times larger than the external traffic</a:t>
            </a:r>
          </a:p>
          <a:p>
            <a:pPr>
              <a:buNone/>
            </a:pPr>
            <a:r>
              <a:rPr lang="en-IN" sz="1650" b="1" dirty="0">
                <a:solidFill>
                  <a:srgbClr val="FF0000"/>
                </a:solidFill>
              </a:rPr>
              <a:t>Rapidly-changing traffic matrices (TMs)</a:t>
            </a:r>
          </a:p>
          <a:p>
            <a:pPr marL="544116" indent="-141685"/>
            <a:r>
              <a:rPr lang="en-IN" sz="1650" dirty="0"/>
              <a:t>i.e. Take traffic matrices in 100 second buckets and classify them into 40 categories of similar clusters of traffic matrices and see which of the clusters appear in the measurements</a:t>
            </a:r>
          </a:p>
          <a:p>
            <a:pPr marL="544116" indent="-141685"/>
            <a:r>
              <a:rPr lang="en-IN" sz="1650" dirty="0"/>
              <a:t>So over time rapidly changing and no pattern to what the particular traffic matrix is.</a:t>
            </a:r>
          </a:p>
          <a:p>
            <a:pPr>
              <a:buNone/>
            </a:pPr>
            <a:r>
              <a:rPr lang="en-US" sz="1650" b="1" dirty="0">
                <a:solidFill>
                  <a:srgbClr val="FF0000"/>
                </a:solidFill>
              </a:rPr>
              <a:t>Design result: </a:t>
            </a:r>
            <a:r>
              <a:rPr lang="en-US" sz="1650" dirty="0"/>
              <a:t>Nonblocking fabric</a:t>
            </a:r>
          </a:p>
          <a:p>
            <a:pPr lvl="1"/>
            <a:r>
              <a:rPr lang="en-US" sz="1650" dirty="0"/>
              <a:t>High throughput for any </a:t>
            </a:r>
            <a:r>
              <a:rPr lang="en-IN" sz="1650" dirty="0"/>
              <a:t>traffic matrices</a:t>
            </a:r>
            <a:r>
              <a:rPr lang="en-US" sz="1650" dirty="0"/>
              <a:t> that respects server NIC rates.</a:t>
            </a:r>
          </a:p>
          <a:p>
            <a:pPr lvl="1"/>
            <a:r>
              <a:rPr lang="en-IN" sz="1650" dirty="0"/>
              <a:t>The fabric joining together all the servers, we don't want that to be a bottle neck.</a:t>
            </a:r>
          </a:p>
          <a:p>
            <a:pPr marL="544116" indent="-141685"/>
            <a:endParaRPr lang="en-IN" sz="1650" dirty="0"/>
          </a:p>
          <a:p>
            <a:pPr>
              <a:buNone/>
            </a:pPr>
            <a:endParaRPr lang="en-IN" sz="1650" dirty="0"/>
          </a:p>
        </p:txBody>
      </p:sp>
      <p:grpSp>
        <p:nvGrpSpPr>
          <p:cNvPr id="9" name="Group 8"/>
          <p:cNvGrpSpPr/>
          <p:nvPr/>
        </p:nvGrpSpPr>
        <p:grpSpPr>
          <a:xfrm>
            <a:off x="5872657" y="641350"/>
            <a:ext cx="2128345" cy="2373818"/>
            <a:chOff x="6640513" y="2810040"/>
            <a:chExt cx="2503488" cy="3165091"/>
          </a:xfrm>
        </p:grpSpPr>
        <p:pic>
          <p:nvPicPr>
            <p:cNvPr id="20481" name="Picture 1"/>
            <p:cNvPicPr>
              <a:picLocks noChangeAspect="1" noChangeArrowheads="1"/>
            </p:cNvPicPr>
            <p:nvPr/>
          </p:nvPicPr>
          <p:blipFill>
            <a:blip r:embed="rId2" cstate="print"/>
            <a:srcRect/>
            <a:stretch>
              <a:fillRect/>
            </a:stretch>
          </p:blipFill>
          <p:spPr bwMode="auto">
            <a:xfrm>
              <a:off x="6640513" y="2810040"/>
              <a:ext cx="2503487" cy="2560637"/>
            </a:xfrm>
            <a:prstGeom prst="rect">
              <a:avLst/>
            </a:prstGeom>
            <a:noFill/>
            <a:ln w="9525">
              <a:noFill/>
              <a:miter lim="800000"/>
              <a:headEnd/>
              <a:tailEnd/>
            </a:ln>
          </p:spPr>
        </p:pic>
        <p:sp>
          <p:nvSpPr>
            <p:cNvPr id="8" name="Rectangle 7"/>
            <p:cNvSpPr/>
            <p:nvPr/>
          </p:nvSpPr>
          <p:spPr>
            <a:xfrm>
              <a:off x="6999891" y="5580992"/>
              <a:ext cx="2144110" cy="394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just"/>
              <a:r>
                <a:rPr lang="en-US" sz="1500" b="1" dirty="0">
                  <a:solidFill>
                    <a:schemeClr val="tx1"/>
                  </a:solidFill>
                </a:rPr>
                <a:t>[Greenberg et al.]</a:t>
              </a:r>
              <a:endParaRPr lang="en-US" sz="1500" dirty="0">
                <a:solidFill>
                  <a:schemeClr val="tx1"/>
                </a:solidFill>
              </a:endParaRPr>
            </a:p>
          </p:txBody>
        </p:sp>
      </p:grpSp>
      <p:sp>
        <p:nvSpPr>
          <p:cNvPr id="11"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38879450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50" b="1" dirty="0"/>
              <a:t>Motivating Environmental Characteristics</a:t>
            </a:r>
            <a:endParaRPr lang="en-IN" sz="2850" b="1" dirty="0"/>
          </a:p>
        </p:txBody>
      </p:sp>
      <p:sp>
        <p:nvSpPr>
          <p:cNvPr id="2" name="Content Placeholder 1"/>
          <p:cNvSpPr>
            <a:spLocks noGrp="1"/>
          </p:cNvSpPr>
          <p:nvPr>
            <p:ph idx="4294967295"/>
          </p:nvPr>
        </p:nvSpPr>
        <p:spPr>
          <a:xfrm>
            <a:off x="0" y="800100"/>
            <a:ext cx="8382000" cy="3794125"/>
          </a:xfrm>
        </p:spPr>
        <p:txBody>
          <a:bodyPr/>
          <a:lstStyle/>
          <a:p>
            <a:pPr>
              <a:buNone/>
            </a:pPr>
            <a:r>
              <a:rPr lang="en-US" sz="1800" b="1" dirty="0">
                <a:solidFill>
                  <a:srgbClr val="FF0000"/>
                </a:solidFill>
              </a:rPr>
              <a:t>Failure characteristics: </a:t>
            </a:r>
          </a:p>
          <a:p>
            <a:endParaRPr lang="en-US" sz="1800" dirty="0"/>
          </a:p>
          <a:p>
            <a:r>
              <a:rPr lang="en-US" sz="1800" dirty="0"/>
              <a:t>Analyzed 300K alarm tickets, 36 million error events from the cluster</a:t>
            </a:r>
          </a:p>
          <a:p>
            <a:r>
              <a:rPr lang="en-US" sz="1800" dirty="0"/>
              <a:t>0.4% of failures were resolved in over one day</a:t>
            </a:r>
          </a:p>
          <a:p>
            <a:r>
              <a:rPr lang="en-US" sz="1800" dirty="0"/>
              <a:t>0.3% of failures eliminated all redundancy in a device group       (e.g. both uplinks)</a:t>
            </a:r>
          </a:p>
          <a:p>
            <a:endParaRPr lang="en-US" sz="1800" dirty="0"/>
          </a:p>
          <a:p>
            <a:pPr>
              <a:buNone/>
            </a:pPr>
            <a:r>
              <a:rPr lang="en-US" sz="1800" b="1" dirty="0">
                <a:solidFill>
                  <a:srgbClr val="FF0000"/>
                </a:solidFill>
              </a:rPr>
              <a:t>Design result: </a:t>
            </a:r>
            <a:r>
              <a:rPr lang="en-US" sz="1800" b="1" dirty="0" err="1">
                <a:solidFill>
                  <a:srgbClr val="FF0000"/>
                </a:solidFill>
              </a:rPr>
              <a:t>Clos</a:t>
            </a:r>
            <a:r>
              <a:rPr lang="en-US" sz="1800" b="1" dirty="0">
                <a:solidFill>
                  <a:srgbClr val="FF0000"/>
                </a:solidFill>
              </a:rPr>
              <a:t> topology:</a:t>
            </a:r>
          </a:p>
          <a:p>
            <a:pPr>
              <a:buNone/>
            </a:pPr>
            <a:endParaRPr lang="en-US" sz="1800" dirty="0"/>
          </a:p>
          <a:p>
            <a:r>
              <a:rPr lang="en-IN" sz="1800" dirty="0"/>
              <a:t>Particular kind of non blocking topology</a:t>
            </a:r>
          </a:p>
          <a:p>
            <a:r>
              <a:rPr lang="en-US" sz="1800" dirty="0"/>
              <a:t>“Scale out” instead of “scale up”</a:t>
            </a:r>
            <a:endParaRPr lang="en-IN" sz="180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10756876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VL2 physical topology</a:t>
            </a:r>
            <a:endParaRPr lang="en-IN" b="1" dirty="0"/>
          </a:p>
        </p:txBody>
      </p:sp>
      <p:pic>
        <p:nvPicPr>
          <p:cNvPr id="17409" name="Picture 1"/>
          <p:cNvPicPr>
            <a:picLocks noChangeAspect="1" noChangeArrowheads="1"/>
          </p:cNvPicPr>
          <p:nvPr/>
        </p:nvPicPr>
        <p:blipFill>
          <a:blip r:embed="rId2" cstate="print"/>
          <a:srcRect/>
          <a:stretch>
            <a:fillRect/>
          </a:stretch>
        </p:blipFill>
        <p:spPr bwMode="auto">
          <a:xfrm>
            <a:off x="4843957" y="696692"/>
            <a:ext cx="3157045" cy="3017044"/>
          </a:xfrm>
          <a:prstGeom prst="rect">
            <a:avLst/>
          </a:prstGeom>
          <a:noFill/>
          <a:ln w="9525">
            <a:noFill/>
            <a:miter lim="800000"/>
            <a:headEnd/>
            <a:tailEnd/>
          </a:ln>
        </p:spPr>
      </p:pic>
      <p:pic>
        <p:nvPicPr>
          <p:cNvPr id="7" name="Picture 2" descr="Image result for VL2 data center network"/>
          <p:cNvPicPr>
            <a:picLocks noChangeAspect="1" noChangeArrowheads="1"/>
          </p:cNvPicPr>
          <p:nvPr/>
        </p:nvPicPr>
        <p:blipFill>
          <a:blip r:embed="rId3" cstate="print"/>
          <a:srcRect/>
          <a:stretch>
            <a:fillRect/>
          </a:stretch>
        </p:blipFill>
        <p:spPr bwMode="auto">
          <a:xfrm>
            <a:off x="1143002" y="650327"/>
            <a:ext cx="2956034" cy="2766849"/>
          </a:xfrm>
          <a:prstGeom prst="rect">
            <a:avLst/>
          </a:prstGeom>
          <a:noFill/>
        </p:spPr>
      </p:pic>
      <p:sp>
        <p:nvSpPr>
          <p:cNvPr id="8" name="Rectangle 7"/>
          <p:cNvSpPr/>
          <p:nvPr/>
        </p:nvSpPr>
        <p:spPr>
          <a:xfrm>
            <a:off x="1708664" y="3559081"/>
            <a:ext cx="1822819" cy="295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r>
              <a:rPr lang="en-US" sz="1500" b="1" dirty="0">
                <a:solidFill>
                  <a:schemeClr val="tx1"/>
                </a:solidFill>
              </a:rPr>
              <a:t>Traditional</a:t>
            </a:r>
            <a:endParaRPr lang="en-US" sz="1500" dirty="0">
              <a:solidFill>
                <a:schemeClr val="tx1"/>
              </a:solidFill>
            </a:endParaRPr>
          </a:p>
        </p:txBody>
      </p:sp>
      <p:sp>
        <p:nvSpPr>
          <p:cNvPr id="9" name="Rectangle 8"/>
          <p:cNvSpPr/>
          <p:nvPr/>
        </p:nvSpPr>
        <p:spPr>
          <a:xfrm>
            <a:off x="5145547" y="3566960"/>
            <a:ext cx="1822819" cy="295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r>
              <a:rPr lang="en-US" sz="1500" b="1" dirty="0">
                <a:solidFill>
                  <a:schemeClr val="tx1"/>
                </a:solidFill>
              </a:rPr>
              <a:t>VL2</a:t>
            </a:r>
            <a:endParaRPr lang="en-US" sz="1500" dirty="0">
              <a:solidFill>
                <a:schemeClr val="tx1"/>
              </a:solidFill>
            </a:endParaRPr>
          </a:p>
        </p:txBody>
      </p:sp>
      <p:sp>
        <p:nvSpPr>
          <p:cNvPr id="10" name="Right Arrow 9"/>
          <p:cNvSpPr/>
          <p:nvPr/>
        </p:nvSpPr>
        <p:spPr>
          <a:xfrm>
            <a:off x="4311868" y="1809093"/>
            <a:ext cx="768569" cy="4847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Rectangle 10"/>
          <p:cNvSpPr/>
          <p:nvPr/>
        </p:nvSpPr>
        <p:spPr>
          <a:xfrm>
            <a:off x="4134507" y="3914712"/>
            <a:ext cx="3712779" cy="900246"/>
          </a:xfrm>
          <a:prstGeom prst="rect">
            <a:avLst/>
          </a:prstGeom>
        </p:spPr>
        <p:txBody>
          <a:bodyPr wrap="square">
            <a:spAutoFit/>
          </a:bodyPr>
          <a:lstStyle/>
          <a:p>
            <a:r>
              <a:rPr lang="en-IN" sz="1050" dirty="0"/>
              <a:t>An example </a:t>
            </a:r>
            <a:r>
              <a:rPr lang="en-IN" sz="1050" dirty="0" err="1"/>
              <a:t>Clos</a:t>
            </a:r>
            <a:r>
              <a:rPr lang="en-IN" sz="1050" dirty="0"/>
              <a:t> network between Aggregation and                            Intermediate switches provides a richly-connected backbone well suited for VLB. .e network is built with two separate address families—topologically significant  Locator Addresses (LAs) and at Application Addresses (AAs).</a:t>
            </a:r>
          </a:p>
        </p:txBody>
      </p:sp>
      <p:sp>
        <p:nvSpPr>
          <p:cNvPr id="12" name="Rectangle 11"/>
          <p:cNvSpPr/>
          <p:nvPr/>
        </p:nvSpPr>
        <p:spPr>
          <a:xfrm>
            <a:off x="1143006" y="4620163"/>
            <a:ext cx="1792478" cy="253916"/>
          </a:xfrm>
          <a:prstGeom prst="rect">
            <a:avLst/>
          </a:prstGeom>
        </p:spPr>
        <p:txBody>
          <a:bodyPr wrap="none">
            <a:spAutoFit/>
          </a:bodyPr>
          <a:lstStyle/>
          <a:p>
            <a:r>
              <a:rPr lang="en-IN" sz="1050" dirty="0"/>
              <a:t>Figures from Greenberg et al.</a:t>
            </a:r>
          </a:p>
        </p:txBody>
      </p:sp>
      <p:sp>
        <p:nvSpPr>
          <p:cNvPr id="14"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14338602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Routing in VL2</a:t>
            </a:r>
            <a:endParaRPr lang="en-IN" b="1" dirty="0"/>
          </a:p>
        </p:txBody>
      </p:sp>
      <p:sp>
        <p:nvSpPr>
          <p:cNvPr id="2" name="Content Placeholder 1"/>
          <p:cNvSpPr>
            <a:spLocks noGrp="1"/>
          </p:cNvSpPr>
          <p:nvPr>
            <p:ph idx="4294967295"/>
          </p:nvPr>
        </p:nvSpPr>
        <p:spPr>
          <a:xfrm>
            <a:off x="0" y="847725"/>
            <a:ext cx="6286500" cy="3794125"/>
          </a:xfrm>
        </p:spPr>
        <p:txBody>
          <a:bodyPr/>
          <a:lstStyle/>
          <a:p>
            <a:pPr>
              <a:buNone/>
            </a:pPr>
            <a:r>
              <a:rPr lang="en-US" sz="1800" b="1" dirty="0">
                <a:solidFill>
                  <a:srgbClr val="FF0000"/>
                </a:solidFill>
              </a:rPr>
              <a:t>Unpredictable traffic</a:t>
            </a:r>
          </a:p>
          <a:p>
            <a:r>
              <a:rPr lang="en-US" sz="1800" dirty="0"/>
              <a:t>Means it is difficult to adapt. </a:t>
            </a:r>
            <a:r>
              <a:rPr lang="en-IN" sz="1800" dirty="0"/>
              <a:t>So this leads us to a design that is what's called </a:t>
            </a:r>
            <a:r>
              <a:rPr lang="en-IN" sz="1800" b="1" dirty="0">
                <a:solidFill>
                  <a:srgbClr val="FF0000"/>
                </a:solidFill>
              </a:rPr>
              <a:t>oblivious routing</a:t>
            </a:r>
            <a:r>
              <a:rPr lang="en-IN" sz="1800" dirty="0"/>
              <a:t>. It means that the path along which we send a particular flow does not depend on the current traffic matrix. </a:t>
            </a:r>
            <a:endParaRPr lang="en-US" sz="1800" dirty="0"/>
          </a:p>
          <a:p>
            <a:endParaRPr lang="en-US" sz="1800" dirty="0"/>
          </a:p>
          <a:p>
            <a:pPr>
              <a:buNone/>
            </a:pPr>
            <a:r>
              <a:rPr lang="en-US" sz="1800" b="1" dirty="0">
                <a:solidFill>
                  <a:srgbClr val="FF0000"/>
                </a:solidFill>
              </a:rPr>
              <a:t>Design result: “Valiant Load Balancing”</a:t>
            </a:r>
          </a:p>
          <a:p>
            <a:r>
              <a:rPr lang="en-IN" sz="1800" dirty="0"/>
              <a:t>For routing on hyper cubes take an arbitrary traffic matrix and make it look like a completely uniform even traffic matrix.</a:t>
            </a:r>
          </a:p>
          <a:p>
            <a:r>
              <a:rPr lang="en-IN" sz="1800" dirty="0"/>
              <a:t>Take flows and spreading evenly over all the available paths. Spread traffic as much as possible.</a:t>
            </a:r>
            <a:endParaRPr lang="en-US" sz="1800" dirty="0"/>
          </a:p>
          <a:p>
            <a:r>
              <a:rPr lang="en-US" sz="1800" dirty="0"/>
              <a:t>Route traffic independent of current traffic matrix</a:t>
            </a:r>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3845229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Routing Implementation</a:t>
            </a:r>
            <a:endParaRPr lang="en-IN" b="1" dirty="0"/>
          </a:p>
        </p:txBody>
      </p:sp>
      <p:sp>
        <p:nvSpPr>
          <p:cNvPr id="6" name="Content Placeholder 1"/>
          <p:cNvSpPr>
            <a:spLocks noGrp="1"/>
          </p:cNvSpPr>
          <p:nvPr>
            <p:ph idx="4294967295"/>
          </p:nvPr>
        </p:nvSpPr>
        <p:spPr>
          <a:xfrm>
            <a:off x="0" y="800100"/>
            <a:ext cx="3271838" cy="3794125"/>
          </a:xfrm>
        </p:spPr>
        <p:txBody>
          <a:bodyPr>
            <a:normAutofit lnSpcReduction="10000"/>
          </a:bodyPr>
          <a:lstStyle/>
          <a:p>
            <a:pPr>
              <a:buNone/>
            </a:pPr>
            <a:r>
              <a:rPr lang="en-US" sz="1650" dirty="0"/>
              <a:t>      </a:t>
            </a:r>
            <a:r>
              <a:rPr lang="en-US" sz="1650" b="1" dirty="0">
                <a:solidFill>
                  <a:srgbClr val="FF0000"/>
                </a:solidFill>
              </a:rPr>
              <a:t>Spreads arbitrary traffic pattern </a:t>
            </a:r>
            <a:r>
              <a:rPr lang="en-US" sz="1650" dirty="0"/>
              <a:t>so it’s uniform among top layer switches </a:t>
            </a:r>
            <a:r>
              <a:rPr lang="en-IN" sz="1650" dirty="0"/>
              <a:t>which are called intermediate switches.</a:t>
            </a:r>
          </a:p>
          <a:p>
            <a:pPr>
              <a:buNone/>
            </a:pPr>
            <a:r>
              <a:rPr lang="en-IN" sz="1650" dirty="0"/>
              <a:t>      Now to do that what VL2 does is </a:t>
            </a:r>
            <a:r>
              <a:rPr lang="en-IN" sz="1650" b="1" dirty="0">
                <a:solidFill>
                  <a:srgbClr val="FF0000"/>
                </a:solidFill>
              </a:rPr>
              <a:t>it assigns those intermediate switches and any cast address. </a:t>
            </a:r>
            <a:r>
              <a:rPr lang="en-IN" sz="1650" dirty="0"/>
              <a:t>The same any cast address for all of the switches.</a:t>
            </a:r>
          </a:p>
          <a:p>
            <a:pPr>
              <a:buNone/>
            </a:pPr>
            <a:r>
              <a:rPr lang="en-IN" sz="1650" dirty="0"/>
              <a:t>      So, then a top of rack switch can send to a random one by just using that single address. And if we are using </a:t>
            </a:r>
            <a:r>
              <a:rPr lang="en-IN" sz="1650" b="1" dirty="0">
                <a:solidFill>
                  <a:srgbClr val="FF0000"/>
                </a:solidFill>
              </a:rPr>
              <a:t>ECMP we will use a random one of those paths that are shortest.</a:t>
            </a:r>
          </a:p>
          <a:p>
            <a:pPr>
              <a:buNone/>
            </a:pPr>
            <a:endParaRPr lang="en-IN" sz="1650" dirty="0"/>
          </a:p>
          <a:p>
            <a:pPr>
              <a:buNone/>
            </a:pPr>
            <a:endParaRPr lang="en-IN" sz="1650" dirty="0"/>
          </a:p>
        </p:txBody>
      </p:sp>
      <p:pic>
        <p:nvPicPr>
          <p:cNvPr id="4098" name="Picture 2"/>
          <p:cNvPicPr>
            <a:picLocks noChangeAspect="1" noChangeArrowheads="1"/>
          </p:cNvPicPr>
          <p:nvPr/>
        </p:nvPicPr>
        <p:blipFill>
          <a:blip r:embed="rId2" cstate="print"/>
          <a:srcRect l="21084" t="17857" r="20853" b="6250"/>
          <a:stretch>
            <a:fillRect/>
          </a:stretch>
        </p:blipFill>
        <p:spPr bwMode="auto">
          <a:xfrm>
            <a:off x="4619297" y="685812"/>
            <a:ext cx="3381704" cy="2199289"/>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l="17068" t="17560" r="20686" b="6250"/>
          <a:stretch>
            <a:fillRect/>
          </a:stretch>
        </p:blipFill>
        <p:spPr bwMode="auto">
          <a:xfrm>
            <a:off x="4392472" y="2873278"/>
            <a:ext cx="3608528" cy="1961680"/>
          </a:xfrm>
          <a:prstGeom prst="rect">
            <a:avLst/>
          </a:prstGeom>
          <a:noFill/>
          <a:ln w="9525">
            <a:noFill/>
            <a:miter lim="800000"/>
            <a:headEnd/>
            <a:tailEnd/>
          </a:ln>
        </p:spPr>
      </p:pic>
      <p:sp>
        <p:nvSpPr>
          <p:cNvPr id="9"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15675709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Routing Implementation</a:t>
            </a:r>
            <a:endParaRPr lang="en-IN" b="1" dirty="0"/>
          </a:p>
        </p:txBody>
      </p:sp>
      <p:sp>
        <p:nvSpPr>
          <p:cNvPr id="6" name="Content Placeholder 1"/>
          <p:cNvSpPr>
            <a:spLocks noGrp="1"/>
          </p:cNvSpPr>
          <p:nvPr>
            <p:ph idx="4294967295"/>
          </p:nvPr>
        </p:nvSpPr>
        <p:spPr>
          <a:xfrm>
            <a:off x="0" y="635000"/>
            <a:ext cx="3708400" cy="3794125"/>
          </a:xfrm>
        </p:spPr>
        <p:txBody>
          <a:bodyPr>
            <a:normAutofit lnSpcReduction="10000"/>
          </a:bodyPr>
          <a:lstStyle/>
          <a:p>
            <a:pPr>
              <a:buFont typeface="Arial" pitchFamily="34" charset="0"/>
              <a:buChar char="•"/>
            </a:pPr>
            <a:r>
              <a:rPr lang="en-IN" dirty="0"/>
              <a:t>As all of the paths are shortest because all of those intermediate switches are the same distance from the top of racks,  So ECMP is going to give the full breadth of possible paths to any one of those switches, just by naming the single anycast address of all of the intermediates. </a:t>
            </a:r>
          </a:p>
          <a:p>
            <a:pPr>
              <a:buNone/>
            </a:pPr>
            <a:endParaRPr lang="en-IN" dirty="0"/>
          </a:p>
          <a:p>
            <a:pPr>
              <a:buFont typeface="Arial" pitchFamily="34" charset="0"/>
              <a:buChar char="•"/>
            </a:pPr>
            <a:r>
              <a:rPr lang="en-IN" dirty="0"/>
              <a:t> </a:t>
            </a:r>
            <a:r>
              <a:rPr lang="en-IN" b="1" dirty="0">
                <a:solidFill>
                  <a:srgbClr val="FF0000"/>
                </a:solidFill>
              </a:rPr>
              <a:t>ECMP lets us select from one of those paths then one will be picked from any particular flow. </a:t>
            </a:r>
            <a:r>
              <a:rPr lang="en-IN" dirty="0"/>
              <a:t>We send it to that intermediate switch. Now that outer anycast address is wrapping an inner header that actually has the destination address, in this design.  So we'll forward it from there onto the destination. </a:t>
            </a:r>
          </a:p>
          <a:p>
            <a:pPr>
              <a:buFont typeface="Arial" pitchFamily="34" charset="0"/>
              <a:buChar char="•"/>
            </a:pPr>
            <a:endParaRPr lang="en-IN" dirty="0"/>
          </a:p>
        </p:txBody>
      </p:sp>
      <p:pic>
        <p:nvPicPr>
          <p:cNvPr id="7170" name="Picture 2"/>
          <p:cNvPicPr>
            <a:picLocks noChangeAspect="1" noChangeArrowheads="1"/>
          </p:cNvPicPr>
          <p:nvPr/>
        </p:nvPicPr>
        <p:blipFill>
          <a:blip r:embed="rId2" cstate="print"/>
          <a:srcRect l="22699" t="21925" r="19682" b="6250"/>
          <a:stretch>
            <a:fillRect/>
          </a:stretch>
        </p:blipFill>
        <p:spPr bwMode="auto">
          <a:xfrm>
            <a:off x="5068614" y="768569"/>
            <a:ext cx="2932386" cy="1962807"/>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l="19577" t="19643" r="23861" b="6250"/>
          <a:stretch>
            <a:fillRect/>
          </a:stretch>
        </p:blipFill>
        <p:spPr bwMode="auto">
          <a:xfrm>
            <a:off x="4878880" y="2802332"/>
            <a:ext cx="2046125" cy="1787134"/>
          </a:xfrm>
          <a:prstGeom prst="rect">
            <a:avLst/>
          </a:prstGeom>
          <a:noFill/>
          <a:ln w="9525">
            <a:noFill/>
            <a:miter lim="800000"/>
            <a:headEnd/>
            <a:tailEnd/>
          </a:ln>
        </p:spPr>
      </p:pic>
      <p:sp>
        <p:nvSpPr>
          <p:cNvPr id="9" name="Rectangle 8"/>
          <p:cNvSpPr/>
          <p:nvPr/>
        </p:nvSpPr>
        <p:spPr>
          <a:xfrm>
            <a:off x="6865884" y="3712792"/>
            <a:ext cx="1166645" cy="768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a:solidFill>
                  <a:schemeClr val="tx1"/>
                </a:solidFill>
              </a:rPr>
              <a:t>Smaller forwarding table at most switches</a:t>
            </a:r>
            <a:endParaRPr lang="en-US" sz="1200" dirty="0">
              <a:solidFill>
                <a:schemeClr val="tx1"/>
              </a:solidFill>
            </a:endParaRPr>
          </a:p>
        </p:txBody>
      </p:sp>
      <p:sp>
        <p:nvSpPr>
          <p:cNvPr id="8" name="Rectangle 7"/>
          <p:cNvSpPr/>
          <p:nvPr/>
        </p:nvSpPr>
        <p:spPr>
          <a:xfrm>
            <a:off x="6771295" y="2873266"/>
            <a:ext cx="1229711" cy="63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Similar effect to ECMP to each rack</a:t>
            </a:r>
            <a:endParaRPr lang="en-US" sz="1200" dirty="0">
              <a:solidFill>
                <a:schemeClr val="tx1"/>
              </a:solidFill>
            </a:endParaRPr>
          </a:p>
        </p:txBody>
      </p:sp>
      <p:sp>
        <p:nvSpPr>
          <p:cNvPr id="11"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3297635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Any service anywhere</a:t>
            </a:r>
            <a:endParaRPr lang="en-IN" b="1" dirty="0"/>
          </a:p>
        </p:txBody>
      </p:sp>
      <p:sp>
        <p:nvSpPr>
          <p:cNvPr id="8" name="Rectangle 7"/>
          <p:cNvSpPr/>
          <p:nvPr/>
        </p:nvSpPr>
        <p:spPr>
          <a:xfrm>
            <a:off x="1604144" y="1643555"/>
            <a:ext cx="1466192" cy="449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App/Tenant layer</a:t>
            </a:r>
            <a:endParaRPr lang="en-US" sz="1200" dirty="0">
              <a:solidFill>
                <a:schemeClr val="tx1"/>
              </a:solidFill>
            </a:endParaRPr>
          </a:p>
        </p:txBody>
      </p:sp>
      <p:sp>
        <p:nvSpPr>
          <p:cNvPr id="9" name="Rectangle 8"/>
          <p:cNvSpPr/>
          <p:nvPr/>
        </p:nvSpPr>
        <p:spPr>
          <a:xfrm>
            <a:off x="1623850" y="2987565"/>
            <a:ext cx="1466192" cy="449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Indirection or Virtualization layer</a:t>
            </a:r>
            <a:endParaRPr lang="en-US" sz="1200" dirty="0">
              <a:solidFill>
                <a:schemeClr val="tx1"/>
              </a:solidFill>
            </a:endParaRPr>
          </a:p>
        </p:txBody>
      </p:sp>
      <p:sp>
        <p:nvSpPr>
          <p:cNvPr id="10" name="Rectangle 9"/>
          <p:cNvSpPr/>
          <p:nvPr/>
        </p:nvSpPr>
        <p:spPr>
          <a:xfrm>
            <a:off x="1497729" y="4075387"/>
            <a:ext cx="1742089" cy="449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Physical network layer</a:t>
            </a:r>
            <a:endParaRPr lang="en-US" sz="1200" dirty="0">
              <a:solidFill>
                <a:schemeClr val="tx1"/>
              </a:solidFill>
            </a:endParaRPr>
          </a:p>
        </p:txBody>
      </p:sp>
      <p:sp>
        <p:nvSpPr>
          <p:cNvPr id="11" name="Rectangle 10"/>
          <p:cNvSpPr/>
          <p:nvPr/>
        </p:nvSpPr>
        <p:spPr>
          <a:xfrm>
            <a:off x="3259522" y="1344021"/>
            <a:ext cx="4528644" cy="10444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rPr>
              <a:t>Application or tenant of the data center is going to see what's called application addresses.</a:t>
            </a:r>
          </a:p>
          <a:p>
            <a:r>
              <a:rPr lang="en-IN" sz="1200" dirty="0">
                <a:solidFill>
                  <a:schemeClr val="tx1"/>
                </a:solidFill>
              </a:rPr>
              <a:t> These are location independent,  Same address no matter where the VM goes.  And they're going to see the illusion of a single big Layer</a:t>
            </a:r>
          </a:p>
          <a:p>
            <a:r>
              <a:rPr lang="en-IN" sz="1200" dirty="0">
                <a:solidFill>
                  <a:schemeClr val="tx1"/>
                </a:solidFill>
              </a:rPr>
              <a:t> 2 switch connecting all of the application's VMs.</a:t>
            </a:r>
          </a:p>
          <a:p>
            <a:r>
              <a:rPr lang="en-IN" sz="1200" dirty="0">
                <a:solidFill>
                  <a:schemeClr val="tx1"/>
                </a:solidFill>
              </a:rPr>
              <a:t> </a:t>
            </a:r>
            <a:endParaRPr lang="en-US" sz="1200" dirty="0">
              <a:solidFill>
                <a:schemeClr val="tx1"/>
              </a:solidFill>
            </a:endParaRPr>
          </a:p>
        </p:txBody>
      </p:sp>
      <p:sp>
        <p:nvSpPr>
          <p:cNvPr id="13" name="Rectangle 12"/>
          <p:cNvSpPr/>
          <p:nvPr/>
        </p:nvSpPr>
        <p:spPr>
          <a:xfrm>
            <a:off x="3271350" y="2483074"/>
            <a:ext cx="4575943" cy="132430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rPr>
              <a:t>Maintains a directory server that maps the application level addresses to  their current locators.</a:t>
            </a:r>
          </a:p>
          <a:p>
            <a:r>
              <a:rPr lang="en-IN" sz="1200" dirty="0">
                <a:solidFill>
                  <a:schemeClr val="tx1"/>
                </a:solidFill>
              </a:rPr>
              <a:t>VL2 has agents that run on the server that will query the directory server and find that AA to LA mapping. And then when it sends a packet, it'll wrap the application address in the outer  locator header</a:t>
            </a:r>
            <a:endParaRPr lang="en-US" sz="1200" dirty="0">
              <a:solidFill>
                <a:schemeClr val="tx1"/>
              </a:solidFill>
            </a:endParaRPr>
          </a:p>
        </p:txBody>
      </p:sp>
      <p:sp>
        <p:nvSpPr>
          <p:cNvPr id="14" name="Rectangle 13"/>
          <p:cNvSpPr/>
          <p:nvPr/>
        </p:nvSpPr>
        <p:spPr>
          <a:xfrm>
            <a:off x="3306819" y="3894083"/>
            <a:ext cx="4528644" cy="717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rPr>
              <a:t>Different set of IP addresses called locator addresses.</a:t>
            </a:r>
          </a:p>
          <a:p>
            <a:r>
              <a:rPr lang="en-IN" sz="1200" dirty="0">
                <a:solidFill>
                  <a:schemeClr val="tx1"/>
                </a:solidFill>
              </a:rPr>
              <a:t>Tied to topology used to route</a:t>
            </a:r>
          </a:p>
          <a:p>
            <a:r>
              <a:rPr lang="en-US" sz="1200" dirty="0">
                <a:solidFill>
                  <a:schemeClr val="tx1"/>
                </a:solidFill>
              </a:rPr>
              <a:t>Layer 3 routing via OSPF</a:t>
            </a:r>
            <a:endParaRPr lang="en-IN" sz="1200" dirty="0">
              <a:solidFill>
                <a:schemeClr val="tx1"/>
              </a:solidFill>
            </a:endParaRPr>
          </a:p>
          <a:p>
            <a:r>
              <a:rPr lang="en-IN" sz="1200" dirty="0">
                <a:solidFill>
                  <a:schemeClr val="tx1"/>
                </a:solidFill>
              </a:rPr>
              <a:t> </a:t>
            </a:r>
            <a:endParaRPr lang="en-US" sz="1200" dirty="0">
              <a:solidFill>
                <a:schemeClr val="tx1"/>
              </a:solidFill>
            </a:endParaRPr>
          </a:p>
        </p:txBody>
      </p:sp>
      <p:sp>
        <p:nvSpPr>
          <p:cNvPr id="16"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36155604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End-to-end Example</a:t>
            </a:r>
            <a:endParaRPr lang="en-IN" sz="3150" b="1" dirty="0"/>
          </a:p>
        </p:txBody>
      </p:sp>
      <p:pic>
        <p:nvPicPr>
          <p:cNvPr id="12290" name="Picture 2"/>
          <p:cNvPicPr>
            <a:picLocks noChangeAspect="1" noChangeArrowheads="1"/>
          </p:cNvPicPr>
          <p:nvPr/>
        </p:nvPicPr>
        <p:blipFill>
          <a:blip r:embed="rId2" cstate="print"/>
          <a:srcRect t="13393" r="2113" b="3766"/>
          <a:stretch>
            <a:fillRect/>
          </a:stretch>
        </p:blipFill>
        <p:spPr bwMode="auto">
          <a:xfrm>
            <a:off x="1143000" y="815866"/>
            <a:ext cx="6858000" cy="3807372"/>
          </a:xfrm>
          <a:prstGeom prst="rect">
            <a:avLst/>
          </a:prstGeom>
          <a:noFill/>
          <a:ln w="9525">
            <a:noFill/>
            <a:miter lim="800000"/>
            <a:headEnd/>
            <a:tailEnd/>
          </a:ln>
        </p:spPr>
      </p:pic>
      <p:sp>
        <p:nvSpPr>
          <p:cNvPr id="5" name="Rectangle 4"/>
          <p:cNvSpPr/>
          <p:nvPr/>
        </p:nvSpPr>
        <p:spPr>
          <a:xfrm>
            <a:off x="7449910" y="4000500"/>
            <a:ext cx="551090" cy="80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13160978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Did we achieve agility?</a:t>
            </a:r>
            <a:endParaRPr lang="en-IN" sz="3150" b="1" dirty="0"/>
          </a:p>
        </p:txBody>
      </p:sp>
      <p:sp>
        <p:nvSpPr>
          <p:cNvPr id="2" name="Content Placeholder 1"/>
          <p:cNvSpPr>
            <a:spLocks noGrp="1"/>
          </p:cNvSpPr>
          <p:nvPr>
            <p:ph idx="4294967295"/>
          </p:nvPr>
        </p:nvSpPr>
        <p:spPr>
          <a:xfrm>
            <a:off x="0" y="800100"/>
            <a:ext cx="8382000" cy="3794125"/>
          </a:xfrm>
        </p:spPr>
        <p:txBody>
          <a:bodyPr/>
          <a:lstStyle/>
          <a:p>
            <a:pPr>
              <a:buNone/>
            </a:pPr>
            <a:r>
              <a:rPr lang="en-US" sz="1950" b="1" dirty="0">
                <a:solidFill>
                  <a:srgbClr val="FF0000"/>
                </a:solidFill>
              </a:rPr>
              <a:t>Location independent addressing</a:t>
            </a:r>
          </a:p>
          <a:p>
            <a:r>
              <a:rPr lang="en-US" sz="1950" dirty="0"/>
              <a:t>AAs are location independent</a:t>
            </a:r>
          </a:p>
          <a:p>
            <a:endParaRPr lang="en-US" sz="1950" dirty="0"/>
          </a:p>
          <a:p>
            <a:pPr>
              <a:buNone/>
            </a:pPr>
            <a:r>
              <a:rPr lang="en-US" sz="1950" b="1" dirty="0">
                <a:solidFill>
                  <a:srgbClr val="FF0000"/>
                </a:solidFill>
              </a:rPr>
              <a:t>L2 network semantics</a:t>
            </a:r>
          </a:p>
          <a:p>
            <a:r>
              <a:rPr lang="en-US" sz="1950" dirty="0"/>
              <a:t>Agent intercepts and handles L2 broadcast, multicast</a:t>
            </a:r>
          </a:p>
          <a:p>
            <a:endParaRPr lang="en-US" sz="1950" dirty="0"/>
          </a:p>
          <a:p>
            <a:r>
              <a:rPr lang="en-US" sz="1950" dirty="0"/>
              <a:t>Both of the above require “layer 2.5” shim agent running on host; but, concept transfers to hypervisor-based virtual switch</a:t>
            </a:r>
            <a:endParaRPr lang="en-IN" sz="195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13622007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Did we achieve agility?</a:t>
            </a:r>
            <a:endParaRPr lang="en-IN" b="1" dirty="0"/>
          </a:p>
        </p:txBody>
      </p:sp>
      <p:sp>
        <p:nvSpPr>
          <p:cNvPr id="2" name="Content Placeholder 1"/>
          <p:cNvSpPr>
            <a:spLocks noGrp="1"/>
          </p:cNvSpPr>
          <p:nvPr>
            <p:ph idx="4294967295"/>
          </p:nvPr>
        </p:nvSpPr>
        <p:spPr>
          <a:xfrm>
            <a:off x="0" y="685800"/>
            <a:ext cx="6286500" cy="3794125"/>
          </a:xfrm>
        </p:spPr>
        <p:txBody>
          <a:bodyPr>
            <a:normAutofit fontScale="92500" lnSpcReduction="10000"/>
          </a:bodyPr>
          <a:lstStyle/>
          <a:p>
            <a:pPr>
              <a:buNone/>
            </a:pPr>
            <a:r>
              <a:rPr lang="en-IN" sz="1950" b="1" dirty="0">
                <a:solidFill>
                  <a:srgbClr val="FF0000"/>
                </a:solidFill>
              </a:rPr>
              <a:t>Performance uniformity:</a:t>
            </a:r>
          </a:p>
          <a:p>
            <a:r>
              <a:rPr lang="en-IN" sz="1950" dirty="0" err="1"/>
              <a:t>Clos</a:t>
            </a:r>
            <a:r>
              <a:rPr lang="en-IN" sz="1950" dirty="0"/>
              <a:t> network is nonblocking (non-oversubscribed)</a:t>
            </a:r>
          </a:p>
          <a:p>
            <a:r>
              <a:rPr lang="en-IN" sz="1950" dirty="0"/>
              <a:t>Uniform capacity everywhere.</a:t>
            </a:r>
          </a:p>
          <a:p>
            <a:r>
              <a:rPr lang="en-IN" sz="1950" dirty="0"/>
              <a:t>ECMP provides good (though not perfect) load balancing </a:t>
            </a:r>
          </a:p>
          <a:p>
            <a:r>
              <a:rPr lang="en-IN" sz="1950" dirty="0"/>
              <a:t>But performance isolation among tenants depends on TCP backing off to the rate that the destination can receive.</a:t>
            </a:r>
          </a:p>
          <a:p>
            <a:r>
              <a:rPr lang="en-IN" sz="1950" dirty="0"/>
              <a:t>Leaves open the possibility of fast load balancing</a:t>
            </a:r>
          </a:p>
          <a:p>
            <a:pPr>
              <a:buNone/>
            </a:pPr>
            <a:endParaRPr lang="en-US" sz="1950" b="1" dirty="0">
              <a:solidFill>
                <a:srgbClr val="FF0000"/>
              </a:solidFill>
            </a:endParaRPr>
          </a:p>
          <a:p>
            <a:pPr>
              <a:buNone/>
            </a:pPr>
            <a:r>
              <a:rPr lang="en-US" sz="1950" b="1" dirty="0">
                <a:solidFill>
                  <a:srgbClr val="FF0000"/>
                </a:solidFill>
              </a:rPr>
              <a:t>Security:</a:t>
            </a:r>
          </a:p>
          <a:p>
            <a:pPr lvl="0"/>
            <a:r>
              <a:rPr lang="en-IN" sz="1950" dirty="0">
                <a:solidFill>
                  <a:prstClr val="black"/>
                </a:solidFill>
              </a:rPr>
              <a:t>Directory system can allow/deny connections by choosing whether to resolve an AA to a LA</a:t>
            </a:r>
          </a:p>
          <a:p>
            <a:pPr lvl="0"/>
            <a:r>
              <a:rPr lang="en-US" sz="1950" dirty="0">
                <a:solidFill>
                  <a:prstClr val="black"/>
                </a:solidFill>
              </a:rPr>
              <a:t>But, segmentation not explicitly enforced at hosts</a:t>
            </a:r>
            <a:endParaRPr lang="en-IN" sz="1950" dirty="0">
              <a:solidFill>
                <a:prstClr val="black"/>
              </a:solidFill>
            </a:endParaRPr>
          </a:p>
          <a:p>
            <a:pPr>
              <a:buNone/>
            </a:pPr>
            <a:endParaRPr lang="en-IN" sz="195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356179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C66D-03DB-4433-8FAB-4CF5207C02AC}"/>
              </a:ext>
            </a:extLst>
          </p:cNvPr>
          <p:cNvSpPr>
            <a:spLocks noGrp="1"/>
          </p:cNvSpPr>
          <p:nvPr>
            <p:ph type="title"/>
          </p:nvPr>
        </p:nvSpPr>
        <p:spPr/>
        <p:txBody>
          <a:bodyPr>
            <a:normAutofit/>
          </a:bodyPr>
          <a:lstStyle/>
          <a:p>
            <a:r>
              <a:rPr lang="en-IN" b="1" dirty="0"/>
              <a:t>Docker</a:t>
            </a:r>
            <a:endParaRPr lang="en-IN" dirty="0"/>
          </a:p>
        </p:txBody>
      </p:sp>
      <p:sp>
        <p:nvSpPr>
          <p:cNvPr id="3" name="Content Placeholder 2">
            <a:extLst>
              <a:ext uri="{FF2B5EF4-FFF2-40B4-BE49-F238E27FC236}">
                <a16:creationId xmlns:a16="http://schemas.microsoft.com/office/drawing/2014/main" id="{8E8FAEBF-65D9-49B6-AAEF-07C597250DFA}"/>
              </a:ext>
            </a:extLst>
          </p:cNvPr>
          <p:cNvSpPr>
            <a:spLocks noGrp="1"/>
          </p:cNvSpPr>
          <p:nvPr>
            <p:ph idx="1"/>
          </p:nvPr>
        </p:nvSpPr>
        <p:spPr/>
        <p:txBody>
          <a:bodyPr/>
          <a:lstStyle/>
          <a:p>
            <a:r>
              <a:rPr lang="en-IN" dirty="0"/>
              <a:t>Docker allows you to package your software in “containers” and run them as an OS-level virtual machine. As opposed to VMware and other popular virtualization technologies, Docker doesn’t waste CPU or other resources virtualizing a whole computer, or require an additional OS for each “guest.” In just five short years Docker has totally changed the way virtualization works in computing.</a:t>
            </a:r>
          </a:p>
          <a:p>
            <a:r>
              <a:rPr lang="en-IN" dirty="0"/>
              <a:t>With the ascension of Kubernetes, Docker is no longer the way most people are looking to distribute containers. However, Docker is certainly still a viable alternative for managing container clusters, and it continues to be the way most people create and run individual containers.</a:t>
            </a:r>
          </a:p>
        </p:txBody>
      </p:sp>
    </p:spTree>
    <p:extLst>
      <p:ext uri="{BB962C8B-B14F-4D97-AF65-F5344CB8AC3E}">
        <p14:creationId xmlns:p14="http://schemas.microsoft.com/office/powerpoint/2010/main" val="40430895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Where’s the SDN?</a:t>
            </a:r>
            <a:endParaRPr lang="en-IN" b="1" dirty="0"/>
          </a:p>
        </p:txBody>
      </p:sp>
      <p:sp>
        <p:nvSpPr>
          <p:cNvPr id="2" name="Content Placeholder 1"/>
          <p:cNvSpPr>
            <a:spLocks noGrp="1"/>
          </p:cNvSpPr>
          <p:nvPr>
            <p:ph idx="4294967295"/>
          </p:nvPr>
        </p:nvSpPr>
        <p:spPr>
          <a:xfrm>
            <a:off x="0" y="800100"/>
            <a:ext cx="8382000" cy="3794125"/>
          </a:xfrm>
        </p:spPr>
        <p:txBody>
          <a:bodyPr/>
          <a:lstStyle/>
          <a:p>
            <a:pPr>
              <a:buNone/>
            </a:pPr>
            <a:r>
              <a:rPr lang="en-US" sz="1950" b="1" dirty="0">
                <a:solidFill>
                  <a:srgbClr val="FF0000"/>
                </a:solidFill>
              </a:rPr>
              <a:t>Directory servers: </a:t>
            </a:r>
            <a:r>
              <a:rPr lang="en-US" sz="1950" dirty="0"/>
              <a:t>Logically centralized control</a:t>
            </a:r>
          </a:p>
          <a:p>
            <a:r>
              <a:rPr lang="en-US" sz="1950" dirty="0"/>
              <a:t>Orchestrate application locations</a:t>
            </a:r>
          </a:p>
          <a:p>
            <a:r>
              <a:rPr lang="en-US" sz="1950" dirty="0"/>
              <a:t>Control communication policy</a:t>
            </a:r>
          </a:p>
          <a:p>
            <a:pPr>
              <a:buNone/>
            </a:pPr>
            <a:endParaRPr lang="en-US" sz="1950" dirty="0"/>
          </a:p>
          <a:p>
            <a:pPr>
              <a:buNone/>
            </a:pPr>
            <a:r>
              <a:rPr lang="en-US" sz="1950" dirty="0"/>
              <a:t>Hosts agents: dynamic “programming” of data path</a:t>
            </a:r>
            <a:endParaRPr lang="en-IN" sz="195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22592318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b="1" dirty="0"/>
              <a:t>Network Virtualization                                    Case Study: NVP</a:t>
            </a:r>
          </a:p>
        </p:txBody>
      </p:sp>
      <p:sp>
        <p:nvSpPr>
          <p:cNvPr id="2" name="Subtitle 1">
            <a:extLst>
              <a:ext uri="{FF2B5EF4-FFF2-40B4-BE49-F238E27FC236}">
                <a16:creationId xmlns:a16="http://schemas.microsoft.com/office/drawing/2014/main" id="{B13EEF0A-A424-4092-BFC9-26D7771EB0E6}"/>
              </a:ext>
            </a:extLst>
          </p:cNvPr>
          <p:cNvSpPr>
            <a:spLocks noGrp="1"/>
          </p:cNvSpPr>
          <p:nvPr>
            <p:ph type="subTitle" idx="1"/>
          </p:nvPr>
        </p:nvSpPr>
        <p:spPr/>
        <p:txBody>
          <a:bodyPr/>
          <a:lstStyle/>
          <a:p>
            <a:endParaRPr lang="en-IN"/>
          </a:p>
        </p:txBody>
      </p:sp>
      <p:sp>
        <p:nvSpPr>
          <p:cNvPr id="3" name="Text Placeholder 2">
            <a:extLst>
              <a:ext uri="{FF2B5EF4-FFF2-40B4-BE49-F238E27FC236}">
                <a16:creationId xmlns:a16="http://schemas.microsoft.com/office/drawing/2014/main" id="{5E021A40-C945-4F7A-91AB-A0CA4B93A2B2}"/>
              </a:ext>
            </a:extLst>
          </p:cNvPr>
          <p:cNvSpPr>
            <a:spLocks noGrp="1"/>
          </p:cNvSpPr>
          <p:nvPr>
            <p:ph type="body" sz="quarter" idx="11"/>
          </p:nvPr>
        </p:nvSpPr>
        <p:spPr/>
        <p:txBody>
          <a:bodyPr/>
          <a:lstStyle/>
          <a:p>
            <a:endParaRPr lang="en-IN"/>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1461" t="10844" r="16308" b="22045"/>
          <a:stretch/>
        </p:blipFill>
        <p:spPr>
          <a:xfrm>
            <a:off x="2843808" y="3031255"/>
            <a:ext cx="4001049" cy="2021928"/>
          </a:xfrm>
          <a:prstGeom prst="rect">
            <a:avLst/>
          </a:prstGeom>
        </p:spPr>
      </p:pic>
      <p:sp>
        <p:nvSpPr>
          <p:cNvPr id="10"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NVP</a:t>
            </a:r>
          </a:p>
        </p:txBody>
      </p:sp>
    </p:spTree>
    <p:extLst>
      <p:ext uri="{BB962C8B-B14F-4D97-AF65-F5344CB8AC3E}">
        <p14:creationId xmlns:p14="http://schemas.microsoft.com/office/powerpoint/2010/main" val="3778429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NVP Approach to Virtualization</a:t>
            </a:r>
            <a:endParaRPr lang="en-IN" b="1" dirty="0"/>
          </a:p>
        </p:txBody>
      </p:sp>
      <p:sp>
        <p:nvSpPr>
          <p:cNvPr id="2" name="Content Placeholder 1"/>
          <p:cNvSpPr>
            <a:spLocks noGrp="1"/>
          </p:cNvSpPr>
          <p:nvPr>
            <p:ph idx="4294967295"/>
          </p:nvPr>
        </p:nvSpPr>
        <p:spPr>
          <a:xfrm>
            <a:off x="0" y="800100"/>
            <a:ext cx="8382000" cy="3794125"/>
          </a:xfrm>
        </p:spPr>
        <p:txBody>
          <a:bodyPr/>
          <a:lstStyle/>
          <a:p>
            <a:r>
              <a:rPr lang="en-IN" sz="1800" dirty="0"/>
              <a:t>The network virtualization platform that was introduced in the paper </a:t>
            </a:r>
            <a:r>
              <a:rPr lang="en-IN" sz="1800" b="1" dirty="0">
                <a:solidFill>
                  <a:srgbClr val="FF0000"/>
                </a:solidFill>
              </a:rPr>
              <a:t>“Network virtualization in Multi-tenant Datacenters” </a:t>
            </a:r>
            <a:r>
              <a:rPr lang="en-IN" sz="1800" dirty="0"/>
              <a:t>by </a:t>
            </a:r>
            <a:r>
              <a:rPr lang="en-IN" sz="1800" dirty="0" err="1"/>
              <a:t>Teemu</a:t>
            </a:r>
            <a:r>
              <a:rPr lang="en-IN" sz="1800" dirty="0"/>
              <a:t> </a:t>
            </a:r>
            <a:r>
              <a:rPr lang="en-IN" sz="1800" dirty="0" err="1"/>
              <a:t>Koponen</a:t>
            </a:r>
            <a:r>
              <a:rPr lang="en-IN" sz="1800" dirty="0"/>
              <a:t> et al. in NSDI 2014.</a:t>
            </a:r>
          </a:p>
          <a:p>
            <a:endParaRPr lang="en-IN" sz="1800" dirty="0"/>
          </a:p>
          <a:p>
            <a:r>
              <a:rPr lang="en-IN" sz="1800" dirty="0"/>
              <a:t> And this comes out of a product developed by the </a:t>
            </a:r>
            <a:r>
              <a:rPr lang="en-IN" sz="1800" dirty="0" err="1"/>
              <a:t>Nicira</a:t>
            </a:r>
            <a:r>
              <a:rPr lang="en-IN" sz="1800" dirty="0"/>
              <a:t> </a:t>
            </a:r>
            <a:r>
              <a:rPr lang="en-IN" sz="1800" dirty="0" err="1"/>
              <a:t>startup</a:t>
            </a:r>
            <a:r>
              <a:rPr lang="en-IN" sz="1800" dirty="0"/>
              <a:t> that was acquired by VMware.</a:t>
            </a:r>
          </a:p>
          <a:p>
            <a:endParaRPr lang="en-US" sz="1800" dirty="0"/>
          </a:p>
          <a:p>
            <a:endParaRPr lang="en-IN" sz="1800" dirty="0"/>
          </a:p>
          <a:p>
            <a:endParaRPr lang="en-IN" sz="1800" dirty="0"/>
          </a:p>
          <a:p>
            <a:pPr>
              <a:buNone/>
            </a:pPr>
            <a:endParaRPr lang="en-IN" sz="1800" dirty="0"/>
          </a:p>
          <a:p>
            <a:pPr>
              <a:buNone/>
            </a:pPr>
            <a:endParaRPr lang="en-IN" sz="1800" dirty="0"/>
          </a:p>
        </p:txBody>
      </p:sp>
      <p:sp>
        <p:nvSpPr>
          <p:cNvPr id="8"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NVP</a:t>
            </a:r>
          </a:p>
        </p:txBody>
      </p:sp>
    </p:spTree>
    <p:extLst>
      <p:ext uri="{BB962C8B-B14F-4D97-AF65-F5344CB8AC3E}">
        <p14:creationId xmlns:p14="http://schemas.microsoft.com/office/powerpoint/2010/main" val="16561364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Service: Arbitrary network topology</a:t>
            </a:r>
            <a:endParaRPr lang="en-IN" b="1" dirty="0"/>
          </a:p>
        </p:txBody>
      </p:sp>
      <p:sp>
        <p:nvSpPr>
          <p:cNvPr id="2" name="Content Placeholder 1"/>
          <p:cNvSpPr>
            <a:spLocks noGrp="1"/>
          </p:cNvSpPr>
          <p:nvPr>
            <p:ph idx="4294967295"/>
          </p:nvPr>
        </p:nvSpPr>
        <p:spPr>
          <a:xfrm>
            <a:off x="0" y="682625"/>
            <a:ext cx="6286500" cy="3794125"/>
          </a:xfrm>
        </p:spPr>
        <p:txBody>
          <a:bodyPr/>
          <a:lstStyle/>
          <a:p>
            <a:pPr>
              <a:buNone/>
            </a:pPr>
            <a:endParaRPr lang="en-US" sz="1950" dirty="0"/>
          </a:p>
          <a:p>
            <a:r>
              <a:rPr lang="en-US" sz="1950" dirty="0"/>
              <a:t>Replicate arbitrary topology</a:t>
            </a:r>
          </a:p>
          <a:p>
            <a:r>
              <a:rPr lang="en-US" sz="1950" dirty="0"/>
              <a:t>Any standard layer 3 network</a:t>
            </a:r>
          </a:p>
          <a:p>
            <a:r>
              <a:rPr lang="en-US" sz="1950" dirty="0"/>
              <a:t>Network hypervisor</a:t>
            </a:r>
          </a:p>
          <a:p>
            <a:r>
              <a:rPr lang="en-US" sz="1950" dirty="0"/>
              <a:t>Virtual network tenants want to build</a:t>
            </a:r>
            <a:endParaRPr lang="en-IN" sz="1950" dirty="0"/>
          </a:p>
          <a:p>
            <a:endParaRPr lang="en-IN" sz="1950" dirty="0"/>
          </a:p>
        </p:txBody>
      </p:sp>
      <p:sp>
        <p:nvSpPr>
          <p:cNvPr id="4" name="Rectangle 3"/>
          <p:cNvSpPr/>
          <p:nvPr/>
        </p:nvSpPr>
        <p:spPr>
          <a:xfrm>
            <a:off x="2987567" y="4067508"/>
            <a:ext cx="3275285" cy="46114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Physical Network: Any layer standard3 network</a:t>
            </a:r>
          </a:p>
        </p:txBody>
      </p:sp>
      <p:sp>
        <p:nvSpPr>
          <p:cNvPr id="5" name="Rectangle 4"/>
          <p:cNvSpPr/>
          <p:nvPr/>
        </p:nvSpPr>
        <p:spPr>
          <a:xfrm>
            <a:off x="3030924" y="3224052"/>
            <a:ext cx="3054568" cy="46114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Network hypervisor</a:t>
            </a:r>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NVP</a:t>
            </a:r>
          </a:p>
        </p:txBody>
      </p:sp>
    </p:spTree>
    <p:extLst>
      <p:ext uri="{BB962C8B-B14F-4D97-AF65-F5344CB8AC3E}">
        <p14:creationId xmlns:p14="http://schemas.microsoft.com/office/powerpoint/2010/main" val="21152475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Virtual Network Service</a:t>
            </a:r>
            <a:endParaRPr lang="en-IN" b="1" dirty="0"/>
          </a:p>
        </p:txBody>
      </p:sp>
      <p:sp>
        <p:nvSpPr>
          <p:cNvPr id="5" name="Content Placeholder 1"/>
          <p:cNvSpPr>
            <a:spLocks noGrp="1"/>
          </p:cNvSpPr>
          <p:nvPr>
            <p:ph idx="4294967295"/>
          </p:nvPr>
        </p:nvSpPr>
        <p:spPr>
          <a:xfrm>
            <a:off x="0" y="587375"/>
            <a:ext cx="6640513" cy="1741488"/>
          </a:xfrm>
        </p:spPr>
        <p:txBody>
          <a:bodyPr>
            <a:normAutofit fontScale="92500"/>
          </a:bodyPr>
          <a:lstStyle/>
          <a:p>
            <a:pPr>
              <a:buFont typeface="Arial" pitchFamily="34" charset="0"/>
              <a:buChar char="•"/>
            </a:pPr>
            <a:r>
              <a:rPr lang="en-IN" dirty="0"/>
              <a:t>Modeled as a sequence of data path elements that represent those switches. </a:t>
            </a:r>
          </a:p>
          <a:p>
            <a:pPr>
              <a:buFont typeface="Arial" pitchFamily="34" charset="0"/>
              <a:buChar char="•"/>
            </a:pPr>
            <a:r>
              <a:rPr lang="en-IN" dirty="0"/>
              <a:t>And these data path elements, each one of them is a OpenFlow forwarding table. </a:t>
            </a:r>
          </a:p>
          <a:p>
            <a:pPr>
              <a:buFont typeface="Arial" pitchFamily="34" charset="0"/>
              <a:buChar char="•"/>
            </a:pPr>
            <a:r>
              <a:rPr lang="en-IN" dirty="0"/>
              <a:t>It means the table will match on certain signature of packet headers and take certain resulting actions like dropping the packet, modifying certain fields in the packet, or forwarding the packet on. </a:t>
            </a:r>
          </a:p>
          <a:p>
            <a:pPr>
              <a:buFont typeface="Arial" pitchFamily="34" charset="0"/>
              <a:buChar char="•"/>
            </a:pPr>
            <a:r>
              <a:rPr lang="en-IN" dirty="0"/>
              <a:t>So the idea's that we can model the switching, and routing gear with the right sequences of the right OpenFlow tables that we set up.</a:t>
            </a:r>
          </a:p>
        </p:txBody>
      </p:sp>
      <p:pic>
        <p:nvPicPr>
          <p:cNvPr id="4" name="Picture 3"/>
          <p:cNvPicPr>
            <a:picLocks noChangeAspect="1"/>
          </p:cNvPicPr>
          <p:nvPr/>
        </p:nvPicPr>
        <p:blipFill rotWithShape="1">
          <a:blip r:embed="rId2" cstate="print"/>
          <a:srcRect l="11389" t="15918" r="10524" b="42704"/>
          <a:stretch/>
        </p:blipFill>
        <p:spPr>
          <a:xfrm>
            <a:off x="1143000" y="2814145"/>
            <a:ext cx="6858000" cy="1407074"/>
          </a:xfrm>
          <a:prstGeom prst="rect">
            <a:avLst/>
          </a:prstGeom>
        </p:spPr>
      </p:pic>
      <p:sp>
        <p:nvSpPr>
          <p:cNvPr id="6" name="Rectangle 5"/>
          <p:cNvSpPr/>
          <p:nvPr/>
        </p:nvSpPr>
        <p:spPr>
          <a:xfrm>
            <a:off x="1887925" y="4233042"/>
            <a:ext cx="1229711" cy="638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Access control Link Table</a:t>
            </a:r>
            <a:endParaRPr lang="en-US" sz="1200" dirty="0">
              <a:solidFill>
                <a:schemeClr val="tx1"/>
              </a:solidFill>
            </a:endParaRPr>
          </a:p>
        </p:txBody>
      </p:sp>
      <p:cxnSp>
        <p:nvCxnSpPr>
          <p:cNvPr id="8" name="Straight Arrow Connector 7"/>
          <p:cNvCxnSpPr/>
          <p:nvPr/>
        </p:nvCxnSpPr>
        <p:spPr>
          <a:xfrm flipH="1" flipV="1">
            <a:off x="2065285" y="3866493"/>
            <a:ext cx="342899" cy="4493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NVP</a:t>
            </a:r>
          </a:p>
        </p:txBody>
      </p:sp>
    </p:spTree>
    <p:extLst>
      <p:ext uri="{BB962C8B-B14F-4D97-AF65-F5344CB8AC3E}">
        <p14:creationId xmlns:p14="http://schemas.microsoft.com/office/powerpoint/2010/main" val="30843634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Virtual Network Service</a:t>
            </a:r>
            <a:endParaRPr lang="en-IN" b="1" dirty="0"/>
          </a:p>
        </p:txBody>
      </p:sp>
      <p:sp>
        <p:nvSpPr>
          <p:cNvPr id="6" name="Content Placeholder 1"/>
          <p:cNvSpPr>
            <a:spLocks noGrp="1"/>
          </p:cNvSpPr>
          <p:nvPr>
            <p:ph idx="4294967295"/>
          </p:nvPr>
        </p:nvSpPr>
        <p:spPr>
          <a:xfrm>
            <a:off x="0" y="598488"/>
            <a:ext cx="6286500" cy="1612900"/>
          </a:xfrm>
        </p:spPr>
        <p:txBody>
          <a:bodyPr>
            <a:normAutofit lnSpcReduction="10000"/>
          </a:bodyPr>
          <a:lstStyle/>
          <a:p>
            <a:pPr>
              <a:buFont typeface="Arial" pitchFamily="34" charset="0"/>
              <a:buChar char="•"/>
            </a:pPr>
            <a:r>
              <a:rPr lang="en-IN" dirty="0"/>
              <a:t>There's a </a:t>
            </a:r>
            <a:r>
              <a:rPr lang="en-IN" b="1" dirty="0">
                <a:solidFill>
                  <a:srgbClr val="FF0000"/>
                </a:solidFill>
              </a:rPr>
              <a:t>packet abstraction </a:t>
            </a:r>
            <a:r>
              <a:rPr lang="en-IN" dirty="0"/>
              <a:t>where virtual machines are able to inject traffic into the virtual network. </a:t>
            </a:r>
          </a:p>
          <a:p>
            <a:pPr>
              <a:buFont typeface="Arial" pitchFamily="34" charset="0"/>
              <a:buChar char="•"/>
            </a:pPr>
            <a:r>
              <a:rPr lang="en-IN" dirty="0"/>
              <a:t>And there's a </a:t>
            </a:r>
            <a:r>
              <a:rPr lang="en-IN" b="1" dirty="0">
                <a:solidFill>
                  <a:srgbClr val="FF0000"/>
                </a:solidFill>
              </a:rPr>
              <a:t>control abstraction </a:t>
            </a:r>
            <a:r>
              <a:rPr lang="en-IN" dirty="0"/>
              <a:t>where the tenant was able to define this entire virtual network pipeline, that sequence of OpenFlow flow tables. </a:t>
            </a:r>
          </a:p>
          <a:p>
            <a:pPr>
              <a:buFont typeface="Arial" pitchFamily="34" charset="0"/>
              <a:buChar char="•"/>
            </a:pPr>
            <a:r>
              <a:rPr lang="en-IN" dirty="0"/>
              <a:t>That's the interface that the tenant is given, at least the lowest level interface, that the tenant is given to be able to program their virtual network. </a:t>
            </a:r>
          </a:p>
        </p:txBody>
      </p:sp>
      <p:pic>
        <p:nvPicPr>
          <p:cNvPr id="24578" name="Picture 2"/>
          <p:cNvPicPr>
            <a:picLocks noChangeAspect="1" noChangeArrowheads="1"/>
          </p:cNvPicPr>
          <p:nvPr/>
        </p:nvPicPr>
        <p:blipFill>
          <a:blip r:embed="rId2" cstate="print"/>
          <a:srcRect t="22321" r="11483" b="27381"/>
          <a:stretch>
            <a:fillRect/>
          </a:stretch>
        </p:blipFill>
        <p:spPr bwMode="auto">
          <a:xfrm>
            <a:off x="1143000" y="2123840"/>
            <a:ext cx="6858000" cy="2759529"/>
          </a:xfrm>
          <a:prstGeom prst="rect">
            <a:avLst/>
          </a:prstGeom>
          <a:noFill/>
          <a:ln w="9525">
            <a:noFill/>
            <a:miter lim="800000"/>
            <a:headEnd/>
            <a:tailEnd/>
          </a:ln>
        </p:spPr>
      </p:pic>
      <p:sp>
        <p:nvSpPr>
          <p:cNvPr id="8"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NVP</a:t>
            </a:r>
          </a:p>
        </p:txBody>
      </p:sp>
    </p:spTree>
    <p:extLst>
      <p:ext uri="{BB962C8B-B14F-4D97-AF65-F5344CB8AC3E}">
        <p14:creationId xmlns:p14="http://schemas.microsoft.com/office/powerpoint/2010/main" val="9763658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l="5689" r="9475" b="6250"/>
          <a:stretch>
            <a:fillRect/>
          </a:stretch>
        </p:blipFill>
        <p:spPr bwMode="auto">
          <a:xfrm>
            <a:off x="1143000" y="620485"/>
            <a:ext cx="6858000" cy="4261757"/>
          </a:xfrm>
          <a:prstGeom prst="rect">
            <a:avLst/>
          </a:prstGeom>
          <a:noFill/>
          <a:ln w="9525">
            <a:noFill/>
            <a:miter lim="800000"/>
            <a:headEnd/>
            <a:tailEnd/>
          </a:ln>
        </p:spPr>
      </p:pic>
      <p:sp>
        <p:nvSpPr>
          <p:cNvPr id="6"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NVP</a:t>
            </a:r>
          </a:p>
        </p:txBody>
      </p:sp>
      <p:sp>
        <p:nvSpPr>
          <p:cNvPr id="2" name="Title 1">
            <a:extLst>
              <a:ext uri="{FF2B5EF4-FFF2-40B4-BE49-F238E27FC236}">
                <a16:creationId xmlns:a16="http://schemas.microsoft.com/office/drawing/2014/main" id="{9323FABD-026E-4BCF-AC26-1D35947F71D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4786480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Performance</a:t>
            </a:r>
            <a:endParaRPr lang="en-IN" dirty="0"/>
          </a:p>
        </p:txBody>
      </p:sp>
      <p:sp>
        <p:nvSpPr>
          <p:cNvPr id="2" name="Content Placeholder 1"/>
          <p:cNvSpPr>
            <a:spLocks noGrp="1"/>
          </p:cNvSpPr>
          <p:nvPr>
            <p:ph idx="4294967295"/>
          </p:nvPr>
        </p:nvSpPr>
        <p:spPr>
          <a:xfrm>
            <a:off x="0" y="800100"/>
            <a:ext cx="8382000" cy="3794125"/>
          </a:xfrm>
        </p:spPr>
        <p:txBody>
          <a:bodyPr/>
          <a:lstStyle/>
          <a:p>
            <a:pPr>
              <a:buNone/>
            </a:pPr>
            <a:r>
              <a:rPr lang="en-US" sz="1950" dirty="0"/>
              <a:t>Large amount of state to compute</a:t>
            </a:r>
          </a:p>
          <a:p>
            <a:pPr>
              <a:buNone/>
            </a:pPr>
            <a:endParaRPr lang="en-US" sz="1950" dirty="0"/>
          </a:p>
          <a:p>
            <a:r>
              <a:rPr lang="en-US" sz="1950" dirty="0"/>
              <a:t>Full virtual network state at every host with a tenant VM!</a:t>
            </a:r>
          </a:p>
          <a:p>
            <a:r>
              <a:rPr lang="en-US" sz="1950" dirty="0"/>
              <a:t>O(n</a:t>
            </a:r>
            <a:r>
              <a:rPr lang="en-US" sz="1950" baseline="30000" dirty="0"/>
              <a:t>2</a:t>
            </a:r>
            <a:r>
              <a:rPr lang="en-US" sz="1950" dirty="0"/>
              <a:t>) tunnels for tenant with n VMs</a:t>
            </a:r>
          </a:p>
          <a:p>
            <a:r>
              <a:rPr lang="en-US" sz="1950" dirty="0"/>
              <a:t>Solution 1: Automated incremental state computation with </a:t>
            </a:r>
            <a:r>
              <a:rPr lang="en-US" sz="1950" dirty="0" err="1"/>
              <a:t>nlog</a:t>
            </a:r>
            <a:r>
              <a:rPr lang="en-US" sz="1950" dirty="0"/>
              <a:t> declarative language</a:t>
            </a:r>
          </a:p>
          <a:p>
            <a:r>
              <a:rPr lang="en-US" sz="1950" dirty="0"/>
              <a:t>Solution 2: Logical controller computes single set of universal flows for a tenant, translated more locally by “physical controllers”</a:t>
            </a:r>
            <a:endParaRPr lang="en-IN" sz="195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NVP</a:t>
            </a:r>
          </a:p>
        </p:txBody>
      </p:sp>
    </p:spTree>
    <p:extLst>
      <p:ext uri="{BB962C8B-B14F-4D97-AF65-F5344CB8AC3E}">
        <p14:creationId xmlns:p14="http://schemas.microsoft.com/office/powerpoint/2010/main" val="2195011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Performance</a:t>
            </a:r>
            <a:endParaRPr lang="en-IN" dirty="0"/>
          </a:p>
        </p:txBody>
      </p:sp>
      <p:sp>
        <p:nvSpPr>
          <p:cNvPr id="2" name="Content Placeholder 1"/>
          <p:cNvSpPr>
            <a:spLocks noGrp="1"/>
          </p:cNvSpPr>
          <p:nvPr>
            <p:ph idx="4294967295"/>
          </p:nvPr>
        </p:nvSpPr>
        <p:spPr>
          <a:xfrm>
            <a:off x="0" y="800100"/>
            <a:ext cx="8382000" cy="3794125"/>
          </a:xfrm>
        </p:spPr>
        <p:txBody>
          <a:bodyPr/>
          <a:lstStyle/>
          <a:p>
            <a:pPr>
              <a:buNone/>
            </a:pPr>
            <a:r>
              <a:rPr lang="en-US" sz="1950" b="1" dirty="0">
                <a:solidFill>
                  <a:srgbClr val="FF0000"/>
                </a:solidFill>
              </a:rPr>
              <a:t>Pipeline processing in virtual switch can be slow</a:t>
            </a:r>
          </a:p>
          <a:p>
            <a:r>
              <a:rPr lang="en-US" sz="1950" b="1" dirty="0">
                <a:solidFill>
                  <a:srgbClr val="FF0000"/>
                </a:solidFill>
              </a:rPr>
              <a:t>Solution: </a:t>
            </a:r>
            <a:r>
              <a:rPr lang="en-US" sz="1950" dirty="0"/>
              <a:t>Send first packet of a flow through the full pipeline: thereafter, put an exact-match packet entry in the kernel</a:t>
            </a:r>
          </a:p>
          <a:p>
            <a:endParaRPr lang="en-US" sz="1950" dirty="0"/>
          </a:p>
          <a:p>
            <a:pPr>
              <a:buNone/>
            </a:pPr>
            <a:r>
              <a:rPr lang="en-US" sz="1950" b="1" dirty="0">
                <a:solidFill>
                  <a:srgbClr val="FF0000"/>
                </a:solidFill>
              </a:rPr>
              <a:t>Tunneling interfaces with TCP Segmentation Offload (TSO)</a:t>
            </a:r>
          </a:p>
          <a:p>
            <a:r>
              <a:rPr lang="en-US" sz="1950" dirty="0"/>
              <a:t>NIC can’t see TCP outer header</a:t>
            </a:r>
          </a:p>
          <a:p>
            <a:r>
              <a:rPr lang="en-US" sz="1950" dirty="0"/>
              <a:t>Solution: STT tunnels adds “fake” outer TCP header</a:t>
            </a:r>
            <a:endParaRPr lang="en-IN" sz="195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NVP</a:t>
            </a:r>
          </a:p>
        </p:txBody>
      </p:sp>
    </p:spTree>
    <p:extLst>
      <p:ext uri="{BB962C8B-B14F-4D97-AF65-F5344CB8AC3E}">
        <p14:creationId xmlns:p14="http://schemas.microsoft.com/office/powerpoint/2010/main" val="36516384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Conclusion</a:t>
            </a:r>
            <a:endParaRPr lang="en-IN" sz="3150" b="1" dirty="0"/>
          </a:p>
        </p:txBody>
      </p:sp>
      <p:sp>
        <p:nvSpPr>
          <p:cNvPr id="2" name="Content Placeholder 1"/>
          <p:cNvSpPr>
            <a:spLocks noGrp="1"/>
          </p:cNvSpPr>
          <p:nvPr>
            <p:ph idx="4294967295"/>
          </p:nvPr>
        </p:nvSpPr>
        <p:spPr>
          <a:xfrm>
            <a:off x="0" y="912813"/>
            <a:ext cx="6542088" cy="3024187"/>
          </a:xfrm>
        </p:spPr>
        <p:txBody>
          <a:bodyPr>
            <a:normAutofit fontScale="92500"/>
          </a:bodyPr>
          <a:lstStyle/>
          <a:p>
            <a:r>
              <a:rPr lang="en-US" sz="1950" dirty="0">
                <a:solidFill>
                  <a:prstClr val="black"/>
                </a:solidFill>
              </a:rPr>
              <a:t>In this lecture, we have discussed the </a:t>
            </a:r>
            <a:r>
              <a:rPr lang="en-US" sz="1950" b="1" dirty="0">
                <a:solidFill>
                  <a:srgbClr val="FF0000"/>
                </a:solidFill>
              </a:rPr>
              <a:t>need of software defined network, key ideas and challenges of software defined network.</a:t>
            </a:r>
          </a:p>
          <a:p>
            <a:endParaRPr lang="en-US" sz="1950" b="1" dirty="0">
              <a:solidFill>
                <a:srgbClr val="FF0000"/>
              </a:solidFill>
            </a:endParaRPr>
          </a:p>
          <a:p>
            <a:pPr marL="257175" lvl="1" indent="-257175">
              <a:buBlip>
                <a:blip r:embed="rId2"/>
              </a:buBlip>
            </a:pPr>
            <a:r>
              <a:rPr lang="en-US" sz="1950" dirty="0">
                <a:solidFill>
                  <a:prstClr val="black"/>
                </a:solidFill>
              </a:rPr>
              <a:t>We have also discussed the challenges in multi-tenant data centers i.e. </a:t>
            </a:r>
            <a:r>
              <a:rPr lang="en-IN" sz="1950" b="1" dirty="0">
                <a:solidFill>
                  <a:srgbClr val="002060"/>
                </a:solidFill>
              </a:rPr>
              <a:t>(i) Agility, (ii) Location independent addressing (iii) Performance uniformity, (iv) Security and (v) Network semantics.</a:t>
            </a:r>
          </a:p>
          <a:p>
            <a:pPr marL="257175" lvl="1" indent="-257175">
              <a:buBlip>
                <a:blip r:embed="rId2"/>
              </a:buBlip>
            </a:pPr>
            <a:endParaRPr lang="en-IN" sz="1950" b="1" dirty="0">
              <a:solidFill>
                <a:srgbClr val="002060"/>
              </a:solidFill>
            </a:endParaRPr>
          </a:p>
          <a:p>
            <a:pPr marL="257175" lvl="1" indent="-257175">
              <a:buBlip>
                <a:blip r:embed="rId2"/>
              </a:buBlip>
            </a:pPr>
            <a:r>
              <a:rPr lang="en-US" sz="1950" dirty="0">
                <a:solidFill>
                  <a:prstClr val="black"/>
                </a:solidFill>
              </a:rPr>
              <a:t>Then we have discussed the </a:t>
            </a:r>
            <a:r>
              <a:rPr lang="en-IN" sz="1950" b="1" dirty="0">
                <a:solidFill>
                  <a:srgbClr val="002060"/>
                </a:solidFill>
              </a:rPr>
              <a:t>network Virtualization in            multi-tenant data centers with a case study of VL2 and NVP</a:t>
            </a:r>
            <a:endParaRPr lang="en-US" sz="1950" b="1" dirty="0">
              <a:solidFill>
                <a:srgbClr val="002060"/>
              </a:solidFill>
            </a:endParaRPr>
          </a:p>
        </p:txBody>
      </p:sp>
      <p:sp>
        <p:nvSpPr>
          <p:cNvPr id="9"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NVP</a:t>
            </a:r>
          </a:p>
        </p:txBody>
      </p:sp>
    </p:spTree>
    <p:extLst>
      <p:ext uri="{BB962C8B-B14F-4D97-AF65-F5344CB8AC3E}">
        <p14:creationId xmlns:p14="http://schemas.microsoft.com/office/powerpoint/2010/main" val="459835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8083-9366-450F-BF6B-091C0531E139}"/>
              </a:ext>
            </a:extLst>
          </p:cNvPr>
          <p:cNvSpPr>
            <a:spLocks noGrp="1"/>
          </p:cNvSpPr>
          <p:nvPr>
            <p:ph type="title"/>
          </p:nvPr>
        </p:nvSpPr>
        <p:spPr/>
        <p:txBody>
          <a:bodyPr/>
          <a:lstStyle/>
          <a:p>
            <a:r>
              <a:rPr lang="en-IN" dirty="0"/>
              <a:t>Cloud Storage</a:t>
            </a:r>
          </a:p>
        </p:txBody>
      </p:sp>
      <p:sp>
        <p:nvSpPr>
          <p:cNvPr id="3" name="Content Placeholder 2">
            <a:extLst>
              <a:ext uri="{FF2B5EF4-FFF2-40B4-BE49-F238E27FC236}">
                <a16:creationId xmlns:a16="http://schemas.microsoft.com/office/drawing/2014/main" id="{6DBBB8B8-AF10-49BA-989F-67B12258B62B}"/>
              </a:ext>
            </a:extLst>
          </p:cNvPr>
          <p:cNvSpPr>
            <a:spLocks noGrp="1"/>
          </p:cNvSpPr>
          <p:nvPr>
            <p:ph idx="1"/>
          </p:nvPr>
        </p:nvSpPr>
        <p:spPr/>
        <p:txBody>
          <a:bodyPr>
            <a:normAutofit/>
          </a:bodyPr>
          <a:lstStyle/>
          <a:p>
            <a:r>
              <a:rPr lang="en-IN" dirty="0"/>
              <a:t>when we select a cloud storage service, we should consider some essential features such as service security, privacy, mobile app, pricing, complexity, and speed.</a:t>
            </a:r>
          </a:p>
          <a:p>
            <a:r>
              <a:rPr lang="en-IN" dirty="0"/>
              <a:t>Some of the most popular cloud storage providers are Apple (iCloud), </a:t>
            </a:r>
            <a:r>
              <a:rPr lang="en-IN" b="1" dirty="0"/>
              <a:t>Amazon (Amazon Web Services ), Dropbox, and Google</a:t>
            </a:r>
            <a:endParaRPr lang="en-IN" dirty="0"/>
          </a:p>
          <a:p>
            <a:r>
              <a:rPr lang="en-IN" b="1" dirty="0"/>
              <a:t>How does cloud storage work?</a:t>
            </a:r>
            <a:endParaRPr lang="en-IN" dirty="0"/>
          </a:p>
          <a:p>
            <a:r>
              <a:rPr lang="en-IN" dirty="0"/>
              <a:t>Cloud storage works on a client-server model, in which a client sends the request to the subscribed cloud service storage and the server at the data </a:t>
            </a:r>
            <a:r>
              <a:rPr lang="en-IN" dirty="0" err="1"/>
              <a:t>center</a:t>
            </a:r>
            <a:r>
              <a:rPr lang="en-IN" dirty="0"/>
              <a:t> gives the appropriate response.</a:t>
            </a:r>
          </a:p>
          <a:p>
            <a:r>
              <a:rPr lang="en-IN" dirty="0"/>
              <a:t> The main objective of the cloud, instead of saving data at local storage, the data of the user can be collected at some data </a:t>
            </a:r>
            <a:r>
              <a:rPr lang="en-IN" dirty="0" err="1"/>
              <a:t>center</a:t>
            </a:r>
            <a:r>
              <a:rPr lang="en-IN" dirty="0"/>
              <a:t> so the user could retrieve his or her data from any device.</a:t>
            </a:r>
          </a:p>
          <a:p>
            <a:r>
              <a:rPr lang="en-IN" dirty="0"/>
              <a:t>What if the data </a:t>
            </a:r>
            <a:r>
              <a:rPr lang="en-IN" dirty="0" err="1"/>
              <a:t>center</a:t>
            </a:r>
            <a:r>
              <a:rPr lang="en-IN" dirty="0"/>
              <a:t> of the cloud service provider collapses or gets destroyed, would the user data also be destroyed? The answer is no. </a:t>
            </a:r>
          </a:p>
          <a:p>
            <a:r>
              <a:rPr lang="en-IN" dirty="0"/>
              <a:t>The cloud storage depends on hundreds of data </a:t>
            </a:r>
            <a:r>
              <a:rPr lang="en-IN" dirty="0" err="1"/>
              <a:t>centers</a:t>
            </a:r>
            <a:r>
              <a:rPr lang="en-IN" dirty="0"/>
              <a:t>, so even if one of the data </a:t>
            </a:r>
            <a:r>
              <a:rPr lang="en-IN" dirty="0" err="1"/>
              <a:t>centers</a:t>
            </a:r>
            <a:r>
              <a:rPr lang="en-IN" dirty="0"/>
              <a:t> collapses, there are hundreds of </a:t>
            </a:r>
            <a:r>
              <a:rPr lang="en-IN" dirty="0" err="1"/>
              <a:t>centers</a:t>
            </a:r>
            <a:r>
              <a:rPr lang="en-IN" dirty="0"/>
              <a:t> that would help you to retrieve and save your data.</a:t>
            </a:r>
          </a:p>
          <a:p>
            <a:endParaRPr lang="en-IN" dirty="0"/>
          </a:p>
        </p:txBody>
      </p:sp>
    </p:spTree>
    <p:extLst>
      <p:ext uri="{BB962C8B-B14F-4D97-AF65-F5344CB8AC3E}">
        <p14:creationId xmlns:p14="http://schemas.microsoft.com/office/powerpoint/2010/main" val="21817451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5"/>
          <p:cNvSpPr>
            <a:spLocks noGrp="1"/>
          </p:cNvSpPr>
          <p:nvPr>
            <p:ph type="ctrTitle"/>
          </p:nvPr>
        </p:nvSpPr>
        <p:spPr/>
        <p:txBody>
          <a:bodyPr/>
          <a:lstStyle/>
          <a:p>
            <a:pPr>
              <a:defRPr/>
            </a:pPr>
            <a:r>
              <a:rPr lang="en-US" b="1" dirty="0"/>
              <a:t>Design of Key-Value Stores</a:t>
            </a:r>
          </a:p>
        </p:txBody>
      </p:sp>
      <p:sp>
        <p:nvSpPr>
          <p:cNvPr id="4" name="Subtitle 3">
            <a:extLst>
              <a:ext uri="{FF2B5EF4-FFF2-40B4-BE49-F238E27FC236}">
                <a16:creationId xmlns:a16="http://schemas.microsoft.com/office/drawing/2014/main" id="{949FAA7F-36C3-4AD3-ADF3-74E4593E18F8}"/>
              </a:ext>
            </a:extLst>
          </p:cNvPr>
          <p:cNvSpPr>
            <a:spLocks noGrp="1"/>
          </p:cNvSpPr>
          <p:nvPr>
            <p:ph type="subTitle" idx="1"/>
          </p:nvPr>
        </p:nvSpPr>
        <p:spPr/>
        <p:txBody>
          <a:bodyPr/>
          <a:lstStyle/>
          <a:p>
            <a:endParaRPr lang="en-IN"/>
          </a:p>
        </p:txBody>
      </p:sp>
      <p:sp>
        <p:nvSpPr>
          <p:cNvPr id="8" name="Text Placeholder 7">
            <a:extLst>
              <a:ext uri="{FF2B5EF4-FFF2-40B4-BE49-F238E27FC236}">
                <a16:creationId xmlns:a16="http://schemas.microsoft.com/office/drawing/2014/main" id="{7B49D7F1-2E29-4ECA-974C-1490236BA7FC}"/>
              </a:ext>
            </a:extLst>
          </p:cNvPr>
          <p:cNvSpPr>
            <a:spLocks noGrp="1"/>
          </p:cNvSpPr>
          <p:nvPr>
            <p:ph type="body" sz="quarter" idx="11"/>
          </p:nvPr>
        </p:nvSpPr>
        <p:spPr/>
        <p:txBody>
          <a:bodyPr/>
          <a:lstStyle/>
          <a:p>
            <a:endParaRPr lang="en-IN"/>
          </a:p>
        </p:txBody>
      </p:sp>
      <p:sp>
        <p:nvSpPr>
          <p:cNvPr id="7"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Preface</a:t>
            </a:r>
            <a:endParaRPr lang="en-IN" b="1" dirty="0"/>
          </a:p>
        </p:txBody>
      </p:sp>
      <p:sp>
        <p:nvSpPr>
          <p:cNvPr id="6" name="Content Placeholder 1"/>
          <p:cNvSpPr>
            <a:spLocks noGrp="1"/>
          </p:cNvSpPr>
          <p:nvPr>
            <p:ph idx="4294967295"/>
          </p:nvPr>
        </p:nvSpPr>
        <p:spPr>
          <a:xfrm>
            <a:off x="611560" y="731199"/>
            <a:ext cx="7389446" cy="3952875"/>
          </a:xfrm>
        </p:spPr>
        <p:txBody>
          <a:bodyPr/>
          <a:lstStyle/>
          <a:p>
            <a:pPr algn="just">
              <a:buNone/>
            </a:pPr>
            <a:endParaRPr lang="en-US" sz="1950" b="1" dirty="0">
              <a:solidFill>
                <a:srgbClr val="FF0000"/>
              </a:solidFill>
            </a:endParaRPr>
          </a:p>
          <a:p>
            <a:pPr algn="just">
              <a:buNone/>
            </a:pPr>
            <a:r>
              <a:rPr lang="en-US" sz="2100" b="1" dirty="0">
                <a:solidFill>
                  <a:srgbClr val="FF0000"/>
                </a:solidFill>
              </a:rPr>
              <a:t>Content of this Lecture:</a:t>
            </a:r>
          </a:p>
          <a:p>
            <a:pPr algn="just">
              <a:buNone/>
            </a:pPr>
            <a:endParaRPr lang="en-US" sz="2100" dirty="0">
              <a:solidFill>
                <a:prstClr val="black"/>
              </a:solidFill>
            </a:endParaRPr>
          </a:p>
          <a:p>
            <a:pPr algn="just"/>
            <a:r>
              <a:rPr lang="en-US" sz="2100" dirty="0">
                <a:solidFill>
                  <a:prstClr val="black"/>
                </a:solidFill>
              </a:rPr>
              <a:t>In this lecture, we will discuss the design and insight of </a:t>
            </a:r>
            <a:r>
              <a:rPr lang="en-US" sz="2100" b="1" dirty="0">
                <a:solidFill>
                  <a:srgbClr val="002060"/>
                </a:solidFill>
              </a:rPr>
              <a:t>Key-value/NoSQL stores </a:t>
            </a:r>
            <a:r>
              <a:rPr lang="en-US" sz="2100" dirty="0">
                <a:solidFill>
                  <a:prstClr val="black"/>
                </a:solidFill>
              </a:rPr>
              <a:t>for today’s cloud storage systems.</a:t>
            </a:r>
          </a:p>
          <a:p>
            <a:pPr algn="just"/>
            <a:endParaRPr lang="en-US" sz="2100" dirty="0">
              <a:solidFill>
                <a:prstClr val="black"/>
              </a:solidFill>
            </a:endParaRPr>
          </a:p>
          <a:p>
            <a:pPr algn="just"/>
            <a:r>
              <a:rPr lang="en-US" sz="2100" dirty="0">
                <a:solidFill>
                  <a:prstClr val="black"/>
                </a:solidFill>
              </a:rPr>
              <a:t>We will also discuss one of the most popular cloud storage system i.e. </a:t>
            </a:r>
            <a:r>
              <a:rPr lang="en-US" sz="2100" b="1" dirty="0">
                <a:solidFill>
                  <a:srgbClr val="002060"/>
                </a:solidFill>
              </a:rPr>
              <a:t>Apache Cassandra </a:t>
            </a:r>
            <a:r>
              <a:rPr lang="en-US" sz="2100" dirty="0">
                <a:ea typeface="ＭＳ Ｐゴシック" charset="0"/>
              </a:rPr>
              <a:t>and different consistency solutions.</a:t>
            </a:r>
            <a:endParaRPr lang="en-US" sz="2100" dirty="0">
              <a:solidFill>
                <a:prstClr val="black"/>
              </a:solidFill>
            </a:endParaRPr>
          </a:p>
          <a:p>
            <a:pPr algn="just"/>
            <a:endParaRPr lang="en-IN" sz="1950" dirty="0">
              <a:solidFill>
                <a:prstClr val="black"/>
              </a:solidFill>
            </a:endParaRPr>
          </a:p>
          <a:p>
            <a:pPr algn="just">
              <a:buNone/>
            </a:pPr>
            <a:endParaRPr lang="en-US" sz="1950" dirty="0">
              <a:solidFill>
                <a:prstClr val="black"/>
              </a:solidFill>
            </a:endParaRPr>
          </a:p>
        </p:txBody>
      </p:sp>
      <p:sp>
        <p:nvSpPr>
          <p:cNvPr id="5"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a:t>The Key-value Abstraction</a:t>
            </a:r>
          </a:p>
        </p:txBody>
      </p:sp>
      <p:sp>
        <p:nvSpPr>
          <p:cNvPr id="4" name="Content Placeholder 3"/>
          <p:cNvSpPr>
            <a:spLocks noGrp="1"/>
          </p:cNvSpPr>
          <p:nvPr>
            <p:ph idx="4294967295"/>
          </p:nvPr>
        </p:nvSpPr>
        <p:spPr>
          <a:xfrm>
            <a:off x="0" y="800100"/>
            <a:ext cx="6629400" cy="3794125"/>
          </a:xfrm>
        </p:spPr>
        <p:txBody>
          <a:bodyPr/>
          <a:lstStyle/>
          <a:p>
            <a:r>
              <a:rPr lang="en-US" sz="2100" b="1" dirty="0">
                <a:solidFill>
                  <a:srgbClr val="FF0000"/>
                </a:solidFill>
              </a:rPr>
              <a:t>(Business) Key </a:t>
            </a:r>
            <a:r>
              <a:rPr lang="en-US" sz="2100" b="1" dirty="0">
                <a:solidFill>
                  <a:srgbClr val="FF0000"/>
                </a:solidFill>
                <a:sym typeface="Wingdings"/>
              </a:rPr>
              <a:t></a:t>
            </a:r>
            <a:r>
              <a:rPr lang="en-US" sz="2100" b="1" dirty="0">
                <a:solidFill>
                  <a:srgbClr val="FF0000"/>
                </a:solidFill>
              </a:rPr>
              <a:t> Value</a:t>
            </a:r>
          </a:p>
          <a:p>
            <a:endParaRPr lang="en-US" sz="2100" dirty="0"/>
          </a:p>
          <a:p>
            <a:r>
              <a:rPr lang="en-US" sz="2100" b="1" dirty="0">
                <a:solidFill>
                  <a:srgbClr val="002060"/>
                </a:solidFill>
              </a:rPr>
              <a:t>(flipkart.com) item number </a:t>
            </a:r>
            <a:r>
              <a:rPr lang="en-US" sz="2100" b="1" dirty="0">
                <a:solidFill>
                  <a:srgbClr val="002060"/>
                </a:solidFill>
                <a:sym typeface="Wingdings"/>
              </a:rPr>
              <a:t></a:t>
            </a:r>
            <a:r>
              <a:rPr lang="en-US" sz="2100" b="1" dirty="0">
                <a:solidFill>
                  <a:srgbClr val="002060"/>
                </a:solidFill>
              </a:rPr>
              <a:t> information about it</a:t>
            </a:r>
          </a:p>
          <a:p>
            <a:endParaRPr lang="en-US" sz="2100" dirty="0"/>
          </a:p>
          <a:p>
            <a:r>
              <a:rPr lang="en-US" sz="2100" b="1" dirty="0">
                <a:solidFill>
                  <a:srgbClr val="FF0000"/>
                </a:solidFill>
              </a:rPr>
              <a:t>(easemytrip.com) Flight number </a:t>
            </a:r>
            <a:r>
              <a:rPr lang="en-US" sz="2100" b="1" dirty="0">
                <a:solidFill>
                  <a:srgbClr val="FF0000"/>
                </a:solidFill>
                <a:sym typeface="Wingdings"/>
              </a:rPr>
              <a:t></a:t>
            </a:r>
            <a:r>
              <a:rPr lang="en-US" sz="2100" b="1" dirty="0">
                <a:solidFill>
                  <a:srgbClr val="FF0000"/>
                </a:solidFill>
              </a:rPr>
              <a:t> information about flight, e.g., availability</a:t>
            </a:r>
          </a:p>
          <a:p>
            <a:endParaRPr lang="en-US" sz="2100" dirty="0"/>
          </a:p>
          <a:p>
            <a:r>
              <a:rPr lang="en-US" sz="2100" b="1" dirty="0">
                <a:solidFill>
                  <a:srgbClr val="002060"/>
                </a:solidFill>
              </a:rPr>
              <a:t>(twitter.com) tweet id </a:t>
            </a:r>
            <a:r>
              <a:rPr lang="en-US" sz="2100" b="1" dirty="0">
                <a:solidFill>
                  <a:srgbClr val="002060"/>
                </a:solidFill>
                <a:sym typeface="Wingdings"/>
              </a:rPr>
              <a:t></a:t>
            </a:r>
            <a:r>
              <a:rPr lang="en-US" sz="2100" b="1" dirty="0">
                <a:solidFill>
                  <a:srgbClr val="002060"/>
                </a:solidFill>
              </a:rPr>
              <a:t> information about tweet</a:t>
            </a:r>
          </a:p>
          <a:p>
            <a:endParaRPr lang="en-US" sz="2100" dirty="0"/>
          </a:p>
          <a:p>
            <a:r>
              <a:rPr lang="en-US" sz="2100" b="1" dirty="0">
                <a:solidFill>
                  <a:srgbClr val="FF0000"/>
                </a:solidFill>
              </a:rPr>
              <a:t>(mybank.com) Account number </a:t>
            </a:r>
            <a:r>
              <a:rPr lang="en-US" sz="2100" b="1" dirty="0">
                <a:solidFill>
                  <a:srgbClr val="FF0000"/>
                </a:solidFill>
                <a:sym typeface="Wingdings"/>
              </a:rPr>
              <a:t></a:t>
            </a:r>
            <a:r>
              <a:rPr lang="en-US" sz="2100" b="1" dirty="0">
                <a:solidFill>
                  <a:srgbClr val="FF0000"/>
                </a:solidFill>
              </a:rPr>
              <a:t> information about it</a:t>
            </a:r>
          </a:p>
          <a:p>
            <a:endParaRPr lang="en-US" sz="2100" dirty="0"/>
          </a:p>
          <a:p>
            <a:endParaRPr lang="en-US" sz="2100" dirty="0"/>
          </a:p>
          <a:p>
            <a:endParaRPr lang="en-US" sz="2100" dirty="0"/>
          </a:p>
        </p:txBody>
      </p:sp>
      <p:sp>
        <p:nvSpPr>
          <p:cNvPr id="5"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2507389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b="1" dirty="0"/>
              <a:t>The Key-value Abstraction (2)</a:t>
            </a:r>
          </a:p>
        </p:txBody>
      </p:sp>
      <p:sp>
        <p:nvSpPr>
          <p:cNvPr id="5" name="Content Placeholder 4"/>
          <p:cNvSpPr>
            <a:spLocks noGrp="1"/>
          </p:cNvSpPr>
          <p:nvPr>
            <p:ph idx="4294967295"/>
          </p:nvPr>
        </p:nvSpPr>
        <p:spPr>
          <a:xfrm>
            <a:off x="0" y="800100"/>
            <a:ext cx="8382000" cy="3794125"/>
          </a:xfrm>
        </p:spPr>
        <p:txBody>
          <a:bodyPr/>
          <a:lstStyle/>
          <a:p>
            <a:r>
              <a:rPr lang="en-US" sz="1950" b="1" dirty="0">
                <a:solidFill>
                  <a:srgbClr val="FF0000"/>
                </a:solidFill>
              </a:rPr>
              <a:t>It’s a dictionary </a:t>
            </a:r>
            <a:r>
              <a:rPr lang="en-US" sz="1950" b="1" dirty="0" err="1">
                <a:solidFill>
                  <a:srgbClr val="FF0000"/>
                </a:solidFill>
              </a:rPr>
              <a:t>datastructure</a:t>
            </a:r>
            <a:r>
              <a:rPr lang="en-US" sz="1950" b="1" dirty="0">
                <a:solidFill>
                  <a:srgbClr val="FF0000"/>
                </a:solidFill>
              </a:rPr>
              <a:t>.</a:t>
            </a:r>
          </a:p>
          <a:p>
            <a:pPr lvl="1"/>
            <a:r>
              <a:rPr lang="en-US" sz="1950" dirty="0"/>
              <a:t>Insert, lookup, and delete by key</a:t>
            </a:r>
          </a:p>
          <a:p>
            <a:pPr lvl="1"/>
            <a:r>
              <a:rPr lang="en-US" sz="1950" dirty="0"/>
              <a:t>Example: hash table, binary tree</a:t>
            </a:r>
          </a:p>
          <a:p>
            <a:pPr lvl="1"/>
            <a:endParaRPr lang="en-US" sz="1950" dirty="0"/>
          </a:p>
          <a:p>
            <a:r>
              <a:rPr lang="en-US" sz="1950" dirty="0"/>
              <a:t>But distributed.</a:t>
            </a:r>
          </a:p>
          <a:p>
            <a:endParaRPr lang="en-US" sz="1950" dirty="0"/>
          </a:p>
          <a:p>
            <a:r>
              <a:rPr lang="en-US" sz="1950" dirty="0"/>
              <a:t>Seems familiar? Remember </a:t>
            </a:r>
            <a:r>
              <a:rPr lang="en-US" sz="1950" b="1" dirty="0">
                <a:solidFill>
                  <a:srgbClr val="002060"/>
                </a:solidFill>
              </a:rPr>
              <a:t>Distributed Hash tables (DHT) in P2P systems?</a:t>
            </a:r>
          </a:p>
          <a:p>
            <a:endParaRPr lang="en-US" sz="1950" dirty="0"/>
          </a:p>
          <a:p>
            <a:r>
              <a:rPr lang="en-US" sz="1950" dirty="0"/>
              <a:t>Key-value stores reuse many techniques from DHTs.</a:t>
            </a:r>
          </a:p>
          <a:p>
            <a:endParaRPr lang="en-US" sz="1950" dirty="0"/>
          </a:p>
          <a:p>
            <a:endParaRPr lang="en-US" sz="1950" dirty="0"/>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28571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 it a kind of database ?</a:t>
            </a:r>
          </a:p>
        </p:txBody>
      </p:sp>
      <p:sp>
        <p:nvSpPr>
          <p:cNvPr id="3" name="Content Placeholder 2"/>
          <p:cNvSpPr>
            <a:spLocks noGrp="1"/>
          </p:cNvSpPr>
          <p:nvPr>
            <p:ph idx="4294967295"/>
          </p:nvPr>
        </p:nvSpPr>
        <p:spPr>
          <a:xfrm>
            <a:off x="0" y="800100"/>
            <a:ext cx="8382000" cy="3794125"/>
          </a:xfrm>
        </p:spPr>
        <p:txBody>
          <a:bodyPr>
            <a:normAutofit/>
          </a:bodyPr>
          <a:lstStyle/>
          <a:p>
            <a:r>
              <a:rPr lang="en-US" sz="1950" dirty="0"/>
              <a:t>Yes, kind of</a:t>
            </a:r>
          </a:p>
          <a:p>
            <a:r>
              <a:rPr lang="en-US" sz="1950" b="1" dirty="0">
                <a:solidFill>
                  <a:srgbClr val="002060"/>
                </a:solidFill>
              </a:rPr>
              <a:t>Relational Database Management Systems (RDBMSs)</a:t>
            </a:r>
            <a:r>
              <a:rPr lang="en-US" sz="1950" dirty="0"/>
              <a:t> have been around for ages</a:t>
            </a:r>
          </a:p>
          <a:p>
            <a:r>
              <a:rPr lang="en-US" sz="1950" b="1" dirty="0" err="1">
                <a:solidFill>
                  <a:srgbClr val="002060"/>
                </a:solidFill>
              </a:rPr>
              <a:t>MySQL</a:t>
            </a:r>
            <a:r>
              <a:rPr lang="en-US" sz="1950" b="1" dirty="0">
                <a:solidFill>
                  <a:srgbClr val="002060"/>
                </a:solidFill>
              </a:rPr>
              <a:t> </a:t>
            </a:r>
            <a:r>
              <a:rPr lang="en-US" sz="1950" dirty="0"/>
              <a:t>is the most popular among them</a:t>
            </a:r>
          </a:p>
          <a:p>
            <a:r>
              <a:rPr lang="en-US" sz="1950" dirty="0"/>
              <a:t>Data stored in tables</a:t>
            </a:r>
          </a:p>
          <a:p>
            <a:r>
              <a:rPr lang="en-US" sz="1950" dirty="0"/>
              <a:t>Schema-based, i.e., structured tables</a:t>
            </a:r>
          </a:p>
          <a:p>
            <a:r>
              <a:rPr lang="en-US" sz="1950" dirty="0"/>
              <a:t>Each row (data item) in a table has a primary key that is unique within that table</a:t>
            </a:r>
          </a:p>
          <a:p>
            <a:r>
              <a:rPr lang="en-US" sz="1950" dirty="0"/>
              <a:t>Queried using </a:t>
            </a:r>
            <a:r>
              <a:rPr lang="en-US" sz="1950" b="1" dirty="0">
                <a:solidFill>
                  <a:srgbClr val="002060"/>
                </a:solidFill>
              </a:rPr>
              <a:t>SQL (Structured Query Language)</a:t>
            </a:r>
          </a:p>
          <a:p>
            <a:r>
              <a:rPr lang="en-US" sz="1950" dirty="0"/>
              <a:t>Supports joins</a:t>
            </a: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66440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Relational Database Example</a:t>
            </a:r>
          </a:p>
        </p:txBody>
      </p:sp>
      <p:sp>
        <p:nvSpPr>
          <p:cNvPr id="25" name="TextBox 3"/>
          <p:cNvSpPr txBox="1">
            <a:spLocks noChangeArrowheads="1"/>
          </p:cNvSpPr>
          <p:nvPr/>
        </p:nvSpPr>
        <p:spPr bwMode="auto">
          <a:xfrm>
            <a:off x="5514975" y="1147917"/>
            <a:ext cx="2486025" cy="3526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defRPr>
            </a:lvl2pPr>
            <a:lvl3pPr marL="1143000" indent="-228600">
              <a:defRPr sz="1400">
                <a:solidFill>
                  <a:schemeClr val="accent2"/>
                </a:solidFill>
                <a:latin typeface="Helvetica" charset="0"/>
                <a:ea typeface="ＭＳ Ｐゴシック" charset="0"/>
              </a:defRPr>
            </a:lvl3pPr>
            <a:lvl4pPr marL="1600200" indent="-228600">
              <a:defRPr sz="1400">
                <a:solidFill>
                  <a:schemeClr val="accent2"/>
                </a:solidFill>
                <a:latin typeface="Helvetica" charset="0"/>
                <a:ea typeface="ＭＳ Ｐゴシック" charset="0"/>
              </a:defRPr>
            </a:lvl4pPr>
            <a:lvl5pPr marL="2057400" indent="-228600">
              <a:defRPr sz="1400">
                <a:solidFill>
                  <a:schemeClr val="accent2"/>
                </a:solidFill>
                <a:latin typeface="Helvetica" charset="0"/>
                <a:ea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defRPr>
            </a:lvl9pPr>
          </a:lstStyle>
          <a:p>
            <a:pPr>
              <a:defRPr/>
            </a:pPr>
            <a:r>
              <a:rPr lang="en-US" sz="1500" b="1" kern="0" dirty="0">
                <a:solidFill>
                  <a:srgbClr val="FF0000"/>
                </a:solidFill>
                <a:latin typeface="+mj-lt"/>
              </a:rPr>
              <a:t>Example SQL queries </a:t>
            </a:r>
          </a:p>
          <a:p>
            <a:pPr marL="236558" indent="-236558">
              <a:buFont typeface="+mj-lt"/>
              <a:buAutoNum type="arabicPeriod"/>
              <a:defRPr/>
            </a:pPr>
            <a:r>
              <a:rPr lang="en-US" sz="1500" b="1" kern="0" dirty="0">
                <a:solidFill>
                  <a:srgbClr val="002060"/>
                </a:solidFill>
                <a:latin typeface="+mj-lt"/>
              </a:rPr>
              <a:t>SELECT </a:t>
            </a:r>
            <a:r>
              <a:rPr lang="en-US" sz="1500" b="1" kern="0" dirty="0" err="1">
                <a:solidFill>
                  <a:srgbClr val="002060"/>
                </a:solidFill>
                <a:latin typeface="+mj-lt"/>
              </a:rPr>
              <a:t>zipcode</a:t>
            </a:r>
            <a:r>
              <a:rPr lang="en-US" sz="1500" b="1" kern="0" dirty="0">
                <a:solidFill>
                  <a:srgbClr val="002060"/>
                </a:solidFill>
                <a:latin typeface="+mj-lt"/>
              </a:rPr>
              <a:t> </a:t>
            </a:r>
          </a:p>
          <a:p>
            <a:pPr>
              <a:defRPr/>
            </a:pPr>
            <a:r>
              <a:rPr lang="en-US" sz="1500" b="1" kern="0" dirty="0">
                <a:solidFill>
                  <a:srgbClr val="002060"/>
                </a:solidFill>
                <a:latin typeface="+mj-lt"/>
              </a:rPr>
              <a:t>       FROM users </a:t>
            </a:r>
          </a:p>
          <a:p>
            <a:pPr>
              <a:defRPr/>
            </a:pPr>
            <a:r>
              <a:rPr lang="en-US" sz="1500" b="1" kern="0" dirty="0">
                <a:solidFill>
                  <a:srgbClr val="002060"/>
                </a:solidFill>
                <a:latin typeface="+mj-lt"/>
              </a:rPr>
              <a:t>       WHERE name = </a:t>
            </a:r>
            <a:r>
              <a:rPr lang="ja-JP" altLang="en-US" sz="1500" b="1" kern="0">
                <a:solidFill>
                  <a:srgbClr val="002060"/>
                </a:solidFill>
                <a:latin typeface="+mj-lt"/>
              </a:rPr>
              <a:t>“</a:t>
            </a:r>
            <a:r>
              <a:rPr lang="en-US" altLang="ja-JP" sz="1500" b="1" kern="0" dirty="0">
                <a:solidFill>
                  <a:srgbClr val="002060"/>
                </a:solidFill>
                <a:latin typeface="+mj-lt"/>
              </a:rPr>
              <a:t>John</a:t>
            </a:r>
            <a:r>
              <a:rPr lang="ja-JP" altLang="en-US" sz="1500" b="1" kern="0">
                <a:solidFill>
                  <a:srgbClr val="002060"/>
                </a:solidFill>
                <a:latin typeface="+mj-lt"/>
              </a:rPr>
              <a:t>”</a:t>
            </a:r>
            <a:endParaRPr lang="en-US" altLang="ja-JP" sz="1500" b="1" kern="0" dirty="0">
              <a:solidFill>
                <a:srgbClr val="002060"/>
              </a:solidFill>
              <a:latin typeface="+mj-lt"/>
            </a:endParaRPr>
          </a:p>
          <a:p>
            <a:pPr>
              <a:defRPr/>
            </a:pPr>
            <a:endParaRPr lang="en-US" altLang="ja-JP" sz="1500" b="1" kern="0" dirty="0">
              <a:solidFill>
                <a:srgbClr val="002060"/>
              </a:solidFill>
              <a:latin typeface="+mj-lt"/>
            </a:endParaRPr>
          </a:p>
          <a:p>
            <a:pPr>
              <a:defRPr/>
            </a:pPr>
            <a:r>
              <a:rPr lang="en-US" sz="1500" b="1" kern="0" dirty="0">
                <a:solidFill>
                  <a:srgbClr val="002060"/>
                </a:solidFill>
                <a:latin typeface="+mj-lt"/>
              </a:rPr>
              <a:t>2.    SELECT </a:t>
            </a:r>
            <a:r>
              <a:rPr lang="en-US" sz="1500" b="1" kern="0" dirty="0" err="1">
                <a:solidFill>
                  <a:srgbClr val="002060"/>
                </a:solidFill>
                <a:latin typeface="+mj-lt"/>
              </a:rPr>
              <a:t>url</a:t>
            </a:r>
            <a:endParaRPr lang="en-US" sz="1500" b="1" kern="0" dirty="0">
              <a:solidFill>
                <a:srgbClr val="002060"/>
              </a:solidFill>
              <a:latin typeface="+mj-lt"/>
            </a:endParaRPr>
          </a:p>
          <a:p>
            <a:pPr>
              <a:defRPr/>
            </a:pPr>
            <a:r>
              <a:rPr lang="en-US" sz="1500" b="1" kern="0" dirty="0">
                <a:solidFill>
                  <a:srgbClr val="002060"/>
                </a:solidFill>
                <a:latin typeface="+mj-lt"/>
              </a:rPr>
              <a:t>       FROM blog</a:t>
            </a:r>
          </a:p>
          <a:p>
            <a:pPr>
              <a:defRPr/>
            </a:pPr>
            <a:r>
              <a:rPr lang="en-US" sz="1500" b="1" kern="0" dirty="0">
                <a:solidFill>
                  <a:srgbClr val="002060"/>
                </a:solidFill>
                <a:latin typeface="+mj-lt"/>
              </a:rPr>
              <a:t>       WHERE id = 11</a:t>
            </a:r>
            <a:endParaRPr lang="en-US" altLang="ja-JP" sz="1500" b="1" kern="0" dirty="0">
              <a:solidFill>
                <a:srgbClr val="002060"/>
              </a:solidFill>
              <a:latin typeface="+mj-lt"/>
            </a:endParaRPr>
          </a:p>
          <a:p>
            <a:pPr>
              <a:defRPr/>
            </a:pPr>
            <a:endParaRPr lang="en-US" altLang="ja-JP" sz="1500" b="1" kern="0" dirty="0">
              <a:solidFill>
                <a:srgbClr val="002060"/>
              </a:solidFill>
              <a:latin typeface="+mj-lt"/>
            </a:endParaRPr>
          </a:p>
          <a:p>
            <a:pPr marL="236558" indent="-236558">
              <a:buFontTx/>
              <a:buAutoNum type="arabicPeriod" startAt="3"/>
              <a:defRPr/>
            </a:pPr>
            <a:r>
              <a:rPr lang="en-US" sz="1500" b="1" kern="0" dirty="0">
                <a:solidFill>
                  <a:srgbClr val="002060"/>
                </a:solidFill>
                <a:latin typeface="+mj-lt"/>
              </a:rPr>
              <a:t>SELECT </a:t>
            </a:r>
            <a:r>
              <a:rPr lang="en-US" sz="1500" b="1" kern="0" dirty="0" err="1">
                <a:solidFill>
                  <a:srgbClr val="002060"/>
                </a:solidFill>
                <a:latin typeface="+mj-lt"/>
              </a:rPr>
              <a:t>users.zipcode</a:t>
            </a:r>
            <a:r>
              <a:rPr lang="en-US" sz="1500" b="1" kern="0" dirty="0">
                <a:solidFill>
                  <a:srgbClr val="002060"/>
                </a:solidFill>
                <a:latin typeface="+mj-lt"/>
              </a:rPr>
              <a:t>, </a:t>
            </a:r>
            <a:r>
              <a:rPr lang="en-US" sz="1500" b="1" kern="0" dirty="0" err="1">
                <a:solidFill>
                  <a:srgbClr val="002060"/>
                </a:solidFill>
                <a:latin typeface="+mj-lt"/>
              </a:rPr>
              <a:t>blog.num_posts</a:t>
            </a:r>
            <a:endParaRPr lang="en-US" sz="1500" b="1" kern="0" dirty="0">
              <a:solidFill>
                <a:srgbClr val="002060"/>
              </a:solidFill>
              <a:latin typeface="+mj-lt"/>
            </a:endParaRPr>
          </a:p>
          <a:p>
            <a:pPr>
              <a:defRPr/>
            </a:pPr>
            <a:r>
              <a:rPr lang="en-US" sz="1500" b="1" kern="0" dirty="0">
                <a:solidFill>
                  <a:srgbClr val="002060"/>
                </a:solidFill>
                <a:latin typeface="+mj-lt"/>
              </a:rPr>
              <a:t>       FROM users JOIN blog</a:t>
            </a:r>
          </a:p>
          <a:p>
            <a:pPr marL="271463" indent="-271463">
              <a:defRPr/>
            </a:pPr>
            <a:r>
              <a:rPr lang="en-US" sz="1500" b="1" kern="0" dirty="0">
                <a:solidFill>
                  <a:srgbClr val="002060"/>
                </a:solidFill>
                <a:latin typeface="+mj-lt"/>
              </a:rPr>
              <a:t>       ON </a:t>
            </a:r>
            <a:r>
              <a:rPr lang="en-US" sz="1500" b="1" kern="0" dirty="0" err="1">
                <a:solidFill>
                  <a:srgbClr val="002060"/>
                </a:solidFill>
                <a:latin typeface="+mj-lt"/>
              </a:rPr>
              <a:t>users.blog_url</a:t>
            </a:r>
            <a:r>
              <a:rPr lang="en-US" sz="1500" b="1" kern="0" dirty="0">
                <a:solidFill>
                  <a:srgbClr val="002060"/>
                </a:solidFill>
                <a:latin typeface="+mj-lt"/>
              </a:rPr>
              <a:t> =   blog.url</a:t>
            </a:r>
          </a:p>
          <a:p>
            <a:pPr>
              <a:defRPr/>
            </a:pPr>
            <a:endParaRPr lang="en-US" sz="1500" kern="0" dirty="0">
              <a:solidFill>
                <a:srgbClr val="002060"/>
              </a:solidFill>
              <a:latin typeface="+mj-lt"/>
            </a:endParaRPr>
          </a:p>
        </p:txBody>
      </p:sp>
      <p:graphicFrame>
        <p:nvGraphicFramePr>
          <p:cNvPr id="47" name="Table 46"/>
          <p:cNvGraphicFramePr>
            <a:graphicFrameLocks noGrp="1"/>
          </p:cNvGraphicFramePr>
          <p:nvPr/>
        </p:nvGraphicFramePr>
        <p:xfrm>
          <a:off x="1385887" y="1162050"/>
          <a:ext cx="3986214" cy="1112520"/>
        </p:xfrm>
        <a:graphic>
          <a:graphicData uri="http://schemas.openxmlformats.org/drawingml/2006/table">
            <a:tbl>
              <a:tblPr firstRow="1" bandRow="1">
                <a:tableStyleId>{5DA37D80-6434-44D0-A028-1B22A696006F}</a:tableStyleId>
              </a:tblPr>
              <a:tblGrid>
                <a:gridCol w="696952">
                  <a:extLst>
                    <a:ext uri="{9D8B030D-6E8A-4147-A177-3AD203B41FA5}">
                      <a16:colId xmlns:a16="http://schemas.microsoft.com/office/drawing/2014/main" val="20000"/>
                    </a:ext>
                  </a:extLst>
                </a:gridCol>
                <a:gridCol w="774661">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985838">
                  <a:extLst>
                    <a:ext uri="{9D8B030D-6E8A-4147-A177-3AD203B41FA5}">
                      <a16:colId xmlns:a16="http://schemas.microsoft.com/office/drawing/2014/main" val="20003"/>
                    </a:ext>
                  </a:extLst>
                </a:gridCol>
                <a:gridCol w="757238">
                  <a:extLst>
                    <a:ext uri="{9D8B030D-6E8A-4147-A177-3AD203B41FA5}">
                      <a16:colId xmlns:a16="http://schemas.microsoft.com/office/drawing/2014/main" val="20004"/>
                    </a:ext>
                  </a:extLst>
                </a:gridCol>
              </a:tblGrid>
              <a:tr h="278130">
                <a:tc>
                  <a:txBody>
                    <a:bodyPr/>
                    <a:lstStyle/>
                    <a:p>
                      <a:pPr algn="ctr"/>
                      <a:r>
                        <a:rPr lang="en-US" sz="1100" dirty="0" err="1"/>
                        <a:t>user_id</a:t>
                      </a:r>
                      <a:endParaRPr lang="en-IN" sz="1100" dirty="0"/>
                    </a:p>
                  </a:txBody>
                  <a:tcPr marL="68580" marR="68580" marT="34290" marB="34290"/>
                </a:tc>
                <a:tc>
                  <a:txBody>
                    <a:bodyPr/>
                    <a:lstStyle/>
                    <a:p>
                      <a:pPr algn="ctr"/>
                      <a:r>
                        <a:rPr lang="en-US" sz="1100" dirty="0"/>
                        <a:t>name</a:t>
                      </a:r>
                      <a:endParaRPr lang="en-IN" sz="1100" dirty="0"/>
                    </a:p>
                  </a:txBody>
                  <a:tcPr marL="68580" marR="68580" marT="34290" marB="34290"/>
                </a:tc>
                <a:tc>
                  <a:txBody>
                    <a:bodyPr/>
                    <a:lstStyle/>
                    <a:p>
                      <a:pPr algn="ctr"/>
                      <a:r>
                        <a:rPr lang="en-US" sz="1100" dirty="0" err="1"/>
                        <a:t>zipcode</a:t>
                      </a:r>
                      <a:endParaRPr lang="en-IN" sz="1100" dirty="0"/>
                    </a:p>
                  </a:txBody>
                  <a:tcPr marL="68580" marR="68580" marT="34290" marB="34290"/>
                </a:tc>
                <a:tc>
                  <a:txBody>
                    <a:bodyPr/>
                    <a:lstStyle/>
                    <a:p>
                      <a:pPr algn="ctr"/>
                      <a:r>
                        <a:rPr lang="en-US" sz="1100" dirty="0" err="1"/>
                        <a:t>blog_url</a:t>
                      </a:r>
                      <a:endParaRPr lang="en-IN" sz="1100" dirty="0"/>
                    </a:p>
                  </a:txBody>
                  <a:tcPr marL="68580" marR="68580" marT="34290" marB="34290"/>
                </a:tc>
                <a:tc>
                  <a:txBody>
                    <a:bodyPr/>
                    <a:lstStyle/>
                    <a:p>
                      <a:pPr algn="ctr"/>
                      <a:r>
                        <a:rPr lang="en-US" sz="1100" dirty="0" err="1"/>
                        <a:t>blog_id</a:t>
                      </a:r>
                      <a:endParaRPr lang="en-IN" sz="1100" dirty="0"/>
                    </a:p>
                  </a:txBody>
                  <a:tcPr marL="68580" marR="68580" marT="34290" marB="34290"/>
                </a:tc>
                <a:extLst>
                  <a:ext uri="{0D108BD9-81ED-4DB2-BD59-A6C34878D82A}">
                    <a16:rowId xmlns:a16="http://schemas.microsoft.com/office/drawing/2014/main" val="10000"/>
                  </a:ext>
                </a:extLst>
              </a:tr>
              <a:tr h="278130">
                <a:tc>
                  <a:txBody>
                    <a:bodyPr/>
                    <a:lstStyle/>
                    <a:p>
                      <a:r>
                        <a:rPr lang="en-US" sz="1100" dirty="0"/>
                        <a:t>110</a:t>
                      </a:r>
                      <a:endParaRPr lang="en-IN" sz="1100" dirty="0"/>
                    </a:p>
                  </a:txBody>
                  <a:tcPr marL="68580" marR="68580" marT="34290" marB="34290"/>
                </a:tc>
                <a:tc>
                  <a:txBody>
                    <a:bodyPr/>
                    <a:lstStyle/>
                    <a:p>
                      <a:r>
                        <a:rPr lang="en-US" sz="1100" dirty="0"/>
                        <a:t>Smith</a:t>
                      </a:r>
                      <a:endParaRPr lang="en-IN" sz="1100" dirty="0"/>
                    </a:p>
                  </a:txBody>
                  <a:tcPr marL="68580" marR="68580" marT="34290" marB="34290"/>
                </a:tc>
                <a:tc>
                  <a:txBody>
                    <a:bodyPr/>
                    <a:lstStyle/>
                    <a:p>
                      <a:r>
                        <a:rPr lang="en-US" sz="1100" dirty="0"/>
                        <a:t>98765</a:t>
                      </a:r>
                      <a:endParaRPr lang="en-IN" sz="1100" dirty="0"/>
                    </a:p>
                  </a:txBody>
                  <a:tcPr marL="68580" marR="68580" marT="34290" marB="34290"/>
                </a:tc>
                <a:tc>
                  <a:txBody>
                    <a:bodyPr/>
                    <a:lstStyle/>
                    <a:p>
                      <a:r>
                        <a:rPr lang="en-US" sz="1100" dirty="0"/>
                        <a:t>smith.com</a:t>
                      </a:r>
                      <a:endParaRPr lang="en-IN" sz="1100" dirty="0"/>
                    </a:p>
                  </a:txBody>
                  <a:tcPr marL="68580" marR="68580" marT="34290" marB="34290"/>
                </a:tc>
                <a:tc>
                  <a:txBody>
                    <a:bodyPr/>
                    <a:lstStyle/>
                    <a:p>
                      <a:r>
                        <a:rPr lang="en-US" sz="1100" dirty="0"/>
                        <a:t>11</a:t>
                      </a:r>
                      <a:endParaRPr lang="en-IN" sz="1100" dirty="0"/>
                    </a:p>
                  </a:txBody>
                  <a:tcPr marL="68580" marR="68580" marT="34290" marB="34290"/>
                </a:tc>
                <a:extLst>
                  <a:ext uri="{0D108BD9-81ED-4DB2-BD59-A6C34878D82A}">
                    <a16:rowId xmlns:a16="http://schemas.microsoft.com/office/drawing/2014/main" val="10001"/>
                  </a:ext>
                </a:extLst>
              </a:tr>
              <a:tr h="278130">
                <a:tc>
                  <a:txBody>
                    <a:bodyPr/>
                    <a:lstStyle/>
                    <a:p>
                      <a:r>
                        <a:rPr lang="en-US" sz="1100" dirty="0"/>
                        <a:t>331</a:t>
                      </a:r>
                      <a:endParaRPr lang="en-IN" sz="1100" dirty="0"/>
                    </a:p>
                  </a:txBody>
                  <a:tcPr marL="68580" marR="68580" marT="34290" marB="34290"/>
                </a:tc>
                <a:tc>
                  <a:txBody>
                    <a:bodyPr/>
                    <a:lstStyle/>
                    <a:p>
                      <a:r>
                        <a:rPr lang="en-US" sz="1100" dirty="0"/>
                        <a:t>Antony</a:t>
                      </a:r>
                      <a:endParaRPr lang="en-IN" sz="1100" dirty="0"/>
                    </a:p>
                  </a:txBody>
                  <a:tcPr marL="68580" marR="68580" marT="34290" marB="34290"/>
                </a:tc>
                <a:tc>
                  <a:txBody>
                    <a:bodyPr/>
                    <a:lstStyle/>
                    <a:p>
                      <a:r>
                        <a:rPr lang="en-US" sz="1100" dirty="0"/>
                        <a:t>54321</a:t>
                      </a:r>
                      <a:endParaRPr lang="en-IN" sz="1100" dirty="0"/>
                    </a:p>
                  </a:txBody>
                  <a:tcPr marL="68580" marR="68580" marT="34290" marB="34290"/>
                </a:tc>
                <a:tc>
                  <a:txBody>
                    <a:bodyPr/>
                    <a:lstStyle/>
                    <a:p>
                      <a:r>
                        <a:rPr lang="en-US" sz="1100" dirty="0" err="1"/>
                        <a:t>antony.in</a:t>
                      </a:r>
                      <a:endParaRPr lang="en-IN" sz="1100" dirty="0"/>
                    </a:p>
                  </a:txBody>
                  <a:tcPr marL="68580" marR="68580" marT="34290" marB="34290"/>
                </a:tc>
                <a:tc>
                  <a:txBody>
                    <a:bodyPr/>
                    <a:lstStyle/>
                    <a:p>
                      <a:r>
                        <a:rPr lang="en-US" sz="1100" dirty="0"/>
                        <a:t>12</a:t>
                      </a:r>
                      <a:endParaRPr lang="en-IN" sz="1100" dirty="0"/>
                    </a:p>
                  </a:txBody>
                  <a:tcPr marL="68580" marR="68580" marT="34290" marB="34290"/>
                </a:tc>
                <a:extLst>
                  <a:ext uri="{0D108BD9-81ED-4DB2-BD59-A6C34878D82A}">
                    <a16:rowId xmlns:a16="http://schemas.microsoft.com/office/drawing/2014/main" val="10002"/>
                  </a:ext>
                </a:extLst>
              </a:tr>
              <a:tr h="278130">
                <a:tc>
                  <a:txBody>
                    <a:bodyPr/>
                    <a:lstStyle/>
                    <a:p>
                      <a:r>
                        <a:rPr lang="en-US" sz="1100" dirty="0"/>
                        <a:t>767</a:t>
                      </a:r>
                      <a:endParaRPr lang="en-IN" sz="1100" dirty="0"/>
                    </a:p>
                  </a:txBody>
                  <a:tcPr marL="68580" marR="68580" marT="34290" marB="34290"/>
                </a:tc>
                <a:tc>
                  <a:txBody>
                    <a:bodyPr/>
                    <a:lstStyle/>
                    <a:p>
                      <a:r>
                        <a:rPr lang="en-US" sz="1100" dirty="0"/>
                        <a:t>John</a:t>
                      </a:r>
                      <a:endParaRPr lang="en-IN" sz="1100" dirty="0"/>
                    </a:p>
                  </a:txBody>
                  <a:tcPr marL="68580" marR="68580" marT="34290" marB="34290"/>
                </a:tc>
                <a:tc>
                  <a:txBody>
                    <a:bodyPr/>
                    <a:lstStyle/>
                    <a:p>
                      <a:r>
                        <a:rPr lang="en-US" sz="1100" dirty="0"/>
                        <a:t>75676</a:t>
                      </a:r>
                      <a:endParaRPr lang="en-IN" sz="1100" dirty="0"/>
                    </a:p>
                  </a:txBody>
                  <a:tcPr marL="68580" marR="68580" marT="34290" marB="34290"/>
                </a:tc>
                <a:tc>
                  <a:txBody>
                    <a:bodyPr/>
                    <a:lstStyle/>
                    <a:p>
                      <a:r>
                        <a:rPr lang="en-US" sz="1100" dirty="0"/>
                        <a:t>john.net</a:t>
                      </a:r>
                      <a:endParaRPr lang="en-IN" sz="1100" dirty="0"/>
                    </a:p>
                  </a:txBody>
                  <a:tcPr marL="68580" marR="68580" marT="34290" marB="34290"/>
                </a:tc>
                <a:tc>
                  <a:txBody>
                    <a:bodyPr/>
                    <a:lstStyle/>
                    <a:p>
                      <a:r>
                        <a:rPr lang="en-US" sz="1100" dirty="0"/>
                        <a:t>13</a:t>
                      </a:r>
                      <a:endParaRPr lang="en-IN" sz="11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48" name="Table 47"/>
          <p:cNvGraphicFramePr>
            <a:graphicFrameLocks noGrp="1"/>
          </p:cNvGraphicFramePr>
          <p:nvPr/>
        </p:nvGraphicFramePr>
        <p:xfrm>
          <a:off x="1371600" y="3252788"/>
          <a:ext cx="3800476" cy="1070610"/>
        </p:xfrm>
        <a:graphic>
          <a:graphicData uri="http://schemas.openxmlformats.org/drawingml/2006/table">
            <a:tbl>
              <a:tblPr firstRow="1" bandRow="1">
                <a:tableStyleId>{5DA37D80-6434-44D0-A028-1B22A696006F}</a:tableStyleId>
              </a:tblPr>
              <a:tblGrid>
                <a:gridCol w="40005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1157288">
                  <a:extLst>
                    <a:ext uri="{9D8B030D-6E8A-4147-A177-3AD203B41FA5}">
                      <a16:colId xmlns:a16="http://schemas.microsoft.com/office/drawing/2014/main" val="20002"/>
                    </a:ext>
                  </a:extLst>
                </a:gridCol>
                <a:gridCol w="1243013">
                  <a:extLst>
                    <a:ext uri="{9D8B030D-6E8A-4147-A177-3AD203B41FA5}">
                      <a16:colId xmlns:a16="http://schemas.microsoft.com/office/drawing/2014/main" val="20003"/>
                    </a:ext>
                  </a:extLst>
                </a:gridCol>
              </a:tblGrid>
              <a:tr h="228600">
                <a:tc>
                  <a:txBody>
                    <a:bodyPr/>
                    <a:lstStyle/>
                    <a:p>
                      <a:pPr algn="ctr"/>
                      <a:r>
                        <a:rPr lang="en-US" sz="1100" dirty="0"/>
                        <a:t>Id</a:t>
                      </a:r>
                      <a:endParaRPr lang="en-IN" sz="1100" dirty="0"/>
                    </a:p>
                  </a:txBody>
                  <a:tcPr marL="68580" marR="68580" marT="34290" marB="34290"/>
                </a:tc>
                <a:tc>
                  <a:txBody>
                    <a:bodyPr/>
                    <a:lstStyle/>
                    <a:p>
                      <a:pPr algn="ctr"/>
                      <a:r>
                        <a:rPr lang="en-US" sz="1100" dirty="0" err="1"/>
                        <a:t>url</a:t>
                      </a:r>
                      <a:endParaRPr lang="en-IN" sz="1100" dirty="0"/>
                    </a:p>
                  </a:txBody>
                  <a:tcPr marL="68580" marR="68580" marT="34290" marB="34290"/>
                </a:tc>
                <a:tc>
                  <a:txBody>
                    <a:bodyPr/>
                    <a:lstStyle/>
                    <a:p>
                      <a:pPr algn="ctr"/>
                      <a:r>
                        <a:rPr lang="en-US" sz="1100" dirty="0" err="1"/>
                        <a:t>last_updated</a:t>
                      </a:r>
                      <a:endParaRPr lang="en-IN" sz="1100" dirty="0"/>
                    </a:p>
                  </a:txBody>
                  <a:tcPr marL="68580" marR="68580" marT="34290" marB="34290"/>
                </a:tc>
                <a:tc>
                  <a:txBody>
                    <a:bodyPr/>
                    <a:lstStyle/>
                    <a:p>
                      <a:pPr algn="ctr"/>
                      <a:r>
                        <a:rPr lang="en-US" sz="1100" dirty="0" err="1"/>
                        <a:t>num_posts</a:t>
                      </a:r>
                      <a:endParaRPr lang="en-IN" sz="1100" dirty="0"/>
                    </a:p>
                  </a:txBody>
                  <a:tcPr marL="68580" marR="68580" marT="34290" marB="34290"/>
                </a:tc>
                <a:extLst>
                  <a:ext uri="{0D108BD9-81ED-4DB2-BD59-A6C34878D82A}">
                    <a16:rowId xmlns:a16="http://schemas.microsoft.com/office/drawing/2014/main" val="10000"/>
                  </a:ext>
                </a:extLst>
              </a:tr>
              <a:tr h="278130">
                <a:tc>
                  <a:txBody>
                    <a:bodyPr/>
                    <a:lstStyle/>
                    <a:p>
                      <a:r>
                        <a:rPr lang="en-US" sz="1100" dirty="0"/>
                        <a:t>11</a:t>
                      </a:r>
                      <a:endParaRPr lang="en-IN" sz="1100" dirty="0"/>
                    </a:p>
                  </a:txBody>
                  <a:tcPr marL="68580" marR="68580" marT="34290" marB="34290"/>
                </a:tc>
                <a:tc>
                  <a:txBody>
                    <a:bodyPr/>
                    <a:lstStyle/>
                    <a:p>
                      <a:r>
                        <a:rPr lang="en-US" sz="1100" dirty="0"/>
                        <a:t>smith.com</a:t>
                      </a:r>
                      <a:endParaRPr lang="en-IN" sz="1100" dirty="0"/>
                    </a:p>
                  </a:txBody>
                  <a:tcPr marL="68580" marR="68580" marT="34290" marB="34290"/>
                </a:tc>
                <a:tc>
                  <a:txBody>
                    <a:bodyPr/>
                    <a:lstStyle/>
                    <a:p>
                      <a:r>
                        <a:rPr lang="en-US" sz="1100" dirty="0"/>
                        <a:t>9/7/17</a:t>
                      </a:r>
                      <a:endParaRPr lang="en-IN" sz="1100" dirty="0"/>
                    </a:p>
                  </a:txBody>
                  <a:tcPr marL="68580" marR="68580" marT="34290" marB="34290"/>
                </a:tc>
                <a:tc>
                  <a:txBody>
                    <a:bodyPr/>
                    <a:lstStyle/>
                    <a:p>
                      <a:r>
                        <a:rPr lang="en-US" sz="1100" dirty="0"/>
                        <a:t>991</a:t>
                      </a:r>
                      <a:endParaRPr lang="en-IN" sz="1100" dirty="0"/>
                    </a:p>
                  </a:txBody>
                  <a:tcPr marL="68580" marR="68580" marT="34290" marB="34290"/>
                </a:tc>
                <a:extLst>
                  <a:ext uri="{0D108BD9-81ED-4DB2-BD59-A6C34878D82A}">
                    <a16:rowId xmlns:a16="http://schemas.microsoft.com/office/drawing/2014/main" val="10001"/>
                  </a:ext>
                </a:extLst>
              </a:tr>
              <a:tr h="278130">
                <a:tc>
                  <a:txBody>
                    <a:bodyPr/>
                    <a:lstStyle/>
                    <a:p>
                      <a:r>
                        <a:rPr lang="en-US" sz="1100" dirty="0"/>
                        <a:t>13</a:t>
                      </a:r>
                      <a:endParaRPr lang="en-IN" sz="1100" dirty="0"/>
                    </a:p>
                  </a:txBody>
                  <a:tcPr marL="68580" marR="68580" marT="34290" marB="34290"/>
                </a:tc>
                <a:tc>
                  <a:txBody>
                    <a:bodyPr/>
                    <a:lstStyle/>
                    <a:p>
                      <a:r>
                        <a:rPr lang="en-US" sz="1100" dirty="0"/>
                        <a:t>john.net</a:t>
                      </a:r>
                      <a:endParaRPr lang="en-IN" sz="1100" dirty="0"/>
                    </a:p>
                  </a:txBody>
                  <a:tcPr marL="68580" marR="68580" marT="34290" marB="34290"/>
                </a:tc>
                <a:tc>
                  <a:txBody>
                    <a:bodyPr/>
                    <a:lstStyle/>
                    <a:p>
                      <a:r>
                        <a:rPr lang="en-US" sz="1100" dirty="0"/>
                        <a:t>4/2/18</a:t>
                      </a:r>
                      <a:endParaRPr lang="en-IN" sz="1100" dirty="0"/>
                    </a:p>
                  </a:txBody>
                  <a:tcPr marL="68580" marR="68580" marT="34290" marB="34290"/>
                </a:tc>
                <a:tc>
                  <a:txBody>
                    <a:bodyPr/>
                    <a:lstStyle/>
                    <a:p>
                      <a:r>
                        <a:rPr lang="en-US" sz="1100" dirty="0"/>
                        <a:t>57</a:t>
                      </a:r>
                      <a:endParaRPr lang="en-IN" sz="1100" dirty="0"/>
                    </a:p>
                  </a:txBody>
                  <a:tcPr marL="68580" marR="68580" marT="34290" marB="34290"/>
                </a:tc>
                <a:extLst>
                  <a:ext uri="{0D108BD9-81ED-4DB2-BD59-A6C34878D82A}">
                    <a16:rowId xmlns:a16="http://schemas.microsoft.com/office/drawing/2014/main" val="10002"/>
                  </a:ext>
                </a:extLst>
              </a:tr>
              <a:tr h="278130">
                <a:tc>
                  <a:txBody>
                    <a:bodyPr/>
                    <a:lstStyle/>
                    <a:p>
                      <a:r>
                        <a:rPr lang="en-US" sz="1100" dirty="0"/>
                        <a:t>12</a:t>
                      </a:r>
                      <a:endParaRPr lang="en-IN" sz="1100" dirty="0"/>
                    </a:p>
                  </a:txBody>
                  <a:tcPr marL="68580" marR="68580" marT="34290" marB="34290"/>
                </a:tc>
                <a:tc>
                  <a:txBody>
                    <a:bodyPr/>
                    <a:lstStyle/>
                    <a:p>
                      <a:r>
                        <a:rPr lang="en-US" sz="1100" dirty="0" err="1"/>
                        <a:t>antony.in</a:t>
                      </a:r>
                      <a:endParaRPr lang="en-IN" sz="1100" dirty="0"/>
                    </a:p>
                  </a:txBody>
                  <a:tcPr marL="68580" marR="68580" marT="34290" marB="34290"/>
                </a:tc>
                <a:tc>
                  <a:txBody>
                    <a:bodyPr/>
                    <a:lstStyle/>
                    <a:p>
                      <a:r>
                        <a:rPr lang="en-US" sz="1100" dirty="0"/>
                        <a:t>15/6/16</a:t>
                      </a:r>
                      <a:endParaRPr lang="en-IN" sz="1100" dirty="0"/>
                    </a:p>
                  </a:txBody>
                  <a:tcPr marL="68580" marR="68580" marT="34290" marB="34290"/>
                </a:tc>
                <a:tc>
                  <a:txBody>
                    <a:bodyPr/>
                    <a:lstStyle/>
                    <a:p>
                      <a:r>
                        <a:rPr lang="en-US" sz="1100" dirty="0"/>
                        <a:t>1090</a:t>
                      </a:r>
                      <a:endParaRPr lang="en-IN" sz="1100" dirty="0"/>
                    </a:p>
                  </a:txBody>
                  <a:tcPr marL="68580" marR="68580" marT="34290" marB="34290"/>
                </a:tc>
                <a:extLst>
                  <a:ext uri="{0D108BD9-81ED-4DB2-BD59-A6C34878D82A}">
                    <a16:rowId xmlns:a16="http://schemas.microsoft.com/office/drawing/2014/main" val="10003"/>
                  </a:ext>
                </a:extLst>
              </a:tr>
            </a:tbl>
          </a:graphicData>
        </a:graphic>
      </p:graphicFrame>
      <p:sp>
        <p:nvSpPr>
          <p:cNvPr id="50" name="Rectangle 49"/>
          <p:cNvSpPr/>
          <p:nvPr/>
        </p:nvSpPr>
        <p:spPr>
          <a:xfrm>
            <a:off x="1626276" y="841847"/>
            <a:ext cx="1141851" cy="346249"/>
          </a:xfrm>
          <a:prstGeom prst="rect">
            <a:avLst/>
          </a:prstGeom>
        </p:spPr>
        <p:txBody>
          <a:bodyPr wrap="none">
            <a:spAutoFit/>
          </a:bodyPr>
          <a:lstStyle/>
          <a:p>
            <a:pPr algn="ctr"/>
            <a:r>
              <a:rPr lang="en-US" sz="1650" b="1" dirty="0">
                <a:solidFill>
                  <a:srgbClr val="FF0000"/>
                </a:solidFill>
              </a:rPr>
              <a:t>users table</a:t>
            </a:r>
            <a:endParaRPr lang="en-IN" sz="1650" b="1" dirty="0">
              <a:solidFill>
                <a:srgbClr val="FF0000"/>
              </a:solidFill>
            </a:endParaRPr>
          </a:p>
        </p:txBody>
      </p:sp>
      <p:sp>
        <p:nvSpPr>
          <p:cNvPr id="51" name="Rectangle 50"/>
          <p:cNvSpPr/>
          <p:nvPr/>
        </p:nvSpPr>
        <p:spPr>
          <a:xfrm>
            <a:off x="2286000" y="2956397"/>
            <a:ext cx="1059457" cy="346249"/>
          </a:xfrm>
          <a:prstGeom prst="rect">
            <a:avLst/>
          </a:prstGeom>
        </p:spPr>
        <p:txBody>
          <a:bodyPr wrap="none">
            <a:spAutoFit/>
          </a:bodyPr>
          <a:lstStyle/>
          <a:p>
            <a:pPr algn="ctr"/>
            <a:r>
              <a:rPr lang="en-US" sz="1650" b="1" dirty="0">
                <a:solidFill>
                  <a:srgbClr val="FF0000"/>
                </a:solidFill>
              </a:rPr>
              <a:t>blog table</a:t>
            </a:r>
            <a:endParaRPr lang="en-IN" sz="1650" b="1" dirty="0">
              <a:solidFill>
                <a:srgbClr val="FF0000"/>
              </a:solidFill>
            </a:endParaRPr>
          </a:p>
        </p:txBody>
      </p:sp>
      <p:sp>
        <p:nvSpPr>
          <p:cNvPr id="52" name="Rectangle 51"/>
          <p:cNvSpPr/>
          <p:nvPr/>
        </p:nvSpPr>
        <p:spPr>
          <a:xfrm>
            <a:off x="4319238" y="2599209"/>
            <a:ext cx="1070871" cy="300082"/>
          </a:xfrm>
          <a:prstGeom prst="rect">
            <a:avLst/>
          </a:prstGeom>
        </p:spPr>
        <p:txBody>
          <a:bodyPr wrap="none">
            <a:spAutoFit/>
          </a:bodyPr>
          <a:lstStyle/>
          <a:p>
            <a:pPr algn="ctr"/>
            <a:r>
              <a:rPr lang="en-US" sz="1350" b="1" dirty="0">
                <a:solidFill>
                  <a:prstClr val="black"/>
                </a:solidFill>
              </a:rPr>
              <a:t>Foreign keys</a:t>
            </a:r>
            <a:endParaRPr lang="en-IN" sz="1350" b="1" dirty="0">
              <a:solidFill>
                <a:prstClr val="black"/>
              </a:solidFill>
            </a:endParaRPr>
          </a:p>
        </p:txBody>
      </p:sp>
      <p:cxnSp>
        <p:nvCxnSpPr>
          <p:cNvPr id="54" name="Straight Arrow Connector 53"/>
          <p:cNvCxnSpPr/>
          <p:nvPr/>
        </p:nvCxnSpPr>
        <p:spPr>
          <a:xfrm flipH="1">
            <a:off x="1628775" y="2428875"/>
            <a:ext cx="14288" cy="814388"/>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1143001" y="2670646"/>
            <a:ext cx="1056395" cy="507831"/>
          </a:xfrm>
          <a:prstGeom prst="rect">
            <a:avLst/>
          </a:prstGeom>
          <a:solidFill>
            <a:schemeClr val="bg1"/>
          </a:solidFill>
        </p:spPr>
        <p:txBody>
          <a:bodyPr wrap="square">
            <a:spAutoFit/>
          </a:bodyPr>
          <a:lstStyle/>
          <a:p>
            <a:pPr algn="ctr"/>
            <a:r>
              <a:rPr lang="en-US" sz="1350" b="1" dirty="0">
                <a:solidFill>
                  <a:prstClr val="black"/>
                </a:solidFill>
              </a:rPr>
              <a:t>Primary keys</a:t>
            </a:r>
            <a:endParaRPr lang="en-IN" sz="1350" b="1" dirty="0">
              <a:solidFill>
                <a:prstClr val="black"/>
              </a:solidFill>
            </a:endParaRPr>
          </a:p>
        </p:txBody>
      </p:sp>
      <p:cxnSp>
        <p:nvCxnSpPr>
          <p:cNvPr id="60" name="Straight Arrow Connector 59"/>
          <p:cNvCxnSpPr/>
          <p:nvPr/>
        </p:nvCxnSpPr>
        <p:spPr>
          <a:xfrm flipH="1" flipV="1">
            <a:off x="4857750" y="2314575"/>
            <a:ext cx="14288" cy="3143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34014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Mismatch with today’s workloads </a:t>
            </a:r>
          </a:p>
        </p:txBody>
      </p:sp>
      <p:sp>
        <p:nvSpPr>
          <p:cNvPr id="3" name="Content Placeholder 2"/>
          <p:cNvSpPr>
            <a:spLocks noGrp="1"/>
          </p:cNvSpPr>
          <p:nvPr>
            <p:ph idx="4294967295"/>
          </p:nvPr>
        </p:nvSpPr>
        <p:spPr>
          <a:xfrm>
            <a:off x="0" y="800100"/>
            <a:ext cx="8382000" cy="3794125"/>
          </a:xfrm>
        </p:spPr>
        <p:txBody>
          <a:bodyPr/>
          <a:lstStyle/>
          <a:p>
            <a:r>
              <a:rPr lang="en-US" sz="1950" b="1" dirty="0">
                <a:solidFill>
                  <a:srgbClr val="FF0000"/>
                </a:solidFill>
              </a:rPr>
              <a:t>Data: Large and unstructured: </a:t>
            </a:r>
            <a:r>
              <a:rPr lang="en-US" sz="1950" dirty="0"/>
              <a:t>Difficult to come out with schemas where the data can fit</a:t>
            </a:r>
          </a:p>
          <a:p>
            <a:endParaRPr lang="en-US" sz="1950" dirty="0"/>
          </a:p>
          <a:p>
            <a:r>
              <a:rPr lang="en-US" sz="1950" b="1" dirty="0">
                <a:solidFill>
                  <a:srgbClr val="FF0000"/>
                </a:solidFill>
              </a:rPr>
              <a:t>Lots of random reads and writes: </a:t>
            </a:r>
            <a:r>
              <a:rPr lang="en-US" sz="1950" dirty="0"/>
              <a:t>Coming from millions of clients.</a:t>
            </a:r>
          </a:p>
          <a:p>
            <a:endParaRPr lang="en-US" sz="1950" dirty="0"/>
          </a:p>
          <a:p>
            <a:r>
              <a:rPr lang="en-US" sz="1950" b="1" dirty="0">
                <a:solidFill>
                  <a:srgbClr val="FF0000"/>
                </a:solidFill>
              </a:rPr>
              <a:t>Sometimes write-heavy: </a:t>
            </a:r>
            <a:r>
              <a:rPr lang="en-US" sz="1950" dirty="0"/>
              <a:t>Lot more writes compare to read</a:t>
            </a:r>
          </a:p>
          <a:p>
            <a:endParaRPr lang="en-US" sz="1950" dirty="0"/>
          </a:p>
          <a:p>
            <a:r>
              <a:rPr lang="en-US" sz="1950" b="1" dirty="0">
                <a:solidFill>
                  <a:srgbClr val="FF0000"/>
                </a:solidFill>
              </a:rPr>
              <a:t>Foreign keys rarely needed</a:t>
            </a:r>
          </a:p>
          <a:p>
            <a:endParaRPr lang="en-US" sz="1950" dirty="0"/>
          </a:p>
          <a:p>
            <a:r>
              <a:rPr lang="en-US" sz="1950" b="1" dirty="0">
                <a:solidFill>
                  <a:srgbClr val="FF0000"/>
                </a:solidFill>
              </a:rPr>
              <a:t>Joins infrequent</a:t>
            </a: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12973909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Needs of Today’s Workloads</a:t>
            </a:r>
          </a:p>
        </p:txBody>
      </p:sp>
      <p:sp>
        <p:nvSpPr>
          <p:cNvPr id="3" name="Content Placeholder 2"/>
          <p:cNvSpPr>
            <a:spLocks noGrp="1"/>
          </p:cNvSpPr>
          <p:nvPr>
            <p:ph idx="4294967295"/>
          </p:nvPr>
        </p:nvSpPr>
        <p:spPr>
          <a:xfrm>
            <a:off x="0" y="800100"/>
            <a:ext cx="6286500" cy="2614613"/>
          </a:xfrm>
        </p:spPr>
        <p:txBody>
          <a:bodyPr/>
          <a:lstStyle/>
          <a:p>
            <a:r>
              <a:rPr lang="en-US" sz="1950" dirty="0"/>
              <a:t>Speed</a:t>
            </a:r>
          </a:p>
          <a:p>
            <a:r>
              <a:rPr lang="en-US" sz="1950" dirty="0"/>
              <a:t>Avoid Single point of Failure (</a:t>
            </a:r>
            <a:r>
              <a:rPr lang="en-US" sz="1950" dirty="0" err="1"/>
              <a:t>SPoF</a:t>
            </a:r>
            <a:r>
              <a:rPr lang="en-US" sz="1950" dirty="0"/>
              <a:t>)</a:t>
            </a:r>
          </a:p>
          <a:p>
            <a:r>
              <a:rPr lang="en-US" sz="1950" dirty="0"/>
              <a:t>Low TCO (Total cost of operation and Total cost of ownership) </a:t>
            </a:r>
          </a:p>
          <a:p>
            <a:r>
              <a:rPr lang="en-US" sz="1950" dirty="0"/>
              <a:t>Fewer system administrators</a:t>
            </a:r>
          </a:p>
          <a:p>
            <a:r>
              <a:rPr lang="en-US" sz="1950" dirty="0"/>
              <a:t>Incremental Scalability</a:t>
            </a:r>
          </a:p>
          <a:p>
            <a:r>
              <a:rPr lang="en-US" sz="1950" dirty="0"/>
              <a:t>Scale out, not scale up</a:t>
            </a:r>
          </a:p>
          <a:p>
            <a:pPr>
              <a:buNone/>
            </a:pPr>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36374105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Scale out, not Scale up</a:t>
            </a:r>
          </a:p>
        </p:txBody>
      </p:sp>
      <p:sp>
        <p:nvSpPr>
          <p:cNvPr id="3" name="Content Placeholder 2"/>
          <p:cNvSpPr>
            <a:spLocks noGrp="1"/>
          </p:cNvSpPr>
          <p:nvPr>
            <p:ph idx="4294967295"/>
          </p:nvPr>
        </p:nvSpPr>
        <p:spPr>
          <a:xfrm>
            <a:off x="0" y="700088"/>
            <a:ext cx="6629400" cy="3971925"/>
          </a:xfrm>
        </p:spPr>
        <p:txBody>
          <a:bodyPr>
            <a:noAutofit/>
          </a:bodyPr>
          <a:lstStyle/>
          <a:p>
            <a:r>
              <a:rPr lang="en-US" sz="1950" b="1" dirty="0">
                <a:solidFill>
                  <a:srgbClr val="002060"/>
                </a:solidFill>
              </a:rPr>
              <a:t>Scale up = grow your cluster capacity by replacing with more powerful machines</a:t>
            </a:r>
          </a:p>
          <a:p>
            <a:pPr lvl="2"/>
            <a:r>
              <a:rPr lang="en-US" sz="1650" dirty="0"/>
              <a:t>Traditional approach</a:t>
            </a:r>
          </a:p>
          <a:p>
            <a:pPr lvl="2"/>
            <a:r>
              <a:rPr lang="en-US" sz="1650" dirty="0"/>
              <a:t>Not cost-effective, as you’re buying above the sweet spot on the price curve</a:t>
            </a:r>
          </a:p>
          <a:p>
            <a:pPr lvl="2"/>
            <a:r>
              <a:rPr lang="en-US" sz="1650" dirty="0"/>
              <a:t>And you need to replace machines often</a:t>
            </a:r>
          </a:p>
          <a:p>
            <a:pPr lvl="2"/>
            <a:endParaRPr lang="en-US" sz="1650" dirty="0"/>
          </a:p>
          <a:p>
            <a:r>
              <a:rPr lang="en-US" sz="1950" b="1" dirty="0">
                <a:solidFill>
                  <a:srgbClr val="002060"/>
                </a:solidFill>
              </a:rPr>
              <a:t>Scale out = incrementally grow your cluster capacity by adding more COTS machines (Components Off the Shelf)</a:t>
            </a:r>
          </a:p>
          <a:p>
            <a:pPr lvl="2"/>
            <a:r>
              <a:rPr lang="en-US" sz="1650" dirty="0"/>
              <a:t>Cheaper</a:t>
            </a:r>
          </a:p>
          <a:p>
            <a:pPr lvl="2"/>
            <a:r>
              <a:rPr lang="en-US" sz="1650" dirty="0"/>
              <a:t>Over a long duration, phase in a few newer (faster) machines as you phase out a few older machines</a:t>
            </a:r>
          </a:p>
          <a:p>
            <a:pPr lvl="2"/>
            <a:r>
              <a:rPr lang="en-US" sz="1650" dirty="0"/>
              <a:t>Used by most companies who run datacenters and clouds today</a:t>
            </a:r>
          </a:p>
          <a:p>
            <a:endParaRPr lang="en-US" sz="1950" dirty="0"/>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42514333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Key-value/NoSQL Data Model</a:t>
            </a:r>
          </a:p>
        </p:txBody>
      </p:sp>
      <p:sp>
        <p:nvSpPr>
          <p:cNvPr id="3" name="Content Placeholder 2"/>
          <p:cNvSpPr>
            <a:spLocks noGrp="1"/>
          </p:cNvSpPr>
          <p:nvPr>
            <p:ph idx="4294967295"/>
          </p:nvPr>
        </p:nvSpPr>
        <p:spPr>
          <a:xfrm>
            <a:off x="0" y="800100"/>
            <a:ext cx="8382000" cy="3794125"/>
          </a:xfrm>
        </p:spPr>
        <p:txBody>
          <a:bodyPr>
            <a:normAutofit/>
          </a:bodyPr>
          <a:lstStyle/>
          <a:p>
            <a:r>
              <a:rPr lang="en-US" dirty="0" err="1"/>
              <a:t>NoSQL</a:t>
            </a:r>
            <a:r>
              <a:rPr lang="en-US" dirty="0"/>
              <a:t> = “Not Only SQL”</a:t>
            </a:r>
            <a:endParaRPr lang="en-US" altLang="ja-JP" dirty="0"/>
          </a:p>
          <a:p>
            <a:r>
              <a:rPr lang="en-US" altLang="ja-JP" dirty="0"/>
              <a:t>Necessary API operations: </a:t>
            </a:r>
            <a:r>
              <a:rPr lang="en-US" altLang="ja-JP" b="1" dirty="0">
                <a:solidFill>
                  <a:srgbClr val="FF0000"/>
                </a:solidFill>
              </a:rPr>
              <a:t>get(key) and put(key, value)</a:t>
            </a:r>
          </a:p>
          <a:p>
            <a:pPr lvl="1"/>
            <a:r>
              <a:rPr lang="en-US" altLang="ja-JP" dirty="0"/>
              <a:t>And some extended operations, e.g., “CQL” in Cassandra key-value store</a:t>
            </a:r>
          </a:p>
          <a:p>
            <a:endParaRPr lang="en-US" dirty="0"/>
          </a:p>
          <a:p>
            <a:r>
              <a:rPr lang="en-US" b="1" dirty="0">
                <a:solidFill>
                  <a:srgbClr val="FF0000"/>
                </a:solidFill>
              </a:rPr>
              <a:t>Tables</a:t>
            </a:r>
          </a:p>
          <a:p>
            <a:pPr lvl="1"/>
            <a:r>
              <a:rPr lang="en-US" dirty="0"/>
              <a:t>“Column families”</a:t>
            </a:r>
            <a:r>
              <a:rPr lang="en-US" altLang="ja-JP" dirty="0"/>
              <a:t> in Cassandra, </a:t>
            </a:r>
            <a:r>
              <a:rPr lang="en-US" dirty="0"/>
              <a:t>“</a:t>
            </a:r>
            <a:r>
              <a:rPr lang="en-US" altLang="ja-JP" dirty="0"/>
              <a:t>Table</a:t>
            </a:r>
            <a:r>
              <a:rPr lang="en-US" dirty="0"/>
              <a:t>”</a:t>
            </a:r>
            <a:r>
              <a:rPr lang="en-US" altLang="ja-JP" dirty="0"/>
              <a:t> in </a:t>
            </a:r>
            <a:r>
              <a:rPr lang="en-US" altLang="ja-JP" dirty="0" err="1"/>
              <a:t>HBase</a:t>
            </a:r>
            <a:r>
              <a:rPr lang="en-US" altLang="ja-JP" dirty="0"/>
              <a:t>, </a:t>
            </a:r>
            <a:r>
              <a:rPr lang="en-US" dirty="0"/>
              <a:t>“</a:t>
            </a:r>
            <a:r>
              <a:rPr lang="en-US" altLang="ja-JP" dirty="0"/>
              <a:t>Collection</a:t>
            </a:r>
            <a:r>
              <a:rPr lang="en-US" dirty="0"/>
              <a:t>”</a:t>
            </a:r>
            <a:r>
              <a:rPr lang="en-US" altLang="ja-JP" dirty="0"/>
              <a:t> in </a:t>
            </a:r>
            <a:r>
              <a:rPr lang="en-US" altLang="ja-JP" dirty="0" err="1"/>
              <a:t>MongoDB</a:t>
            </a:r>
            <a:endParaRPr lang="en-US" altLang="ja-JP" dirty="0"/>
          </a:p>
          <a:p>
            <a:pPr lvl="1"/>
            <a:r>
              <a:rPr lang="en-US" dirty="0"/>
              <a:t>Like RDBMS tables, but … </a:t>
            </a:r>
          </a:p>
          <a:p>
            <a:pPr lvl="1"/>
            <a:r>
              <a:rPr lang="en-US" dirty="0"/>
              <a:t>May be unstructured: May not have schemas </a:t>
            </a:r>
          </a:p>
          <a:p>
            <a:pPr lvl="2"/>
            <a:r>
              <a:rPr lang="en-US" dirty="0"/>
              <a:t>Some columns may be missing from some rows</a:t>
            </a:r>
          </a:p>
          <a:p>
            <a:pPr lvl="1"/>
            <a:r>
              <a:rPr lang="en-US" dirty="0"/>
              <a:t>Don’t always support joins or have foreign keys</a:t>
            </a:r>
          </a:p>
          <a:p>
            <a:pPr lvl="1"/>
            <a:r>
              <a:rPr lang="en-US" dirty="0"/>
              <a:t>Can have index tables, just like RDBMSs</a:t>
            </a:r>
          </a:p>
          <a:p>
            <a:pPr lvl="2"/>
            <a:endParaRPr lang="en-US" altLang="ja-JP" dirty="0"/>
          </a:p>
          <a:p>
            <a:endParaRPr lang="en-US"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910832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273844"/>
            <a:ext cx="7886700" cy="994172"/>
          </a:xfrm>
        </p:spPr>
        <p:txBody>
          <a:bodyPr>
            <a:normAutofit/>
          </a:bodyPr>
          <a:lstStyle/>
          <a:p>
            <a:pPr algn="ctr"/>
            <a:r>
              <a:rPr lang="en-US" sz="3750" b="1" dirty="0"/>
              <a:t>What is a Data Center?</a:t>
            </a:r>
          </a:p>
        </p:txBody>
      </p:sp>
      <p:pic>
        <p:nvPicPr>
          <p:cNvPr id="1026" name="Picture 2" descr="http://worldartsme.com/images/emoticon-question-mark-clipar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6444" y="3499597"/>
            <a:ext cx="1119468" cy="117197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9C42E201-9E1E-4344-8BC8-AC7180765888}" type="slidenum">
              <a:rPr lang="en-US" smtClean="0"/>
              <a:t>13</a:t>
            </a:fld>
            <a:endParaRPr lang="en-US"/>
          </a:p>
        </p:txBody>
      </p:sp>
      <p:sp>
        <p:nvSpPr>
          <p:cNvPr id="8" name="TextBox 7"/>
          <p:cNvSpPr txBox="1"/>
          <p:nvPr/>
        </p:nvSpPr>
        <p:spPr>
          <a:xfrm>
            <a:off x="628651" y="1351430"/>
            <a:ext cx="6894980" cy="669414"/>
          </a:xfrm>
          <a:prstGeom prst="rect">
            <a:avLst/>
          </a:prstGeom>
          <a:noFill/>
        </p:spPr>
        <p:txBody>
          <a:bodyPr wrap="square" rtlCol="0">
            <a:spAutoFit/>
          </a:bodyPr>
          <a:lstStyle/>
          <a:p>
            <a:r>
              <a:rPr lang="en-US" sz="1875" i="1" dirty="0"/>
              <a:t>“A facility used to house computer systems and associated components.” (Wikipedia)</a:t>
            </a:r>
          </a:p>
        </p:txBody>
      </p:sp>
      <p:sp>
        <p:nvSpPr>
          <p:cNvPr id="10" name="TextBox 9"/>
          <p:cNvSpPr txBox="1"/>
          <p:nvPr/>
        </p:nvSpPr>
        <p:spPr>
          <a:xfrm>
            <a:off x="591670" y="2014686"/>
            <a:ext cx="6894980" cy="669414"/>
          </a:xfrm>
          <a:prstGeom prst="rect">
            <a:avLst/>
          </a:prstGeom>
          <a:noFill/>
        </p:spPr>
        <p:txBody>
          <a:bodyPr wrap="square" rtlCol="0">
            <a:spAutoFit/>
          </a:bodyPr>
          <a:lstStyle/>
          <a:p>
            <a:r>
              <a:rPr lang="en-US" sz="1875" i="1" dirty="0"/>
              <a:t>“It is the brain of a company and the place where the most critical processes are run.” (SAP)</a:t>
            </a:r>
          </a:p>
        </p:txBody>
      </p:sp>
      <p:sp>
        <p:nvSpPr>
          <p:cNvPr id="11" name="TextBox 10"/>
          <p:cNvSpPr txBox="1"/>
          <p:nvPr/>
        </p:nvSpPr>
        <p:spPr>
          <a:xfrm>
            <a:off x="628650" y="2661016"/>
            <a:ext cx="6894980" cy="669414"/>
          </a:xfrm>
          <a:prstGeom prst="rect">
            <a:avLst/>
          </a:prstGeom>
          <a:noFill/>
        </p:spPr>
        <p:txBody>
          <a:bodyPr wrap="square" rtlCol="0">
            <a:spAutoFit/>
          </a:bodyPr>
          <a:lstStyle/>
          <a:p>
            <a:r>
              <a:rPr lang="en-US" sz="1875" i="1" dirty="0"/>
              <a:t>“It is a factory that transforms and stores bits.” </a:t>
            </a:r>
          </a:p>
          <a:p>
            <a:r>
              <a:rPr lang="en-US" sz="1875" i="1" dirty="0"/>
              <a:t>(Albert Greenberg - Microsoft)</a:t>
            </a:r>
          </a:p>
        </p:txBody>
      </p:sp>
      <p:sp>
        <p:nvSpPr>
          <p:cNvPr id="9" name="TextBox 8"/>
          <p:cNvSpPr txBox="1"/>
          <p:nvPr/>
        </p:nvSpPr>
        <p:spPr>
          <a:xfrm>
            <a:off x="880784" y="3541015"/>
            <a:ext cx="6723528" cy="1015663"/>
          </a:xfrm>
          <a:prstGeom prst="rect">
            <a:avLst/>
          </a:prstGeom>
          <a:noFill/>
        </p:spPr>
        <p:txBody>
          <a:bodyPr wrap="square" rtlCol="0">
            <a:spAutoFit/>
          </a:bodyPr>
          <a:lstStyle/>
          <a:p>
            <a:pPr algn="ctr"/>
            <a:r>
              <a:rPr lang="en-US" sz="3000" b="1" dirty="0">
                <a:solidFill>
                  <a:schemeClr val="accent2"/>
                </a:solidFill>
              </a:rPr>
              <a:t>Collection of physical </a:t>
            </a:r>
            <a:r>
              <a:rPr lang="en-US" sz="3000" b="1" u="sng" dirty="0">
                <a:solidFill>
                  <a:schemeClr val="accent2"/>
                </a:solidFill>
              </a:rPr>
              <a:t>compute</a:t>
            </a:r>
            <a:r>
              <a:rPr lang="en-US" sz="3000" b="1" dirty="0">
                <a:solidFill>
                  <a:schemeClr val="accent2"/>
                </a:solidFill>
              </a:rPr>
              <a:t>, </a:t>
            </a:r>
            <a:r>
              <a:rPr lang="en-US" sz="3000" b="1" u="sng" dirty="0">
                <a:solidFill>
                  <a:schemeClr val="accent2"/>
                </a:solidFill>
              </a:rPr>
              <a:t>storage</a:t>
            </a:r>
            <a:r>
              <a:rPr lang="en-US" sz="3000" b="1" dirty="0">
                <a:solidFill>
                  <a:schemeClr val="accent2"/>
                </a:solidFill>
              </a:rPr>
              <a:t>, and </a:t>
            </a:r>
            <a:r>
              <a:rPr lang="en-US" sz="3000" b="1" u="sng" dirty="0">
                <a:solidFill>
                  <a:schemeClr val="accent2"/>
                </a:solidFill>
              </a:rPr>
              <a:t>network</a:t>
            </a:r>
            <a:r>
              <a:rPr lang="en-US" sz="3000" b="1" dirty="0">
                <a:solidFill>
                  <a:schemeClr val="accent2"/>
                </a:solidFill>
              </a:rPr>
              <a:t> resources.</a:t>
            </a:r>
          </a:p>
        </p:txBody>
      </p:sp>
    </p:spTree>
    <p:extLst>
      <p:ext uri="{BB962C8B-B14F-4D97-AF65-F5344CB8AC3E}">
        <p14:creationId xmlns:p14="http://schemas.microsoft.com/office/powerpoint/2010/main" val="277086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Key-value/</a:t>
            </a:r>
            <a:r>
              <a:rPr lang="en-US" b="1" dirty="0" err="1"/>
              <a:t>NoSQL</a:t>
            </a:r>
            <a:r>
              <a:rPr lang="en-US" b="1" dirty="0"/>
              <a:t> Data Model </a:t>
            </a:r>
          </a:p>
        </p:txBody>
      </p:sp>
      <p:sp>
        <p:nvSpPr>
          <p:cNvPr id="3" name="Content Placeholder 2"/>
          <p:cNvSpPr>
            <a:spLocks noGrp="1"/>
          </p:cNvSpPr>
          <p:nvPr>
            <p:ph idx="4294967295"/>
          </p:nvPr>
        </p:nvSpPr>
        <p:spPr>
          <a:xfrm>
            <a:off x="0" y="800100"/>
            <a:ext cx="2371725" cy="3794125"/>
          </a:xfrm>
        </p:spPr>
        <p:txBody>
          <a:bodyPr>
            <a:normAutofit/>
          </a:bodyPr>
          <a:lstStyle/>
          <a:p>
            <a:r>
              <a:rPr lang="en-US" sz="1950" dirty="0"/>
              <a:t>Unstructured</a:t>
            </a:r>
          </a:p>
          <a:p>
            <a:endParaRPr lang="en-US" sz="1950" dirty="0"/>
          </a:p>
          <a:p>
            <a:r>
              <a:rPr lang="en-US" sz="1950" dirty="0"/>
              <a:t>No schema imposed</a:t>
            </a:r>
          </a:p>
          <a:p>
            <a:endParaRPr lang="en-US" sz="1950" dirty="0"/>
          </a:p>
          <a:p>
            <a:r>
              <a:rPr lang="en-US" sz="1950" dirty="0"/>
              <a:t>Columns missing from some Rows</a:t>
            </a:r>
          </a:p>
          <a:p>
            <a:endParaRPr lang="en-US" sz="1950" dirty="0"/>
          </a:p>
          <a:p>
            <a:r>
              <a:rPr lang="en-US" sz="1950" dirty="0"/>
              <a:t>No foreign keys, joins may not be supported</a:t>
            </a:r>
          </a:p>
          <a:p>
            <a:endParaRPr lang="en-US" sz="1950" dirty="0"/>
          </a:p>
        </p:txBody>
      </p:sp>
      <p:graphicFrame>
        <p:nvGraphicFramePr>
          <p:cNvPr id="61" name="Table 60"/>
          <p:cNvGraphicFramePr>
            <a:graphicFrameLocks noGrp="1"/>
          </p:cNvGraphicFramePr>
          <p:nvPr/>
        </p:nvGraphicFramePr>
        <p:xfrm>
          <a:off x="3800475" y="1319213"/>
          <a:ext cx="3228976" cy="1112520"/>
        </p:xfrm>
        <a:graphic>
          <a:graphicData uri="http://schemas.openxmlformats.org/drawingml/2006/table">
            <a:tbl>
              <a:tblPr firstRow="1" bandRow="1">
                <a:tableStyleId>{5DA37D80-6434-44D0-A028-1B22A696006F}</a:tableStyleId>
              </a:tblPr>
              <a:tblGrid>
                <a:gridCol w="696952">
                  <a:extLst>
                    <a:ext uri="{9D8B030D-6E8A-4147-A177-3AD203B41FA5}">
                      <a16:colId xmlns:a16="http://schemas.microsoft.com/office/drawing/2014/main" val="20000"/>
                    </a:ext>
                  </a:extLst>
                </a:gridCol>
                <a:gridCol w="774661">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985838">
                  <a:extLst>
                    <a:ext uri="{9D8B030D-6E8A-4147-A177-3AD203B41FA5}">
                      <a16:colId xmlns:a16="http://schemas.microsoft.com/office/drawing/2014/main" val="20003"/>
                    </a:ext>
                  </a:extLst>
                </a:gridCol>
              </a:tblGrid>
              <a:tr h="278130">
                <a:tc>
                  <a:txBody>
                    <a:bodyPr/>
                    <a:lstStyle/>
                    <a:p>
                      <a:pPr algn="ctr"/>
                      <a:r>
                        <a:rPr lang="en-US" sz="1100" dirty="0" err="1"/>
                        <a:t>user_id</a:t>
                      </a:r>
                      <a:endParaRPr lang="en-IN" sz="1100" dirty="0"/>
                    </a:p>
                  </a:txBody>
                  <a:tcPr marL="68580" marR="68580" marT="34290" marB="34290"/>
                </a:tc>
                <a:tc>
                  <a:txBody>
                    <a:bodyPr/>
                    <a:lstStyle/>
                    <a:p>
                      <a:pPr algn="ctr"/>
                      <a:r>
                        <a:rPr lang="en-US" sz="1100" dirty="0"/>
                        <a:t>name</a:t>
                      </a:r>
                      <a:endParaRPr lang="en-IN" sz="1100" dirty="0"/>
                    </a:p>
                  </a:txBody>
                  <a:tcPr marL="68580" marR="68580" marT="34290" marB="34290"/>
                </a:tc>
                <a:tc>
                  <a:txBody>
                    <a:bodyPr/>
                    <a:lstStyle/>
                    <a:p>
                      <a:pPr algn="ctr"/>
                      <a:r>
                        <a:rPr lang="en-US" sz="1100" dirty="0" err="1"/>
                        <a:t>zipcode</a:t>
                      </a:r>
                      <a:endParaRPr lang="en-IN" sz="1100" dirty="0"/>
                    </a:p>
                  </a:txBody>
                  <a:tcPr marL="68580" marR="68580" marT="34290" marB="34290"/>
                </a:tc>
                <a:tc>
                  <a:txBody>
                    <a:bodyPr/>
                    <a:lstStyle/>
                    <a:p>
                      <a:pPr algn="ctr"/>
                      <a:r>
                        <a:rPr lang="en-US" sz="1100" dirty="0" err="1"/>
                        <a:t>blog_url</a:t>
                      </a:r>
                      <a:endParaRPr lang="en-IN" sz="1100" dirty="0"/>
                    </a:p>
                  </a:txBody>
                  <a:tcPr marL="68580" marR="68580" marT="34290" marB="34290"/>
                </a:tc>
                <a:extLst>
                  <a:ext uri="{0D108BD9-81ED-4DB2-BD59-A6C34878D82A}">
                    <a16:rowId xmlns:a16="http://schemas.microsoft.com/office/drawing/2014/main" val="10000"/>
                  </a:ext>
                </a:extLst>
              </a:tr>
              <a:tr h="278130">
                <a:tc>
                  <a:txBody>
                    <a:bodyPr/>
                    <a:lstStyle/>
                    <a:p>
                      <a:r>
                        <a:rPr lang="en-US" sz="1100" dirty="0"/>
                        <a:t>110</a:t>
                      </a:r>
                      <a:endParaRPr lang="en-IN" sz="1100" dirty="0"/>
                    </a:p>
                  </a:txBody>
                  <a:tcPr marL="68580" marR="68580" marT="34290" marB="34290"/>
                </a:tc>
                <a:tc>
                  <a:txBody>
                    <a:bodyPr/>
                    <a:lstStyle/>
                    <a:p>
                      <a:pPr algn="ctr"/>
                      <a:r>
                        <a:rPr lang="en-US" sz="1100" dirty="0"/>
                        <a:t>Smith</a:t>
                      </a:r>
                      <a:endParaRPr lang="en-IN" sz="1100" dirty="0"/>
                    </a:p>
                  </a:txBody>
                  <a:tcPr marL="68580" marR="68580" marT="34290" marB="34290"/>
                </a:tc>
                <a:tc>
                  <a:txBody>
                    <a:bodyPr/>
                    <a:lstStyle/>
                    <a:p>
                      <a:pPr algn="ctr"/>
                      <a:r>
                        <a:rPr lang="en-US" sz="1100" dirty="0"/>
                        <a:t>98765</a:t>
                      </a:r>
                      <a:endParaRPr lang="en-IN" sz="1100" dirty="0"/>
                    </a:p>
                  </a:txBody>
                  <a:tcPr marL="68580" marR="68580" marT="34290" marB="34290"/>
                </a:tc>
                <a:tc>
                  <a:txBody>
                    <a:bodyPr/>
                    <a:lstStyle/>
                    <a:p>
                      <a:pPr algn="ctr"/>
                      <a:r>
                        <a:rPr lang="en-US" sz="1100" dirty="0"/>
                        <a:t>smith.com</a:t>
                      </a:r>
                      <a:endParaRPr lang="en-IN" sz="1100" dirty="0"/>
                    </a:p>
                  </a:txBody>
                  <a:tcPr marL="68580" marR="68580" marT="34290" marB="34290"/>
                </a:tc>
                <a:extLst>
                  <a:ext uri="{0D108BD9-81ED-4DB2-BD59-A6C34878D82A}">
                    <a16:rowId xmlns:a16="http://schemas.microsoft.com/office/drawing/2014/main" val="10001"/>
                  </a:ext>
                </a:extLst>
              </a:tr>
              <a:tr h="278130">
                <a:tc>
                  <a:txBody>
                    <a:bodyPr/>
                    <a:lstStyle/>
                    <a:p>
                      <a:r>
                        <a:rPr lang="en-US" sz="1100" dirty="0"/>
                        <a:t>331</a:t>
                      </a:r>
                      <a:endParaRPr lang="en-IN" sz="1100" dirty="0"/>
                    </a:p>
                  </a:txBody>
                  <a:tcPr marL="68580" marR="68580" marT="34290" marB="34290"/>
                </a:tc>
                <a:tc>
                  <a:txBody>
                    <a:bodyPr/>
                    <a:lstStyle/>
                    <a:p>
                      <a:pPr algn="ctr"/>
                      <a:r>
                        <a:rPr lang="en-US" sz="1100" dirty="0"/>
                        <a:t>Antony</a:t>
                      </a:r>
                      <a:endParaRPr lang="en-IN" sz="1100" dirty="0"/>
                    </a:p>
                  </a:txBody>
                  <a:tcPr marL="68580" marR="68580" marT="34290" marB="34290"/>
                </a:tc>
                <a:tc>
                  <a:txBody>
                    <a:bodyPr/>
                    <a:lstStyle/>
                    <a:p>
                      <a:pPr algn="ctr"/>
                      <a:endParaRPr lang="en-IN" sz="1100" dirty="0"/>
                    </a:p>
                  </a:txBody>
                  <a:tcPr marL="68580" marR="68580" marT="34290" marB="34290"/>
                </a:tc>
                <a:tc>
                  <a:txBody>
                    <a:bodyPr/>
                    <a:lstStyle/>
                    <a:p>
                      <a:pPr algn="ctr"/>
                      <a:r>
                        <a:rPr lang="en-US" sz="1100" dirty="0" err="1"/>
                        <a:t>antony.in</a:t>
                      </a:r>
                      <a:endParaRPr lang="en-IN" sz="1100" dirty="0"/>
                    </a:p>
                  </a:txBody>
                  <a:tcPr marL="68580" marR="68580" marT="34290" marB="34290"/>
                </a:tc>
                <a:extLst>
                  <a:ext uri="{0D108BD9-81ED-4DB2-BD59-A6C34878D82A}">
                    <a16:rowId xmlns:a16="http://schemas.microsoft.com/office/drawing/2014/main" val="10002"/>
                  </a:ext>
                </a:extLst>
              </a:tr>
              <a:tr h="278130">
                <a:tc>
                  <a:txBody>
                    <a:bodyPr/>
                    <a:lstStyle/>
                    <a:p>
                      <a:r>
                        <a:rPr lang="en-US" sz="1100" dirty="0"/>
                        <a:t>767</a:t>
                      </a:r>
                      <a:endParaRPr lang="en-IN" sz="1100" dirty="0"/>
                    </a:p>
                  </a:txBody>
                  <a:tcPr marL="68580" marR="68580" marT="34290" marB="34290"/>
                </a:tc>
                <a:tc>
                  <a:txBody>
                    <a:bodyPr/>
                    <a:lstStyle/>
                    <a:p>
                      <a:pPr algn="ctr"/>
                      <a:endParaRPr lang="en-IN" sz="1100" dirty="0"/>
                    </a:p>
                  </a:txBody>
                  <a:tcPr marL="68580" marR="68580" marT="34290" marB="34290"/>
                </a:tc>
                <a:tc>
                  <a:txBody>
                    <a:bodyPr/>
                    <a:lstStyle/>
                    <a:p>
                      <a:pPr algn="ctr"/>
                      <a:r>
                        <a:rPr lang="en-US" sz="1100" dirty="0"/>
                        <a:t>75676</a:t>
                      </a:r>
                      <a:endParaRPr lang="en-IN" sz="1100" dirty="0"/>
                    </a:p>
                  </a:txBody>
                  <a:tcPr marL="68580" marR="68580" marT="34290" marB="34290"/>
                </a:tc>
                <a:tc>
                  <a:txBody>
                    <a:bodyPr/>
                    <a:lstStyle/>
                    <a:p>
                      <a:pPr algn="ctr"/>
                      <a:r>
                        <a:rPr lang="en-US" sz="1100" dirty="0"/>
                        <a:t>john.net</a:t>
                      </a:r>
                      <a:endParaRPr lang="en-IN" sz="11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62" name="Table 61"/>
          <p:cNvGraphicFramePr>
            <a:graphicFrameLocks noGrp="1"/>
          </p:cNvGraphicFramePr>
          <p:nvPr/>
        </p:nvGraphicFramePr>
        <p:xfrm>
          <a:off x="3786188" y="3409950"/>
          <a:ext cx="3800476" cy="1070610"/>
        </p:xfrm>
        <a:graphic>
          <a:graphicData uri="http://schemas.openxmlformats.org/drawingml/2006/table">
            <a:tbl>
              <a:tblPr firstRow="1" bandRow="1">
                <a:tableStyleId>{5DA37D80-6434-44D0-A028-1B22A696006F}</a:tableStyleId>
              </a:tblPr>
              <a:tblGrid>
                <a:gridCol w="40005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1157288">
                  <a:extLst>
                    <a:ext uri="{9D8B030D-6E8A-4147-A177-3AD203B41FA5}">
                      <a16:colId xmlns:a16="http://schemas.microsoft.com/office/drawing/2014/main" val="20002"/>
                    </a:ext>
                  </a:extLst>
                </a:gridCol>
                <a:gridCol w="1243013">
                  <a:extLst>
                    <a:ext uri="{9D8B030D-6E8A-4147-A177-3AD203B41FA5}">
                      <a16:colId xmlns:a16="http://schemas.microsoft.com/office/drawing/2014/main" val="20003"/>
                    </a:ext>
                  </a:extLst>
                </a:gridCol>
              </a:tblGrid>
              <a:tr h="228600">
                <a:tc>
                  <a:txBody>
                    <a:bodyPr/>
                    <a:lstStyle/>
                    <a:p>
                      <a:pPr algn="ctr"/>
                      <a:r>
                        <a:rPr lang="en-US" sz="1100" dirty="0"/>
                        <a:t>Id</a:t>
                      </a:r>
                      <a:endParaRPr lang="en-IN" sz="1100" dirty="0"/>
                    </a:p>
                  </a:txBody>
                  <a:tcPr marL="68580" marR="68580" marT="34290" marB="34290"/>
                </a:tc>
                <a:tc>
                  <a:txBody>
                    <a:bodyPr/>
                    <a:lstStyle/>
                    <a:p>
                      <a:pPr algn="ctr"/>
                      <a:r>
                        <a:rPr lang="en-US" sz="1100" dirty="0" err="1"/>
                        <a:t>url</a:t>
                      </a:r>
                      <a:endParaRPr lang="en-IN" sz="1100" dirty="0"/>
                    </a:p>
                  </a:txBody>
                  <a:tcPr marL="68580" marR="68580" marT="34290" marB="34290"/>
                </a:tc>
                <a:tc>
                  <a:txBody>
                    <a:bodyPr/>
                    <a:lstStyle/>
                    <a:p>
                      <a:pPr algn="ctr"/>
                      <a:r>
                        <a:rPr lang="en-US" sz="1100" dirty="0" err="1"/>
                        <a:t>last_updated</a:t>
                      </a:r>
                      <a:endParaRPr lang="en-IN" sz="1100" dirty="0"/>
                    </a:p>
                  </a:txBody>
                  <a:tcPr marL="68580" marR="68580" marT="34290" marB="34290"/>
                </a:tc>
                <a:tc>
                  <a:txBody>
                    <a:bodyPr/>
                    <a:lstStyle/>
                    <a:p>
                      <a:pPr algn="ctr"/>
                      <a:r>
                        <a:rPr lang="en-US" sz="1100" dirty="0" err="1"/>
                        <a:t>num_posts</a:t>
                      </a:r>
                      <a:endParaRPr lang="en-IN" sz="1100" dirty="0"/>
                    </a:p>
                  </a:txBody>
                  <a:tcPr marL="68580" marR="68580" marT="34290" marB="34290"/>
                </a:tc>
                <a:extLst>
                  <a:ext uri="{0D108BD9-81ED-4DB2-BD59-A6C34878D82A}">
                    <a16:rowId xmlns:a16="http://schemas.microsoft.com/office/drawing/2014/main" val="10000"/>
                  </a:ext>
                </a:extLst>
              </a:tr>
              <a:tr h="278130">
                <a:tc>
                  <a:txBody>
                    <a:bodyPr/>
                    <a:lstStyle/>
                    <a:p>
                      <a:r>
                        <a:rPr lang="en-US" sz="1100" dirty="0"/>
                        <a:t>11</a:t>
                      </a:r>
                      <a:endParaRPr lang="en-IN" sz="1100" dirty="0"/>
                    </a:p>
                  </a:txBody>
                  <a:tcPr marL="68580" marR="68580" marT="34290" marB="34290"/>
                </a:tc>
                <a:tc>
                  <a:txBody>
                    <a:bodyPr/>
                    <a:lstStyle/>
                    <a:p>
                      <a:pPr algn="ctr"/>
                      <a:r>
                        <a:rPr lang="en-US" sz="1100" dirty="0"/>
                        <a:t>smith.com</a:t>
                      </a:r>
                      <a:endParaRPr lang="en-IN" sz="1100" dirty="0"/>
                    </a:p>
                  </a:txBody>
                  <a:tcPr marL="68580" marR="68580" marT="34290" marB="34290"/>
                </a:tc>
                <a:tc>
                  <a:txBody>
                    <a:bodyPr/>
                    <a:lstStyle/>
                    <a:p>
                      <a:pPr algn="ctr"/>
                      <a:r>
                        <a:rPr lang="en-US" sz="1100" dirty="0"/>
                        <a:t>9/7/17</a:t>
                      </a:r>
                      <a:endParaRPr lang="en-IN" sz="1100" dirty="0"/>
                    </a:p>
                  </a:txBody>
                  <a:tcPr marL="68580" marR="68580" marT="34290" marB="34290"/>
                </a:tc>
                <a:tc>
                  <a:txBody>
                    <a:bodyPr/>
                    <a:lstStyle/>
                    <a:p>
                      <a:pPr algn="ctr"/>
                      <a:r>
                        <a:rPr lang="en-US" sz="1100" dirty="0"/>
                        <a:t>991</a:t>
                      </a:r>
                      <a:endParaRPr lang="en-IN" sz="1100" dirty="0"/>
                    </a:p>
                  </a:txBody>
                  <a:tcPr marL="68580" marR="68580" marT="34290" marB="34290"/>
                </a:tc>
                <a:extLst>
                  <a:ext uri="{0D108BD9-81ED-4DB2-BD59-A6C34878D82A}">
                    <a16:rowId xmlns:a16="http://schemas.microsoft.com/office/drawing/2014/main" val="10001"/>
                  </a:ext>
                </a:extLst>
              </a:tr>
              <a:tr h="278130">
                <a:tc>
                  <a:txBody>
                    <a:bodyPr/>
                    <a:lstStyle/>
                    <a:p>
                      <a:r>
                        <a:rPr lang="en-US" sz="1100" dirty="0"/>
                        <a:t>13</a:t>
                      </a:r>
                      <a:endParaRPr lang="en-IN" sz="1100" dirty="0"/>
                    </a:p>
                  </a:txBody>
                  <a:tcPr marL="68580" marR="68580" marT="34290" marB="34290"/>
                </a:tc>
                <a:tc>
                  <a:txBody>
                    <a:bodyPr/>
                    <a:lstStyle/>
                    <a:p>
                      <a:pPr algn="ctr"/>
                      <a:r>
                        <a:rPr lang="en-US" sz="1100" dirty="0"/>
                        <a:t>john.net</a:t>
                      </a:r>
                      <a:endParaRPr lang="en-IN" sz="1100" dirty="0"/>
                    </a:p>
                  </a:txBody>
                  <a:tcPr marL="68580" marR="68580" marT="34290" marB="34290"/>
                </a:tc>
                <a:tc>
                  <a:txBody>
                    <a:bodyPr/>
                    <a:lstStyle/>
                    <a:p>
                      <a:pPr algn="ctr"/>
                      <a:endParaRPr lang="en-IN" sz="1100" dirty="0"/>
                    </a:p>
                  </a:txBody>
                  <a:tcPr marL="68580" marR="68580" marT="34290" marB="34290"/>
                </a:tc>
                <a:tc>
                  <a:txBody>
                    <a:bodyPr/>
                    <a:lstStyle/>
                    <a:p>
                      <a:pPr algn="ctr"/>
                      <a:r>
                        <a:rPr lang="en-US" sz="1100" dirty="0"/>
                        <a:t>57</a:t>
                      </a:r>
                      <a:endParaRPr lang="en-IN" sz="1100" dirty="0"/>
                    </a:p>
                  </a:txBody>
                  <a:tcPr marL="68580" marR="68580" marT="34290" marB="34290"/>
                </a:tc>
                <a:extLst>
                  <a:ext uri="{0D108BD9-81ED-4DB2-BD59-A6C34878D82A}">
                    <a16:rowId xmlns:a16="http://schemas.microsoft.com/office/drawing/2014/main" val="10002"/>
                  </a:ext>
                </a:extLst>
              </a:tr>
              <a:tr h="278130">
                <a:tc>
                  <a:txBody>
                    <a:bodyPr/>
                    <a:lstStyle/>
                    <a:p>
                      <a:r>
                        <a:rPr lang="en-US" sz="1100" dirty="0"/>
                        <a:t>12</a:t>
                      </a:r>
                      <a:endParaRPr lang="en-IN" sz="1100" dirty="0"/>
                    </a:p>
                  </a:txBody>
                  <a:tcPr marL="68580" marR="68580" marT="34290" marB="34290"/>
                </a:tc>
                <a:tc>
                  <a:txBody>
                    <a:bodyPr/>
                    <a:lstStyle/>
                    <a:p>
                      <a:pPr algn="ctr"/>
                      <a:r>
                        <a:rPr lang="en-US" sz="1100" dirty="0" err="1"/>
                        <a:t>antony.in</a:t>
                      </a:r>
                      <a:endParaRPr lang="en-IN" sz="1100" dirty="0"/>
                    </a:p>
                  </a:txBody>
                  <a:tcPr marL="68580" marR="68580" marT="34290" marB="34290"/>
                </a:tc>
                <a:tc>
                  <a:txBody>
                    <a:bodyPr/>
                    <a:lstStyle/>
                    <a:p>
                      <a:pPr algn="ctr"/>
                      <a:r>
                        <a:rPr lang="en-US" sz="1100" dirty="0"/>
                        <a:t>15/6/16</a:t>
                      </a:r>
                      <a:endParaRPr lang="en-IN" sz="1100" dirty="0"/>
                    </a:p>
                  </a:txBody>
                  <a:tcPr marL="68580" marR="68580" marT="34290" marB="34290"/>
                </a:tc>
                <a:tc>
                  <a:txBody>
                    <a:bodyPr/>
                    <a:lstStyle/>
                    <a:p>
                      <a:pPr algn="ctr"/>
                      <a:endParaRPr lang="en-IN" sz="1100" dirty="0"/>
                    </a:p>
                  </a:txBody>
                  <a:tcPr marL="68580" marR="68580" marT="34290" marB="34290"/>
                </a:tc>
                <a:extLst>
                  <a:ext uri="{0D108BD9-81ED-4DB2-BD59-A6C34878D82A}">
                    <a16:rowId xmlns:a16="http://schemas.microsoft.com/office/drawing/2014/main" val="10003"/>
                  </a:ext>
                </a:extLst>
              </a:tr>
            </a:tbl>
          </a:graphicData>
        </a:graphic>
      </p:graphicFrame>
      <p:sp>
        <p:nvSpPr>
          <p:cNvPr id="63" name="Rectangle 62"/>
          <p:cNvSpPr/>
          <p:nvPr/>
        </p:nvSpPr>
        <p:spPr>
          <a:xfrm>
            <a:off x="4040863" y="999009"/>
            <a:ext cx="1141851" cy="346249"/>
          </a:xfrm>
          <a:prstGeom prst="rect">
            <a:avLst/>
          </a:prstGeom>
        </p:spPr>
        <p:txBody>
          <a:bodyPr wrap="none">
            <a:spAutoFit/>
          </a:bodyPr>
          <a:lstStyle/>
          <a:p>
            <a:pPr algn="ctr"/>
            <a:r>
              <a:rPr lang="en-US" sz="1650" b="1" dirty="0">
                <a:solidFill>
                  <a:srgbClr val="FF0000"/>
                </a:solidFill>
              </a:rPr>
              <a:t>users table</a:t>
            </a:r>
            <a:endParaRPr lang="en-IN" sz="1650" b="1" dirty="0">
              <a:solidFill>
                <a:srgbClr val="FF0000"/>
              </a:solidFill>
            </a:endParaRPr>
          </a:p>
        </p:txBody>
      </p:sp>
      <p:sp>
        <p:nvSpPr>
          <p:cNvPr id="64" name="Rectangle 63"/>
          <p:cNvSpPr/>
          <p:nvPr/>
        </p:nvSpPr>
        <p:spPr>
          <a:xfrm>
            <a:off x="4339236" y="3113559"/>
            <a:ext cx="1059457" cy="346249"/>
          </a:xfrm>
          <a:prstGeom prst="rect">
            <a:avLst/>
          </a:prstGeom>
        </p:spPr>
        <p:txBody>
          <a:bodyPr wrap="none">
            <a:spAutoFit/>
          </a:bodyPr>
          <a:lstStyle/>
          <a:p>
            <a:pPr algn="ctr"/>
            <a:r>
              <a:rPr lang="en-US" sz="1650" b="1" dirty="0">
                <a:solidFill>
                  <a:srgbClr val="FF0000"/>
                </a:solidFill>
              </a:rPr>
              <a:t>blog table</a:t>
            </a:r>
            <a:endParaRPr lang="en-IN" sz="1650" b="1" dirty="0">
              <a:solidFill>
                <a:srgbClr val="FF0000"/>
              </a:solidFill>
            </a:endParaRPr>
          </a:p>
        </p:txBody>
      </p:sp>
      <p:cxnSp>
        <p:nvCxnSpPr>
          <p:cNvPr id="66" name="Straight Arrow Connector 65"/>
          <p:cNvCxnSpPr/>
          <p:nvPr/>
        </p:nvCxnSpPr>
        <p:spPr>
          <a:xfrm flipH="1">
            <a:off x="4043362" y="2586037"/>
            <a:ext cx="14288" cy="814388"/>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3957637" y="971550"/>
            <a:ext cx="14288" cy="30003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746908" y="684684"/>
            <a:ext cx="501035" cy="346249"/>
          </a:xfrm>
          <a:prstGeom prst="rect">
            <a:avLst/>
          </a:prstGeom>
        </p:spPr>
        <p:txBody>
          <a:bodyPr wrap="none">
            <a:spAutoFit/>
          </a:bodyPr>
          <a:lstStyle/>
          <a:p>
            <a:pPr algn="ctr"/>
            <a:r>
              <a:rPr lang="en-US" sz="1650" b="1" dirty="0">
                <a:solidFill>
                  <a:srgbClr val="002060"/>
                </a:solidFill>
              </a:rPr>
              <a:t>Key</a:t>
            </a:r>
            <a:endParaRPr lang="en-IN" sz="1650" b="1" dirty="0">
              <a:solidFill>
                <a:srgbClr val="002060"/>
              </a:solidFill>
            </a:endParaRPr>
          </a:p>
        </p:txBody>
      </p:sp>
      <p:sp>
        <p:nvSpPr>
          <p:cNvPr id="71" name="Rectangle 70"/>
          <p:cNvSpPr/>
          <p:nvPr/>
        </p:nvSpPr>
        <p:spPr>
          <a:xfrm>
            <a:off x="5401506" y="571500"/>
            <a:ext cx="713545" cy="346249"/>
          </a:xfrm>
          <a:prstGeom prst="rect">
            <a:avLst/>
          </a:prstGeom>
        </p:spPr>
        <p:txBody>
          <a:bodyPr wrap="square">
            <a:spAutoFit/>
          </a:bodyPr>
          <a:lstStyle/>
          <a:p>
            <a:pPr algn="ctr"/>
            <a:r>
              <a:rPr lang="en-US" sz="1650" b="1" dirty="0">
                <a:solidFill>
                  <a:srgbClr val="002060"/>
                </a:solidFill>
              </a:rPr>
              <a:t>Value</a:t>
            </a:r>
            <a:endParaRPr lang="en-IN" sz="1650" b="1" dirty="0">
              <a:solidFill>
                <a:srgbClr val="002060"/>
              </a:solidFill>
            </a:endParaRPr>
          </a:p>
        </p:txBody>
      </p:sp>
      <p:sp>
        <p:nvSpPr>
          <p:cNvPr id="72" name="Right Brace 71"/>
          <p:cNvSpPr/>
          <p:nvPr/>
        </p:nvSpPr>
        <p:spPr>
          <a:xfrm rot="16200000">
            <a:off x="5597129" y="-289323"/>
            <a:ext cx="300037" cy="2478881"/>
          </a:xfrm>
          <a:prstGeom prst="rightBrace">
            <a:avLst>
              <a:gd name="adj1" fmla="val 8333"/>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50"/>
          </a:p>
        </p:txBody>
      </p:sp>
      <p:sp>
        <p:nvSpPr>
          <p:cNvPr id="73" name="Rectangle 72"/>
          <p:cNvSpPr/>
          <p:nvPr/>
        </p:nvSpPr>
        <p:spPr>
          <a:xfrm>
            <a:off x="5715831" y="2586038"/>
            <a:ext cx="713545" cy="346249"/>
          </a:xfrm>
          <a:prstGeom prst="rect">
            <a:avLst/>
          </a:prstGeom>
        </p:spPr>
        <p:txBody>
          <a:bodyPr wrap="square">
            <a:spAutoFit/>
          </a:bodyPr>
          <a:lstStyle/>
          <a:p>
            <a:pPr algn="ctr"/>
            <a:r>
              <a:rPr lang="en-US" sz="1650" b="1" dirty="0">
                <a:solidFill>
                  <a:srgbClr val="002060"/>
                </a:solidFill>
              </a:rPr>
              <a:t>Value</a:t>
            </a:r>
            <a:endParaRPr lang="en-IN" sz="1650" b="1" dirty="0">
              <a:solidFill>
                <a:srgbClr val="002060"/>
              </a:solidFill>
            </a:endParaRPr>
          </a:p>
        </p:txBody>
      </p:sp>
      <p:sp>
        <p:nvSpPr>
          <p:cNvPr id="74" name="Right Brace 73"/>
          <p:cNvSpPr/>
          <p:nvPr/>
        </p:nvSpPr>
        <p:spPr>
          <a:xfrm rot="16200000">
            <a:off x="5897166" y="1668065"/>
            <a:ext cx="357188" cy="2707481"/>
          </a:xfrm>
          <a:prstGeom prst="rightBrace">
            <a:avLst>
              <a:gd name="adj1" fmla="val 8333"/>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50"/>
          </a:p>
        </p:txBody>
      </p:sp>
      <p:sp>
        <p:nvSpPr>
          <p:cNvPr id="75" name="Oval 74"/>
          <p:cNvSpPr/>
          <p:nvPr/>
        </p:nvSpPr>
        <p:spPr>
          <a:xfrm>
            <a:off x="7100887" y="1185862"/>
            <a:ext cx="814388" cy="14716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76" name="Oval 75"/>
          <p:cNvSpPr/>
          <p:nvPr/>
        </p:nvSpPr>
        <p:spPr>
          <a:xfrm rot="5400000">
            <a:off x="5607844" y="3536156"/>
            <a:ext cx="285750" cy="1128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77" name="Oval 76"/>
          <p:cNvSpPr/>
          <p:nvPr/>
        </p:nvSpPr>
        <p:spPr>
          <a:xfrm rot="5400000">
            <a:off x="5529262" y="1657350"/>
            <a:ext cx="271463" cy="7286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78" name="Straight Arrow Connector 77"/>
          <p:cNvCxnSpPr>
            <a:endCxn id="77" idx="3"/>
          </p:cNvCxnSpPr>
          <p:nvPr/>
        </p:nvCxnSpPr>
        <p:spPr>
          <a:xfrm>
            <a:off x="3157538" y="1814513"/>
            <a:ext cx="2249835" cy="111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3386137" y="2143125"/>
            <a:ext cx="3757613" cy="8286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76" idx="4"/>
          </p:cNvCxnSpPr>
          <p:nvPr/>
        </p:nvCxnSpPr>
        <p:spPr>
          <a:xfrm>
            <a:off x="2886075" y="2185988"/>
            <a:ext cx="2300288" cy="19145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26255076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Column-Oriented Storage</a:t>
            </a:r>
          </a:p>
        </p:txBody>
      </p:sp>
      <p:sp>
        <p:nvSpPr>
          <p:cNvPr id="3" name="Content Placeholder 2"/>
          <p:cNvSpPr>
            <a:spLocks noGrp="1"/>
          </p:cNvSpPr>
          <p:nvPr>
            <p:ph idx="4294967295"/>
          </p:nvPr>
        </p:nvSpPr>
        <p:spPr>
          <a:xfrm>
            <a:off x="0" y="657225"/>
            <a:ext cx="6343650" cy="3794125"/>
          </a:xfrm>
        </p:spPr>
        <p:txBody>
          <a:bodyPr>
            <a:noAutofit/>
          </a:bodyPr>
          <a:lstStyle/>
          <a:p>
            <a:pPr marL="0" indent="0">
              <a:buNone/>
            </a:pPr>
            <a:r>
              <a:rPr lang="en-US" sz="1800" dirty="0" err="1"/>
              <a:t>NoSQL</a:t>
            </a:r>
            <a:r>
              <a:rPr lang="en-US" sz="1800" dirty="0"/>
              <a:t> systems often use column-oriented storage</a:t>
            </a:r>
          </a:p>
          <a:p>
            <a:r>
              <a:rPr lang="en-US" sz="1800" dirty="0"/>
              <a:t>RDBMSs store an entire row together (on disk or at a server)</a:t>
            </a:r>
          </a:p>
          <a:p>
            <a:r>
              <a:rPr lang="en-US" sz="1800" dirty="0" err="1"/>
              <a:t>NoSQL</a:t>
            </a:r>
            <a:r>
              <a:rPr lang="en-US" sz="1800" dirty="0"/>
              <a:t> systems typically store a column together (or a group of columns). </a:t>
            </a:r>
          </a:p>
          <a:p>
            <a:pPr lvl="2"/>
            <a:r>
              <a:rPr lang="en-US" sz="1500" dirty="0"/>
              <a:t>Entries within a column are indexed and easy to locate, given a key (and vice-versa)</a:t>
            </a:r>
          </a:p>
          <a:p>
            <a:r>
              <a:rPr lang="en-US" sz="1800" b="1" dirty="0">
                <a:solidFill>
                  <a:srgbClr val="FF0000"/>
                </a:solidFill>
              </a:rPr>
              <a:t>Why useful?</a:t>
            </a:r>
          </a:p>
          <a:p>
            <a:pPr lvl="1"/>
            <a:r>
              <a:rPr lang="en-US" sz="1800" dirty="0"/>
              <a:t>Range searches within a column are fast since you don’t need to fetch the entire database</a:t>
            </a:r>
          </a:p>
          <a:p>
            <a:pPr lvl="1"/>
            <a:r>
              <a:rPr lang="en-US" sz="1800" dirty="0"/>
              <a:t>E.g., Get me all the </a:t>
            </a:r>
            <a:r>
              <a:rPr lang="en-US" sz="1800" dirty="0" err="1"/>
              <a:t>blog_ids</a:t>
            </a:r>
            <a:r>
              <a:rPr lang="en-US" sz="1800" dirty="0"/>
              <a:t> from the blog table that were updated within the past month </a:t>
            </a:r>
          </a:p>
          <a:p>
            <a:pPr lvl="3"/>
            <a:r>
              <a:rPr lang="en-US" dirty="0"/>
              <a:t>Search in the the </a:t>
            </a:r>
            <a:r>
              <a:rPr lang="en-US" dirty="0" err="1"/>
              <a:t>last_updated</a:t>
            </a:r>
            <a:r>
              <a:rPr lang="en-US" dirty="0"/>
              <a:t> column, fetch corresponding </a:t>
            </a:r>
            <a:r>
              <a:rPr lang="en-US" dirty="0" err="1"/>
              <a:t>blog_id</a:t>
            </a:r>
            <a:r>
              <a:rPr lang="en-US" dirty="0"/>
              <a:t> column</a:t>
            </a:r>
          </a:p>
          <a:p>
            <a:pPr lvl="3"/>
            <a:r>
              <a:rPr lang="en-US" dirty="0"/>
              <a:t>Don’t need to fetch the other columns</a:t>
            </a:r>
          </a:p>
          <a:p>
            <a:endParaRPr lang="en-US" sz="180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Key-Value Stores</a:t>
            </a:r>
          </a:p>
        </p:txBody>
      </p:sp>
    </p:spTree>
    <p:extLst>
      <p:ext uri="{BB962C8B-B14F-4D97-AF65-F5344CB8AC3E}">
        <p14:creationId xmlns:p14="http://schemas.microsoft.com/office/powerpoint/2010/main" val="33760827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a:t>Design of Apache Cassandra</a:t>
            </a:r>
            <a:endParaRPr lang="en-IN" dirty="0"/>
          </a:p>
        </p:txBody>
      </p:sp>
      <p:sp>
        <p:nvSpPr>
          <p:cNvPr id="2" name="Subtitle 1">
            <a:extLst>
              <a:ext uri="{FF2B5EF4-FFF2-40B4-BE49-F238E27FC236}">
                <a16:creationId xmlns:a16="http://schemas.microsoft.com/office/drawing/2014/main" id="{79A7F34A-597A-4417-AF98-166F2889518A}"/>
              </a:ext>
            </a:extLst>
          </p:cNvPr>
          <p:cNvSpPr>
            <a:spLocks noGrp="1"/>
          </p:cNvSpPr>
          <p:nvPr>
            <p:ph type="subTitle" idx="1"/>
          </p:nvPr>
        </p:nvSpPr>
        <p:spPr/>
        <p:txBody>
          <a:bodyPr/>
          <a:lstStyle/>
          <a:p>
            <a:endParaRPr lang="en-IN"/>
          </a:p>
        </p:txBody>
      </p:sp>
      <p:sp>
        <p:nvSpPr>
          <p:cNvPr id="3" name="Text Placeholder 2">
            <a:extLst>
              <a:ext uri="{FF2B5EF4-FFF2-40B4-BE49-F238E27FC236}">
                <a16:creationId xmlns:a16="http://schemas.microsoft.com/office/drawing/2014/main" id="{BFD7DE62-896A-4B9B-9C83-F22565C981A8}"/>
              </a:ext>
            </a:extLst>
          </p:cNvPr>
          <p:cNvSpPr>
            <a:spLocks noGrp="1"/>
          </p:cNvSpPr>
          <p:nvPr>
            <p:ph type="body" sz="quarter" idx="11"/>
          </p:nvPr>
        </p:nvSpPr>
        <p:spPr/>
        <p:txBody>
          <a:bodyPr/>
          <a:lstStyle/>
          <a:p>
            <a:endParaRPr lang="en-IN"/>
          </a:p>
        </p:txBody>
      </p:sp>
      <p:sp>
        <p:nvSpPr>
          <p:cNvPr id="7"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Cassandra</a:t>
            </a:r>
          </a:p>
        </p:txBody>
      </p:sp>
      <p:sp>
        <p:nvSpPr>
          <p:cNvPr id="3" name="Content Placeholder 2"/>
          <p:cNvSpPr>
            <a:spLocks noGrp="1"/>
          </p:cNvSpPr>
          <p:nvPr>
            <p:ph idx="4294967295"/>
          </p:nvPr>
        </p:nvSpPr>
        <p:spPr>
          <a:xfrm>
            <a:off x="0" y="800100"/>
            <a:ext cx="8382000" cy="3794125"/>
          </a:xfrm>
        </p:spPr>
        <p:txBody>
          <a:bodyPr>
            <a:noAutofit/>
          </a:bodyPr>
          <a:lstStyle/>
          <a:p>
            <a:r>
              <a:rPr lang="en-US" sz="1800" b="1" dirty="0">
                <a:solidFill>
                  <a:srgbClr val="FF0000"/>
                </a:solidFill>
              </a:rPr>
              <a:t>A distributed key-value store</a:t>
            </a:r>
          </a:p>
          <a:p>
            <a:r>
              <a:rPr lang="en-US" sz="1800" dirty="0"/>
              <a:t>Intended to run in a datacenter (and also across DCs)</a:t>
            </a:r>
          </a:p>
          <a:p>
            <a:r>
              <a:rPr lang="en-US" sz="1800" dirty="0"/>
              <a:t>Originally designed at Facebook</a:t>
            </a:r>
          </a:p>
          <a:p>
            <a:r>
              <a:rPr lang="en-US" sz="1800" dirty="0"/>
              <a:t>Open-sourced later, today an Apache project</a:t>
            </a:r>
          </a:p>
          <a:p>
            <a:r>
              <a:rPr lang="en-US" sz="1800" dirty="0"/>
              <a:t>Some of the companies that use Cassandra in their production clusters</a:t>
            </a:r>
          </a:p>
          <a:p>
            <a:pPr lvl="1"/>
            <a:r>
              <a:rPr lang="en-US" sz="1800" dirty="0"/>
              <a:t>Blue chip companies: IBM, Adobe, HP, eBay, Ericsson</a:t>
            </a:r>
          </a:p>
          <a:p>
            <a:pPr lvl="1"/>
            <a:r>
              <a:rPr lang="en-US" sz="1800" dirty="0"/>
              <a:t>Newer companies: Twitter</a:t>
            </a:r>
          </a:p>
          <a:p>
            <a:pPr lvl="1"/>
            <a:r>
              <a:rPr lang="en-US" sz="1800" dirty="0"/>
              <a:t>Nonprofit companies: PBS Kids</a:t>
            </a:r>
          </a:p>
          <a:p>
            <a:pPr lvl="1"/>
            <a:r>
              <a:rPr lang="en-US" sz="1800" dirty="0"/>
              <a:t>Netflix: uses Cassandra to keep track of positions in the video.</a:t>
            </a:r>
          </a:p>
          <a:p>
            <a:pPr lvl="1"/>
            <a:endParaRPr lang="en-US" sz="1800" dirty="0"/>
          </a:p>
          <a:p>
            <a:endParaRPr lang="en-US" sz="180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32369537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50" b="1" dirty="0"/>
              <a:t>Inside Cassandra:  Key -&gt; Server Mapping</a:t>
            </a:r>
          </a:p>
        </p:txBody>
      </p:sp>
      <p:sp>
        <p:nvSpPr>
          <p:cNvPr id="3" name="Content Placeholder 2"/>
          <p:cNvSpPr>
            <a:spLocks noGrp="1"/>
          </p:cNvSpPr>
          <p:nvPr>
            <p:ph idx="4294967295"/>
          </p:nvPr>
        </p:nvSpPr>
        <p:spPr>
          <a:xfrm>
            <a:off x="2686050" y="800100"/>
            <a:ext cx="6457950" cy="3794125"/>
          </a:xfrm>
        </p:spPr>
        <p:txBody>
          <a:bodyPr/>
          <a:lstStyle/>
          <a:p>
            <a:endParaRPr lang="en-US" sz="1950" dirty="0"/>
          </a:p>
          <a:p>
            <a:endParaRPr lang="en-US" sz="1950" dirty="0"/>
          </a:p>
          <a:p>
            <a:endParaRPr lang="en-US" sz="1950" dirty="0"/>
          </a:p>
          <a:p>
            <a:r>
              <a:rPr lang="en-US" sz="2100" b="1" dirty="0">
                <a:solidFill>
                  <a:srgbClr val="002060"/>
                </a:solidFill>
              </a:rPr>
              <a:t>How do you decide which server(s) a key-value resides on?</a:t>
            </a: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3290975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13"/>
          <p:cNvSpPr txBox="1">
            <a:spLocks noChangeArrowheads="1"/>
          </p:cNvSpPr>
          <p:nvPr/>
        </p:nvSpPr>
        <p:spPr bwMode="auto">
          <a:xfrm>
            <a:off x="1867881" y="4123385"/>
            <a:ext cx="3732819" cy="756195"/>
          </a:xfrm>
          <a:prstGeom prst="rect">
            <a:avLst/>
          </a:prstGeom>
          <a:solidFill>
            <a:schemeClr val="accent2">
              <a:lumMod val="20000"/>
              <a:lumOff val="80000"/>
            </a:schemeClr>
          </a:solidFill>
          <a:ln w="9525">
            <a:solidFill>
              <a:srgbClr val="000000"/>
            </a:solidFill>
            <a:miter lim="800000"/>
            <a:headEnd/>
            <a:tailEnd/>
          </a:ln>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defRPr/>
            </a:pPr>
            <a:r>
              <a:rPr lang="en-US" sz="1500" kern="0" dirty="0">
                <a:solidFill>
                  <a:srgbClr val="000000"/>
                </a:solidFill>
                <a:latin typeface="+mj-lt"/>
              </a:rPr>
              <a:t>Cassandra uses a Ring-based DHT but without finger tables or routing</a:t>
            </a:r>
          </a:p>
          <a:p>
            <a:pPr algn="ctr">
              <a:defRPr/>
            </a:pPr>
            <a:r>
              <a:rPr lang="en-US" sz="1500" i="1" kern="0" dirty="0">
                <a:solidFill>
                  <a:srgbClr val="000000"/>
                </a:solidFill>
                <a:latin typeface="+mj-lt"/>
              </a:rPr>
              <a:t>Key</a:t>
            </a:r>
            <a:r>
              <a:rPr lang="en-US" sz="1500" i="1" kern="0" dirty="0">
                <a:solidFill>
                  <a:srgbClr val="000000"/>
                </a:solidFill>
                <a:latin typeface="+mj-lt"/>
                <a:sym typeface="Wingdings"/>
              </a:rPr>
              <a:t></a:t>
            </a:r>
            <a:r>
              <a:rPr lang="en-US" sz="1500" i="1" kern="0" dirty="0">
                <a:solidFill>
                  <a:srgbClr val="000000"/>
                </a:solidFill>
                <a:latin typeface="+mj-lt"/>
              </a:rPr>
              <a:t>server mapping is the “</a:t>
            </a:r>
            <a:r>
              <a:rPr lang="en-US" sz="1500" i="1" kern="0" dirty="0" err="1">
                <a:solidFill>
                  <a:srgbClr val="000000"/>
                </a:solidFill>
                <a:latin typeface="+mj-lt"/>
              </a:rPr>
              <a:t>Partitioner</a:t>
            </a:r>
            <a:r>
              <a:rPr lang="en-US" sz="1500" i="1" kern="0" dirty="0">
                <a:solidFill>
                  <a:srgbClr val="000000"/>
                </a:solidFill>
                <a:latin typeface="+mj-lt"/>
              </a:rPr>
              <a:t>”</a:t>
            </a:r>
          </a:p>
        </p:txBody>
      </p:sp>
      <p:grpSp>
        <p:nvGrpSpPr>
          <p:cNvPr id="3" name="Group 2"/>
          <p:cNvGrpSpPr/>
          <p:nvPr/>
        </p:nvGrpSpPr>
        <p:grpSpPr>
          <a:xfrm>
            <a:off x="1533977" y="713922"/>
            <a:ext cx="5174896" cy="3415196"/>
            <a:chOff x="-17179" y="1618645"/>
            <a:chExt cx="9797565" cy="4553594"/>
          </a:xfrm>
        </p:grpSpPr>
        <p:sp>
          <p:nvSpPr>
            <p:cNvPr id="31" name="Oval 3"/>
            <p:cNvSpPr>
              <a:spLocks noChangeArrowheads="1"/>
            </p:cNvSpPr>
            <p:nvPr/>
          </p:nvSpPr>
          <p:spPr bwMode="auto">
            <a:xfrm>
              <a:off x="3028962" y="2170243"/>
              <a:ext cx="3187612" cy="3107678"/>
            </a:xfrm>
            <a:prstGeom prst="ellipse">
              <a:avLst/>
            </a:pr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63083" tIns="31541" rIns="63083" bIns="31541" anchor="ctr"/>
            <a:lstStyle/>
            <a:p>
              <a:pPr>
                <a:defRPr/>
              </a:pPr>
              <a:endParaRPr lang="en-US" sz="1350" kern="0">
                <a:solidFill>
                  <a:sysClr val="windowText" lastClr="000000"/>
                </a:solidFill>
              </a:endParaRPr>
            </a:p>
          </p:txBody>
        </p:sp>
        <p:sp>
          <p:nvSpPr>
            <p:cNvPr id="32" name="Text Box 4"/>
            <p:cNvSpPr txBox="1">
              <a:spLocks noChangeArrowheads="1"/>
            </p:cNvSpPr>
            <p:nvPr/>
          </p:nvSpPr>
          <p:spPr bwMode="auto">
            <a:xfrm>
              <a:off x="2744014" y="4795719"/>
              <a:ext cx="972623" cy="42348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a:solidFill>
                    <a:srgbClr val="FA0000"/>
                  </a:solidFill>
                </a:rPr>
                <a:t>N80</a:t>
              </a:r>
            </a:p>
          </p:txBody>
        </p:sp>
        <p:sp>
          <p:nvSpPr>
            <p:cNvPr id="33" name="Text Box 5"/>
            <p:cNvSpPr txBox="1">
              <a:spLocks noChangeArrowheads="1"/>
            </p:cNvSpPr>
            <p:nvPr/>
          </p:nvSpPr>
          <p:spPr bwMode="auto">
            <a:xfrm>
              <a:off x="4421947" y="1768497"/>
              <a:ext cx="441507" cy="423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nchor="ctr">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defRPr/>
              </a:pPr>
              <a:r>
                <a:rPr lang="en-US" sz="1650" kern="0">
                  <a:solidFill>
                    <a:srgbClr val="000000"/>
                  </a:solidFill>
                  <a:latin typeface="Times New Roman" charset="0"/>
                </a:rPr>
                <a:t>0</a:t>
              </a:r>
            </a:p>
          </p:txBody>
        </p:sp>
        <p:sp>
          <p:nvSpPr>
            <p:cNvPr id="34" name="Text Box 6"/>
            <p:cNvSpPr txBox="1">
              <a:spLocks noChangeArrowheads="1"/>
            </p:cNvSpPr>
            <p:nvPr/>
          </p:nvSpPr>
          <p:spPr bwMode="auto">
            <a:xfrm>
              <a:off x="624681" y="1905000"/>
              <a:ext cx="1701011" cy="423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dirty="0">
                  <a:solidFill>
                    <a:srgbClr val="000000"/>
                  </a:solidFill>
                  <a:latin typeface="Times New Roman" charset="0"/>
                </a:rPr>
                <a:t>Say </a:t>
              </a:r>
              <a:r>
                <a:rPr lang="en-US" sz="1650" i="1" kern="0" dirty="0">
                  <a:solidFill>
                    <a:srgbClr val="000000"/>
                  </a:solidFill>
                  <a:latin typeface="Times New Roman" charset="0"/>
                </a:rPr>
                <a:t>m=7</a:t>
              </a:r>
            </a:p>
          </p:txBody>
        </p:sp>
        <p:sp>
          <p:nvSpPr>
            <p:cNvPr id="35" name="Text Box 7"/>
            <p:cNvSpPr txBox="1">
              <a:spLocks noChangeArrowheads="1"/>
            </p:cNvSpPr>
            <p:nvPr/>
          </p:nvSpPr>
          <p:spPr bwMode="auto">
            <a:xfrm>
              <a:off x="6294824" y="3539117"/>
              <a:ext cx="972623" cy="42348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a:solidFill>
                    <a:srgbClr val="FA0000"/>
                  </a:solidFill>
                </a:rPr>
                <a:t>N32</a:t>
              </a:r>
            </a:p>
          </p:txBody>
        </p:sp>
        <p:sp>
          <p:nvSpPr>
            <p:cNvPr id="36" name="Text Box 8"/>
            <p:cNvSpPr txBox="1">
              <a:spLocks noChangeArrowheads="1"/>
            </p:cNvSpPr>
            <p:nvPr/>
          </p:nvSpPr>
          <p:spPr bwMode="auto">
            <a:xfrm>
              <a:off x="5744118" y="4774129"/>
              <a:ext cx="972623" cy="42348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a:solidFill>
                    <a:srgbClr val="FA0000"/>
                  </a:solidFill>
                </a:rPr>
                <a:t>N45</a:t>
              </a:r>
            </a:p>
          </p:txBody>
        </p:sp>
        <p:sp>
          <p:nvSpPr>
            <p:cNvPr id="37" name="Text Box 9"/>
            <p:cNvSpPr txBox="1">
              <a:spLocks noChangeArrowheads="1"/>
            </p:cNvSpPr>
            <p:nvPr/>
          </p:nvSpPr>
          <p:spPr bwMode="auto">
            <a:xfrm>
              <a:off x="6111083" y="5410200"/>
              <a:ext cx="3640339" cy="762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dirty="0">
                  <a:solidFill>
                    <a:srgbClr val="000000"/>
                  </a:solidFill>
                </a:rPr>
                <a:t>Backup replicas for</a:t>
              </a:r>
            </a:p>
            <a:p>
              <a:pPr>
                <a:defRPr/>
              </a:pPr>
              <a:r>
                <a:rPr lang="en-US" sz="1650" kern="0" dirty="0">
                  <a:solidFill>
                    <a:srgbClr val="000000"/>
                  </a:solidFill>
                </a:rPr>
                <a:t>key </a:t>
              </a:r>
              <a:r>
                <a:rPr lang="en-US" sz="1650" kern="0" dirty="0">
                  <a:solidFill>
                    <a:srgbClr val="00BE00"/>
                  </a:solidFill>
                </a:rPr>
                <a:t>K13</a:t>
              </a:r>
              <a:endParaRPr lang="en-US" sz="1650" kern="0" dirty="0">
                <a:solidFill>
                  <a:srgbClr val="000000"/>
                </a:solidFill>
              </a:endParaRPr>
            </a:p>
          </p:txBody>
        </p:sp>
        <p:sp>
          <p:nvSpPr>
            <p:cNvPr id="38" name="Line 10"/>
            <p:cNvSpPr>
              <a:spLocks noChangeShapeType="1"/>
            </p:cNvSpPr>
            <p:nvPr/>
          </p:nvSpPr>
          <p:spPr bwMode="auto">
            <a:xfrm>
              <a:off x="6627333" y="4781550"/>
              <a:ext cx="368796" cy="415764"/>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sp>
          <p:nvSpPr>
            <p:cNvPr id="39" name="AutoShape 12"/>
            <p:cNvSpPr>
              <a:spLocks noChangeArrowheads="1"/>
            </p:cNvSpPr>
            <p:nvPr/>
          </p:nvSpPr>
          <p:spPr bwMode="auto">
            <a:xfrm>
              <a:off x="-17179" y="3405766"/>
              <a:ext cx="3100916" cy="1036373"/>
            </a:xfrm>
            <a:prstGeom prst="cloudCallout">
              <a:avLst>
                <a:gd name="adj1" fmla="val 28352"/>
                <a:gd name="adj2" fmla="val 78532"/>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63083" tIns="31541" rIns="63083" bIns="31541"/>
            <a:lstStyle/>
            <a:p>
              <a:pPr algn="ctr">
                <a:defRPr/>
              </a:pPr>
              <a:endParaRPr lang="en-US" sz="1350" kern="0">
                <a:solidFill>
                  <a:sysClr val="windowText" lastClr="000000"/>
                </a:solidFill>
              </a:endParaRPr>
            </a:p>
          </p:txBody>
        </p:sp>
        <p:sp>
          <p:nvSpPr>
            <p:cNvPr id="41" name="Text Box 14"/>
            <p:cNvSpPr txBox="1">
              <a:spLocks noChangeArrowheads="1"/>
            </p:cNvSpPr>
            <p:nvPr/>
          </p:nvSpPr>
          <p:spPr bwMode="auto">
            <a:xfrm>
              <a:off x="2531405" y="2099709"/>
              <a:ext cx="1194174" cy="42348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a:solidFill>
                    <a:srgbClr val="FA0000"/>
                  </a:solidFill>
                </a:rPr>
                <a:t>N112</a:t>
              </a:r>
            </a:p>
          </p:txBody>
        </p:sp>
        <p:sp>
          <p:nvSpPr>
            <p:cNvPr id="42" name="Text Box 15"/>
            <p:cNvSpPr txBox="1">
              <a:spLocks noChangeArrowheads="1"/>
            </p:cNvSpPr>
            <p:nvPr/>
          </p:nvSpPr>
          <p:spPr bwMode="auto">
            <a:xfrm>
              <a:off x="2177061" y="3124567"/>
              <a:ext cx="972623" cy="42348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a:solidFill>
                    <a:srgbClr val="FA0000"/>
                  </a:solidFill>
                </a:rPr>
                <a:t>N96</a:t>
              </a:r>
            </a:p>
          </p:txBody>
        </p:sp>
        <p:sp>
          <p:nvSpPr>
            <p:cNvPr id="43" name="Text Box 16"/>
            <p:cNvSpPr txBox="1">
              <a:spLocks noChangeArrowheads="1"/>
            </p:cNvSpPr>
            <p:nvPr/>
          </p:nvSpPr>
          <p:spPr bwMode="auto">
            <a:xfrm>
              <a:off x="5862233" y="2088194"/>
              <a:ext cx="972623" cy="42348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a:solidFill>
                    <a:srgbClr val="FA0000"/>
                  </a:solidFill>
                </a:rPr>
                <a:t>N16</a:t>
              </a:r>
            </a:p>
          </p:txBody>
        </p:sp>
        <p:sp>
          <p:nvSpPr>
            <p:cNvPr id="44" name="Text Box 17"/>
            <p:cNvSpPr txBox="1">
              <a:spLocks noChangeArrowheads="1"/>
            </p:cNvSpPr>
            <p:nvPr/>
          </p:nvSpPr>
          <p:spPr bwMode="auto">
            <a:xfrm>
              <a:off x="191751" y="3608207"/>
              <a:ext cx="2793591" cy="423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defRPr/>
              </a:pPr>
              <a:r>
                <a:rPr lang="en-US" sz="1650" kern="0">
                  <a:solidFill>
                    <a:srgbClr val="000000"/>
                  </a:solidFill>
                  <a:latin typeface="Times New Roman" charset="0"/>
                </a:rPr>
                <a:t>Read/write K13</a:t>
              </a:r>
            </a:p>
          </p:txBody>
        </p:sp>
        <p:sp>
          <p:nvSpPr>
            <p:cNvPr id="45" name="Text Box 9"/>
            <p:cNvSpPr txBox="1">
              <a:spLocks noChangeArrowheads="1"/>
            </p:cNvSpPr>
            <p:nvPr/>
          </p:nvSpPr>
          <p:spPr bwMode="auto">
            <a:xfrm>
              <a:off x="6294827" y="2710020"/>
              <a:ext cx="3485559" cy="762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a:solidFill>
                    <a:srgbClr val="000000"/>
                  </a:solidFill>
                </a:rPr>
                <a:t>Primary replica for</a:t>
              </a:r>
            </a:p>
            <a:p>
              <a:pPr>
                <a:defRPr/>
              </a:pPr>
              <a:r>
                <a:rPr lang="en-US" sz="1650" kern="0">
                  <a:solidFill>
                    <a:srgbClr val="000000"/>
                  </a:solidFill>
                </a:rPr>
                <a:t>key </a:t>
              </a:r>
              <a:r>
                <a:rPr lang="en-US" sz="1650" kern="0">
                  <a:solidFill>
                    <a:srgbClr val="00BE00"/>
                  </a:solidFill>
                </a:rPr>
                <a:t>K13</a:t>
              </a:r>
              <a:endParaRPr lang="en-US" sz="1650" kern="0">
                <a:solidFill>
                  <a:srgbClr val="000000"/>
                </a:solidFill>
              </a:endParaRPr>
            </a:p>
          </p:txBody>
        </p:sp>
        <p:sp>
          <p:nvSpPr>
            <p:cNvPr id="46" name="Line 10"/>
            <p:cNvSpPr>
              <a:spLocks noChangeShapeType="1"/>
            </p:cNvSpPr>
            <p:nvPr/>
          </p:nvSpPr>
          <p:spPr bwMode="auto">
            <a:xfrm>
              <a:off x="6666886" y="2331455"/>
              <a:ext cx="566949" cy="414549"/>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sp>
          <p:nvSpPr>
            <p:cNvPr id="47" name="Line 10"/>
            <p:cNvSpPr>
              <a:spLocks noChangeShapeType="1"/>
            </p:cNvSpPr>
            <p:nvPr/>
          </p:nvSpPr>
          <p:spPr bwMode="auto">
            <a:xfrm>
              <a:off x="6854393" y="3981016"/>
              <a:ext cx="379443" cy="123789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sp>
          <p:nvSpPr>
            <p:cNvPr id="48" name="TextBox 47"/>
            <p:cNvSpPr txBox="1"/>
            <p:nvPr/>
          </p:nvSpPr>
          <p:spPr>
            <a:xfrm>
              <a:off x="548480" y="2667000"/>
              <a:ext cx="2286754" cy="300375"/>
            </a:xfrm>
            <a:prstGeom prst="rect">
              <a:avLst/>
            </a:prstGeom>
            <a:gradFill>
              <a:gsLst>
                <a:gs pos="0">
                  <a:srgbClr val="FAFD00">
                    <a:lumMod val="20000"/>
                    <a:lumOff val="80000"/>
                  </a:srgbClr>
                </a:gs>
                <a:gs pos="50000">
                  <a:srgbClr val="FFFFFF">
                    <a:shade val="67500"/>
                    <a:satMod val="115000"/>
                  </a:srgbClr>
                </a:gs>
                <a:gs pos="100000">
                  <a:srgbClr val="FFFFFF">
                    <a:shade val="100000"/>
                    <a:satMod val="115000"/>
                  </a:srgbClr>
                </a:gs>
              </a:gsLst>
              <a:lin ang="5400000" scaled="0"/>
            </a:gradFill>
          </p:spPr>
          <p:txBody>
            <a:bodyPr wrap="none" lIns="63083" tIns="31541" rIns="63083" bIns="31541">
              <a:spAutoFit/>
            </a:bodyPr>
            <a:lstStyle/>
            <a:p>
              <a:pPr>
                <a:defRPr/>
              </a:pPr>
              <a:r>
                <a:rPr lang="en-US" sz="1050" kern="0" dirty="0">
                  <a:solidFill>
                    <a:sysClr val="windowText" lastClr="000000"/>
                  </a:solidFill>
                  <a:latin typeface="Helvetica" pitchFamily="34" charset="0"/>
                  <a:ea typeface="ＭＳ Ｐゴシック" pitchFamily="-107" charset="-128"/>
                </a:rPr>
                <a:t>(Remember this?)</a:t>
              </a:r>
            </a:p>
          </p:txBody>
        </p:sp>
        <p:cxnSp>
          <p:nvCxnSpPr>
            <p:cNvPr id="49" name="Straight Arrow Connector 3"/>
            <p:cNvCxnSpPr>
              <a:cxnSpLocks noChangeShapeType="1"/>
              <a:stCxn id="55" idx="0"/>
            </p:cNvCxnSpPr>
            <p:nvPr/>
          </p:nvCxnSpPr>
          <p:spPr bwMode="auto">
            <a:xfrm flipV="1">
              <a:off x="1278931" y="4851858"/>
              <a:ext cx="1394213" cy="552731"/>
            </a:xfrm>
            <a:prstGeom prst="straightConnector1">
              <a:avLst/>
            </a:prstGeom>
            <a:noFill/>
            <a:ln w="28575">
              <a:solidFill>
                <a:srgbClr val="000000"/>
              </a:solidFill>
              <a:round/>
              <a:headEnd type="none" w="sm" len="sm"/>
              <a:tailEnd type="arrow" w="med" len="med"/>
            </a:ln>
            <a:extLst>
              <a:ext uri="{909E8E84-426E-40dd-AFC4-6F175D3DCCD1}">
                <a14:hiddenFill xmlns:a14="http://schemas.microsoft.com/office/drawing/2010/main" xmlns="">
                  <a:noFill/>
                </a14:hiddenFill>
              </a:ext>
            </a:extLst>
          </p:spPr>
        </p:cxnSp>
        <p:sp>
          <p:nvSpPr>
            <p:cNvPr id="50" name="TextBox 4"/>
            <p:cNvSpPr txBox="1">
              <a:spLocks noChangeArrowheads="1"/>
            </p:cNvSpPr>
            <p:nvPr/>
          </p:nvSpPr>
          <p:spPr bwMode="auto">
            <a:xfrm>
              <a:off x="2744012" y="5335496"/>
              <a:ext cx="1579613" cy="30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050" kern="0" dirty="0">
                  <a:solidFill>
                    <a:srgbClr val="FA0000"/>
                  </a:solidFill>
                </a:rPr>
                <a:t>Coordinator</a:t>
              </a:r>
            </a:p>
          </p:txBody>
        </p:sp>
        <p:cxnSp>
          <p:nvCxnSpPr>
            <p:cNvPr id="51" name="Straight Connector 6"/>
            <p:cNvCxnSpPr>
              <a:cxnSpLocks noChangeShapeType="1"/>
              <a:stCxn id="32" idx="2"/>
            </p:cNvCxnSpPr>
            <p:nvPr/>
          </p:nvCxnSpPr>
          <p:spPr bwMode="auto">
            <a:xfrm flipH="1">
              <a:off x="3169223" y="5219204"/>
              <a:ext cx="61102" cy="185384"/>
            </a:xfrm>
            <a:prstGeom prst="line">
              <a:avLst/>
            </a:prstGeom>
            <a:noFill/>
            <a:ln w="12700">
              <a:solidFill>
                <a:srgbClr val="000000"/>
              </a:solidFill>
              <a:round/>
              <a:headEnd type="none" w="sm" len="sm"/>
              <a:tailEnd type="stealth" w="med" len="lg"/>
            </a:ln>
            <a:extLst>
              <a:ext uri="{909E8E84-426E-40dd-AFC4-6F175D3DCCD1}">
                <a14:hiddenFill xmlns:a14="http://schemas.microsoft.com/office/drawing/2010/main" xmlns="">
                  <a:noFill/>
                </a14:hiddenFill>
              </a:ext>
            </a:extLst>
          </p:spPr>
        </p:cxnSp>
        <p:cxnSp>
          <p:nvCxnSpPr>
            <p:cNvPr id="52" name="Straight Arrow Connector 26"/>
            <p:cNvCxnSpPr>
              <a:cxnSpLocks noChangeShapeType="1"/>
            </p:cNvCxnSpPr>
            <p:nvPr/>
          </p:nvCxnSpPr>
          <p:spPr bwMode="auto">
            <a:xfrm flipV="1">
              <a:off x="3594435" y="3746391"/>
              <a:ext cx="2480403" cy="967281"/>
            </a:xfrm>
            <a:prstGeom prst="straightConnector1">
              <a:avLst/>
            </a:prstGeom>
            <a:noFill/>
            <a:ln w="28575">
              <a:solidFill>
                <a:srgbClr val="000000"/>
              </a:solidFill>
              <a:round/>
              <a:headEnd type="none" w="sm" len="sm"/>
              <a:tailEnd type="arrow" w="med" len="med"/>
            </a:ln>
            <a:extLst>
              <a:ext uri="{909E8E84-426E-40dd-AFC4-6F175D3DCCD1}">
                <a14:hiddenFill xmlns:a14="http://schemas.microsoft.com/office/drawing/2010/main" xmlns="">
                  <a:noFill/>
                </a14:hiddenFill>
              </a:ext>
            </a:extLst>
          </p:spPr>
        </p:cxnSp>
        <p:cxnSp>
          <p:nvCxnSpPr>
            <p:cNvPr id="53" name="Straight Arrow Connector 28"/>
            <p:cNvCxnSpPr>
              <a:cxnSpLocks noChangeShapeType="1"/>
            </p:cNvCxnSpPr>
            <p:nvPr/>
          </p:nvCxnSpPr>
          <p:spPr bwMode="auto">
            <a:xfrm flipV="1">
              <a:off x="3594435" y="2571834"/>
              <a:ext cx="2055191" cy="2141838"/>
            </a:xfrm>
            <a:prstGeom prst="straightConnector1">
              <a:avLst/>
            </a:prstGeom>
            <a:noFill/>
            <a:ln w="28575">
              <a:solidFill>
                <a:srgbClr val="000000"/>
              </a:solidFill>
              <a:prstDash val="dash"/>
              <a:round/>
              <a:headEnd type="none" w="sm" len="sm"/>
              <a:tailEnd type="arrow" w="med" len="med"/>
            </a:ln>
            <a:extLst>
              <a:ext uri="{909E8E84-426E-40dd-AFC4-6F175D3DCCD1}">
                <a14:hiddenFill xmlns:a14="http://schemas.microsoft.com/office/drawing/2010/main" xmlns="">
                  <a:noFill/>
                </a14:hiddenFill>
              </a:ext>
            </a:extLst>
          </p:spPr>
        </p:cxnSp>
        <p:cxnSp>
          <p:nvCxnSpPr>
            <p:cNvPr id="54" name="Straight Arrow Connector 31"/>
            <p:cNvCxnSpPr>
              <a:cxnSpLocks noChangeShapeType="1"/>
            </p:cNvCxnSpPr>
            <p:nvPr/>
          </p:nvCxnSpPr>
          <p:spPr bwMode="auto">
            <a:xfrm>
              <a:off x="3594435" y="4713672"/>
              <a:ext cx="2055191" cy="138183"/>
            </a:xfrm>
            <a:prstGeom prst="straightConnector1">
              <a:avLst/>
            </a:prstGeom>
            <a:noFill/>
            <a:ln w="28575">
              <a:solidFill>
                <a:srgbClr val="000000"/>
              </a:solidFill>
              <a:prstDash val="dash"/>
              <a:round/>
              <a:headEnd type="none" w="sm" len="sm"/>
              <a:tailEnd type="arrow" w="med" len="med"/>
            </a:ln>
            <a:extLst>
              <a:ext uri="{909E8E84-426E-40dd-AFC4-6F175D3DCCD1}">
                <a14:hiddenFill xmlns:a14="http://schemas.microsoft.com/office/drawing/2010/main" xmlns="">
                  <a:noFill/>
                </a14:hiddenFill>
              </a:ext>
            </a:extLst>
          </p:spPr>
        </p:cxnSp>
        <p:sp>
          <p:nvSpPr>
            <p:cNvPr id="55" name="TextBox 1"/>
            <p:cNvSpPr txBox="1">
              <a:spLocks noChangeArrowheads="1"/>
            </p:cNvSpPr>
            <p:nvPr/>
          </p:nvSpPr>
          <p:spPr bwMode="auto">
            <a:xfrm>
              <a:off x="830556" y="5404588"/>
              <a:ext cx="896750" cy="30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050" kern="0">
                  <a:solidFill>
                    <a:srgbClr val="FA0000"/>
                  </a:solidFill>
                </a:rPr>
                <a:t>Client</a:t>
              </a:r>
            </a:p>
          </p:txBody>
        </p:sp>
        <p:sp>
          <p:nvSpPr>
            <p:cNvPr id="27" name="TextBox 4"/>
            <p:cNvSpPr txBox="1">
              <a:spLocks noChangeArrowheads="1"/>
            </p:cNvSpPr>
            <p:nvPr/>
          </p:nvSpPr>
          <p:spPr bwMode="auto">
            <a:xfrm>
              <a:off x="6919169" y="1676400"/>
              <a:ext cx="2101623" cy="30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050" kern="0" dirty="0">
                  <a:solidFill>
                    <a:srgbClr val="FA0000"/>
                  </a:solidFill>
                </a:rPr>
                <a:t>One ring per DC</a:t>
              </a:r>
            </a:p>
          </p:txBody>
        </p:sp>
        <p:sp>
          <p:nvSpPr>
            <p:cNvPr id="2" name="Right Brace 1"/>
            <p:cNvSpPr/>
            <p:nvPr/>
          </p:nvSpPr>
          <p:spPr>
            <a:xfrm rot="19271075">
              <a:off x="6660392" y="1618645"/>
              <a:ext cx="381000" cy="9144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grpSp>
      <p:sp>
        <p:nvSpPr>
          <p:cNvPr id="57"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
        <p:nvSpPr>
          <p:cNvPr id="4" name="Title 3">
            <a:extLst>
              <a:ext uri="{FF2B5EF4-FFF2-40B4-BE49-F238E27FC236}">
                <a16:creationId xmlns:a16="http://schemas.microsoft.com/office/drawing/2014/main" id="{B26A3330-3875-421B-9979-82F2E0157DA2}"/>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8508295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Placement Strategies</a:t>
            </a:r>
          </a:p>
        </p:txBody>
      </p:sp>
      <p:sp>
        <p:nvSpPr>
          <p:cNvPr id="3" name="Content Placeholder 2"/>
          <p:cNvSpPr>
            <a:spLocks noGrp="1"/>
          </p:cNvSpPr>
          <p:nvPr>
            <p:ph idx="4294967295"/>
          </p:nvPr>
        </p:nvSpPr>
        <p:spPr>
          <a:xfrm>
            <a:off x="0" y="614363"/>
            <a:ext cx="6286500" cy="4157662"/>
          </a:xfrm>
        </p:spPr>
        <p:txBody>
          <a:bodyPr>
            <a:noAutofit/>
          </a:bodyPr>
          <a:lstStyle/>
          <a:p>
            <a:pPr>
              <a:defRPr/>
            </a:pPr>
            <a:r>
              <a:rPr lang="en-US" sz="1650" b="1" dirty="0">
                <a:solidFill>
                  <a:srgbClr val="FF0000"/>
                </a:solidFill>
              </a:rPr>
              <a:t>Replication Strategy:</a:t>
            </a:r>
          </a:p>
          <a:p>
            <a:pPr marL="600075" lvl="1" indent="-257175">
              <a:buSzPct val="110000"/>
              <a:buFont typeface="+mj-lt"/>
              <a:buAutoNum type="arabicPeriod"/>
              <a:defRPr/>
            </a:pPr>
            <a:r>
              <a:rPr lang="en-US" sz="1650" i="1" dirty="0" err="1"/>
              <a:t>SimpleStrategy</a:t>
            </a:r>
            <a:endParaRPr lang="en-US" sz="1650" i="1" dirty="0"/>
          </a:p>
          <a:p>
            <a:pPr marL="600075" lvl="1" indent="-257175">
              <a:buSzPct val="110000"/>
              <a:buFont typeface="+mj-lt"/>
              <a:buAutoNum type="arabicPeriod"/>
              <a:defRPr/>
            </a:pPr>
            <a:r>
              <a:rPr lang="en-US" sz="1650" i="1" dirty="0" err="1"/>
              <a:t>NetworkTopologyStrategy</a:t>
            </a:r>
            <a:endParaRPr lang="en-US" sz="1650" i="1" dirty="0"/>
          </a:p>
          <a:p>
            <a:pPr marL="300038">
              <a:buSzPct val="110000"/>
              <a:buFont typeface="+mj-lt"/>
              <a:buAutoNum type="arabicPeriod"/>
              <a:defRPr/>
            </a:pPr>
            <a:r>
              <a:rPr lang="en-US" sz="1650" b="1" dirty="0" err="1">
                <a:solidFill>
                  <a:srgbClr val="FF0000"/>
                </a:solidFill>
              </a:rPr>
              <a:t>SimpleStrategy</a:t>
            </a:r>
            <a:r>
              <a:rPr lang="en-US" sz="1650" b="1" dirty="0">
                <a:solidFill>
                  <a:srgbClr val="FF0000"/>
                </a:solidFill>
              </a:rPr>
              <a:t>: </a:t>
            </a:r>
            <a:r>
              <a:rPr lang="en-US" sz="1650" dirty="0"/>
              <a:t>uses the </a:t>
            </a:r>
            <a:r>
              <a:rPr lang="en-US" sz="1650" dirty="0" err="1"/>
              <a:t>Partitioner</a:t>
            </a:r>
            <a:r>
              <a:rPr lang="en-US" sz="1650" dirty="0"/>
              <a:t>, of which there are two kinds</a:t>
            </a:r>
          </a:p>
          <a:p>
            <a:pPr marL="600075" lvl="1" indent="-257175">
              <a:buSzPct val="110000"/>
              <a:buFont typeface="+mj-lt"/>
              <a:buAutoNum type="arabicPeriod"/>
              <a:defRPr/>
            </a:pPr>
            <a:r>
              <a:rPr lang="en-US" sz="1650" b="1" i="1" dirty="0" err="1">
                <a:solidFill>
                  <a:srgbClr val="002060"/>
                </a:solidFill>
              </a:rPr>
              <a:t>RandomPartitioner</a:t>
            </a:r>
            <a:r>
              <a:rPr lang="en-US" sz="1650" b="1" dirty="0">
                <a:solidFill>
                  <a:srgbClr val="002060"/>
                </a:solidFill>
              </a:rPr>
              <a:t>: </a:t>
            </a:r>
            <a:r>
              <a:rPr lang="en-US" sz="1650" dirty="0"/>
              <a:t>Chord-like hash partitioning</a:t>
            </a:r>
          </a:p>
          <a:p>
            <a:pPr marL="600075" lvl="1" indent="-257175">
              <a:buSzPct val="110000"/>
              <a:buFont typeface="+mj-lt"/>
              <a:buAutoNum type="arabicPeriod"/>
              <a:defRPr/>
            </a:pPr>
            <a:r>
              <a:rPr lang="en-US" sz="1650" b="1" i="1" dirty="0" err="1">
                <a:solidFill>
                  <a:srgbClr val="002060"/>
                </a:solidFill>
              </a:rPr>
              <a:t>ByteOrderedPartitioner</a:t>
            </a:r>
            <a:r>
              <a:rPr lang="en-US" sz="1650" b="1" dirty="0">
                <a:solidFill>
                  <a:srgbClr val="002060"/>
                </a:solidFill>
              </a:rPr>
              <a:t>: </a:t>
            </a:r>
            <a:r>
              <a:rPr lang="en-US" sz="1650" dirty="0"/>
              <a:t>Assigns ranges of keys to servers. </a:t>
            </a:r>
          </a:p>
          <a:p>
            <a:pPr lvl="2">
              <a:buSzPct val="110000"/>
              <a:defRPr/>
            </a:pPr>
            <a:r>
              <a:rPr lang="en-US" sz="1650" dirty="0"/>
              <a:t>Easier for </a:t>
            </a:r>
            <a:r>
              <a:rPr lang="en-US" sz="1650" b="1" i="1" dirty="0">
                <a:solidFill>
                  <a:srgbClr val="FF0000"/>
                </a:solidFill>
              </a:rPr>
              <a:t>range queries</a:t>
            </a:r>
            <a:r>
              <a:rPr lang="en-US" sz="1650" b="1" dirty="0">
                <a:solidFill>
                  <a:srgbClr val="FF0000"/>
                </a:solidFill>
              </a:rPr>
              <a:t> </a:t>
            </a:r>
            <a:r>
              <a:rPr lang="en-US" sz="1650" dirty="0"/>
              <a:t>(e.g., Get me all twitter users starting with [a-b])</a:t>
            </a:r>
          </a:p>
          <a:p>
            <a:pPr marL="300038">
              <a:buSzPct val="110000"/>
              <a:buFont typeface="+mj-lt"/>
              <a:buAutoNum type="arabicPeriod"/>
              <a:defRPr/>
            </a:pPr>
            <a:r>
              <a:rPr lang="en-US" sz="1650" b="1" dirty="0" err="1">
                <a:solidFill>
                  <a:srgbClr val="FF0000"/>
                </a:solidFill>
              </a:rPr>
              <a:t>NetworkTopologyStrategy</a:t>
            </a:r>
            <a:r>
              <a:rPr lang="en-US" sz="1650" b="1" dirty="0">
                <a:solidFill>
                  <a:srgbClr val="FF0000"/>
                </a:solidFill>
              </a:rPr>
              <a:t>: </a:t>
            </a:r>
            <a:r>
              <a:rPr lang="en-US" sz="1650" dirty="0"/>
              <a:t>for multi-DC deployments</a:t>
            </a:r>
          </a:p>
          <a:p>
            <a:pPr lvl="1">
              <a:defRPr/>
            </a:pPr>
            <a:r>
              <a:rPr lang="en-US" sz="1650" dirty="0"/>
              <a:t>Two replicas per DC</a:t>
            </a:r>
          </a:p>
          <a:p>
            <a:pPr lvl="1">
              <a:defRPr/>
            </a:pPr>
            <a:r>
              <a:rPr lang="en-US" sz="1650" dirty="0"/>
              <a:t>Three replicas per DC</a:t>
            </a:r>
          </a:p>
          <a:p>
            <a:pPr lvl="1">
              <a:defRPr/>
            </a:pPr>
            <a:r>
              <a:rPr lang="en-US" sz="1650" dirty="0"/>
              <a:t>Per DC</a:t>
            </a:r>
          </a:p>
          <a:p>
            <a:pPr lvl="2">
              <a:defRPr/>
            </a:pPr>
            <a:r>
              <a:rPr lang="en-US" sz="1650" dirty="0"/>
              <a:t>First replica placed according to </a:t>
            </a:r>
            <a:r>
              <a:rPr lang="en-US" sz="1650" dirty="0" err="1"/>
              <a:t>Partitioner</a:t>
            </a:r>
            <a:endParaRPr lang="en-US" sz="1650" dirty="0"/>
          </a:p>
          <a:p>
            <a:pPr lvl="2">
              <a:defRPr/>
            </a:pPr>
            <a:r>
              <a:rPr lang="en-US" sz="1650" dirty="0"/>
              <a:t>Then go clockwise around ring until you hit a different rack</a:t>
            </a:r>
          </a:p>
          <a:p>
            <a:endParaRPr lang="en-US" sz="16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8392513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Snitches</a:t>
            </a:r>
          </a:p>
        </p:txBody>
      </p:sp>
      <p:sp>
        <p:nvSpPr>
          <p:cNvPr id="3" name="Content Placeholder 2"/>
          <p:cNvSpPr>
            <a:spLocks noGrp="1"/>
          </p:cNvSpPr>
          <p:nvPr>
            <p:ph idx="4294967295"/>
          </p:nvPr>
        </p:nvSpPr>
        <p:spPr>
          <a:xfrm>
            <a:off x="1259632" y="742950"/>
            <a:ext cx="6457950" cy="3943350"/>
          </a:xfrm>
        </p:spPr>
        <p:txBody>
          <a:bodyPr>
            <a:noAutofit/>
          </a:bodyPr>
          <a:lstStyle/>
          <a:p>
            <a:r>
              <a:rPr lang="en-US" sz="1800" b="1" dirty="0">
                <a:solidFill>
                  <a:srgbClr val="FF0000"/>
                </a:solidFill>
              </a:rPr>
              <a:t>Maps: </a:t>
            </a:r>
            <a:r>
              <a:rPr lang="en-US" sz="1800" dirty="0"/>
              <a:t>IPs to racks and DCs. Configured in </a:t>
            </a:r>
            <a:r>
              <a:rPr lang="en-US" sz="1800" dirty="0" err="1"/>
              <a:t>cassandra.yaml</a:t>
            </a:r>
            <a:r>
              <a:rPr lang="en-US" sz="1800" dirty="0"/>
              <a:t>            </a:t>
            </a:r>
            <a:r>
              <a:rPr lang="en-US" sz="1800" dirty="0" err="1"/>
              <a:t>config</a:t>
            </a:r>
            <a:r>
              <a:rPr lang="en-US" sz="1800" dirty="0"/>
              <a:t> file</a:t>
            </a:r>
          </a:p>
          <a:p>
            <a:r>
              <a:rPr lang="en-US" sz="1800" b="1" dirty="0">
                <a:solidFill>
                  <a:srgbClr val="FF0000"/>
                </a:solidFill>
              </a:rPr>
              <a:t>Some options:</a:t>
            </a:r>
          </a:p>
          <a:p>
            <a:pPr lvl="1"/>
            <a:r>
              <a:rPr lang="en-US" sz="1800" b="1" dirty="0" err="1">
                <a:solidFill>
                  <a:srgbClr val="002060"/>
                </a:solidFill>
              </a:rPr>
              <a:t>SimpleSnitch</a:t>
            </a:r>
            <a:r>
              <a:rPr lang="en-US" sz="1800" b="1" dirty="0">
                <a:solidFill>
                  <a:srgbClr val="002060"/>
                </a:solidFill>
              </a:rPr>
              <a:t>: </a:t>
            </a:r>
            <a:r>
              <a:rPr lang="en-US" sz="1800" dirty="0"/>
              <a:t>Unaware of Topology (Rack-unaware)</a:t>
            </a:r>
          </a:p>
          <a:p>
            <a:pPr lvl="1"/>
            <a:r>
              <a:rPr lang="en-US" sz="1800" b="1" dirty="0" err="1">
                <a:solidFill>
                  <a:srgbClr val="002060"/>
                </a:solidFill>
              </a:rPr>
              <a:t>RackInferring</a:t>
            </a:r>
            <a:r>
              <a:rPr lang="en-US" sz="1800" b="1" dirty="0">
                <a:solidFill>
                  <a:srgbClr val="002060"/>
                </a:solidFill>
              </a:rPr>
              <a:t>: </a:t>
            </a:r>
            <a:r>
              <a:rPr lang="en-US" sz="1800" dirty="0"/>
              <a:t>Assumes topology of network by octet of server’s IP address</a:t>
            </a:r>
          </a:p>
          <a:p>
            <a:pPr lvl="2"/>
            <a:r>
              <a:rPr lang="en-US" dirty="0"/>
              <a:t>101.102.103.104 = x.&lt;DC octet&gt;.&lt;rack octet&gt;.&lt;node octet&gt;</a:t>
            </a:r>
          </a:p>
          <a:p>
            <a:pPr lvl="1"/>
            <a:r>
              <a:rPr lang="en-US" sz="1800" b="1" dirty="0" err="1">
                <a:solidFill>
                  <a:srgbClr val="002060"/>
                </a:solidFill>
              </a:rPr>
              <a:t>PropertyFileSnitch</a:t>
            </a:r>
            <a:r>
              <a:rPr lang="en-US" sz="1800" b="1" dirty="0">
                <a:solidFill>
                  <a:srgbClr val="002060"/>
                </a:solidFill>
              </a:rPr>
              <a:t>: </a:t>
            </a:r>
            <a:r>
              <a:rPr lang="en-US" sz="1800" dirty="0"/>
              <a:t>uses a </a:t>
            </a:r>
            <a:r>
              <a:rPr lang="en-US" sz="1800" dirty="0" err="1"/>
              <a:t>config</a:t>
            </a:r>
            <a:r>
              <a:rPr lang="en-US" sz="1800" dirty="0"/>
              <a:t> file</a:t>
            </a:r>
          </a:p>
          <a:p>
            <a:pPr lvl="1"/>
            <a:r>
              <a:rPr lang="en-US" sz="1800" b="1" dirty="0">
                <a:solidFill>
                  <a:srgbClr val="002060"/>
                </a:solidFill>
              </a:rPr>
              <a:t>EC2Snitch: </a:t>
            </a:r>
            <a:r>
              <a:rPr lang="en-US" sz="1800" dirty="0"/>
              <a:t>uses EC2.</a:t>
            </a:r>
          </a:p>
          <a:p>
            <a:pPr lvl="2"/>
            <a:r>
              <a:rPr lang="en-US" dirty="0"/>
              <a:t>EC2 Region = DC</a:t>
            </a:r>
          </a:p>
          <a:p>
            <a:pPr lvl="2"/>
            <a:r>
              <a:rPr lang="en-US" dirty="0"/>
              <a:t>Availability zone = rack</a:t>
            </a:r>
          </a:p>
          <a:p>
            <a:r>
              <a:rPr lang="en-US" sz="1800" dirty="0"/>
              <a:t>Other snitch options available</a:t>
            </a:r>
          </a:p>
          <a:p>
            <a:pPr lvl="1"/>
            <a:endParaRPr lang="en-US" sz="1800" dirty="0"/>
          </a:p>
          <a:p>
            <a:endParaRPr lang="en-US" sz="180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18433081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Writes </a:t>
            </a:r>
          </a:p>
        </p:txBody>
      </p:sp>
      <p:sp>
        <p:nvSpPr>
          <p:cNvPr id="3" name="Content Placeholder 2"/>
          <p:cNvSpPr>
            <a:spLocks noGrp="1"/>
          </p:cNvSpPr>
          <p:nvPr>
            <p:ph idx="4294967295"/>
          </p:nvPr>
        </p:nvSpPr>
        <p:spPr>
          <a:xfrm>
            <a:off x="0" y="800100"/>
            <a:ext cx="8382000" cy="3794125"/>
          </a:xfrm>
        </p:spPr>
        <p:txBody>
          <a:bodyPr>
            <a:normAutofit/>
          </a:bodyPr>
          <a:lstStyle/>
          <a:p>
            <a:r>
              <a:rPr lang="en-US" sz="1950" dirty="0"/>
              <a:t>Need to be lock-free and fast (no reads or disk seeks)</a:t>
            </a:r>
          </a:p>
          <a:p>
            <a:r>
              <a:rPr lang="en-US" sz="1950" dirty="0"/>
              <a:t>Client sends write to one coordinator node in Cassandra cluster </a:t>
            </a:r>
          </a:p>
          <a:p>
            <a:pPr lvl="1"/>
            <a:r>
              <a:rPr lang="en-US" sz="1950" dirty="0"/>
              <a:t>Coordinator may be per-key, or per-client, or per-query</a:t>
            </a:r>
          </a:p>
          <a:p>
            <a:pPr lvl="1"/>
            <a:r>
              <a:rPr lang="en-US" sz="1950" dirty="0"/>
              <a:t>Per-key Coordinator ensures writes for the key are serialized</a:t>
            </a:r>
          </a:p>
          <a:p>
            <a:r>
              <a:rPr lang="en-US" sz="1950" dirty="0"/>
              <a:t>Coordinator uses </a:t>
            </a:r>
            <a:r>
              <a:rPr lang="en-US" sz="1950" dirty="0" err="1"/>
              <a:t>Partitioner</a:t>
            </a:r>
            <a:r>
              <a:rPr lang="en-US" sz="1950" dirty="0"/>
              <a:t> to send query to all replica nodes responsible for key</a:t>
            </a:r>
          </a:p>
          <a:p>
            <a:r>
              <a:rPr lang="en-US" sz="1950" dirty="0"/>
              <a:t>When X replicas respond, coordinator returns an acknowledgement to the client</a:t>
            </a:r>
          </a:p>
          <a:p>
            <a:pPr lvl="1"/>
            <a:r>
              <a:rPr lang="en-US" sz="1950" dirty="0"/>
              <a:t>X? </a:t>
            </a:r>
          </a:p>
          <a:p>
            <a:endParaRPr lang="en-US" sz="1950" dirty="0"/>
          </a:p>
          <a:p>
            <a:endParaRPr lang="en-US" sz="1950" dirty="0"/>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24915096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Writes (2)</a:t>
            </a:r>
          </a:p>
        </p:txBody>
      </p:sp>
      <p:sp>
        <p:nvSpPr>
          <p:cNvPr id="3" name="Content Placeholder 2"/>
          <p:cNvSpPr>
            <a:spLocks noGrp="1"/>
          </p:cNvSpPr>
          <p:nvPr>
            <p:ph idx="4294967295"/>
          </p:nvPr>
        </p:nvSpPr>
        <p:spPr>
          <a:xfrm>
            <a:off x="611560" y="719786"/>
            <a:ext cx="7812360" cy="3957638"/>
          </a:xfrm>
        </p:spPr>
        <p:txBody>
          <a:bodyPr>
            <a:noAutofit/>
          </a:bodyPr>
          <a:lstStyle/>
          <a:p>
            <a:r>
              <a:rPr lang="en-US" sz="1950" b="1" dirty="0">
                <a:solidFill>
                  <a:srgbClr val="FF0000"/>
                </a:solidFill>
              </a:rPr>
              <a:t>Always writable: Hinted Handoff mechanism</a:t>
            </a:r>
          </a:p>
          <a:p>
            <a:pPr lvl="1"/>
            <a:r>
              <a:rPr lang="en-US" sz="1950" dirty="0"/>
              <a:t>If any replica is down, the coordinator writes to all other replicas, and keeps the write locally until down replica comes back up.</a:t>
            </a:r>
          </a:p>
          <a:p>
            <a:pPr lvl="1"/>
            <a:r>
              <a:rPr lang="en-US" sz="1950" dirty="0"/>
              <a:t>When all replicas are down, the Coordinator (front end) buffers writes (for up to a few hours). </a:t>
            </a:r>
          </a:p>
          <a:p>
            <a:pPr lvl="1"/>
            <a:endParaRPr lang="en-US" sz="1950" dirty="0"/>
          </a:p>
          <a:p>
            <a:r>
              <a:rPr lang="en-US" sz="1950" b="1" dirty="0">
                <a:solidFill>
                  <a:srgbClr val="FF0000"/>
                </a:solidFill>
              </a:rPr>
              <a:t>One ring per datacenter</a:t>
            </a:r>
          </a:p>
          <a:p>
            <a:pPr lvl="1"/>
            <a:r>
              <a:rPr lang="en-US" sz="1950" dirty="0"/>
              <a:t>Per-DC coordinator elected to coordinate with other DCs</a:t>
            </a:r>
          </a:p>
          <a:p>
            <a:pPr lvl="1"/>
            <a:r>
              <a:rPr lang="en-US" sz="1950" dirty="0"/>
              <a:t>Election done via Zookeeper, which runs a </a:t>
            </a:r>
            <a:r>
              <a:rPr lang="en-US" sz="1950" dirty="0" err="1"/>
              <a:t>Paxos</a:t>
            </a:r>
            <a:r>
              <a:rPr lang="en-US" sz="1950" dirty="0"/>
              <a:t> (consensus) variant</a:t>
            </a:r>
          </a:p>
          <a:p>
            <a:pPr lvl="1">
              <a:buNone/>
            </a:pPr>
            <a:endParaRPr lang="en-US" sz="1950" dirty="0"/>
          </a:p>
          <a:p>
            <a:endParaRPr lang="en-US" sz="1950" dirty="0"/>
          </a:p>
          <a:p>
            <a:endParaRPr lang="en-US" sz="1950" dirty="0"/>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939947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273844"/>
            <a:ext cx="7886700" cy="994172"/>
          </a:xfrm>
        </p:spPr>
        <p:txBody>
          <a:bodyPr>
            <a:normAutofit/>
          </a:bodyPr>
          <a:lstStyle/>
          <a:p>
            <a:pPr algn="ctr"/>
            <a:r>
              <a:rPr lang="en-US" sz="3750" b="1" dirty="0"/>
              <a:t>The Data Center in a nutshell</a:t>
            </a:r>
          </a:p>
        </p:txBody>
      </p:sp>
      <p:sp>
        <p:nvSpPr>
          <p:cNvPr id="7" name="Slide Number Placeholder 6"/>
          <p:cNvSpPr>
            <a:spLocks noGrp="1"/>
          </p:cNvSpPr>
          <p:nvPr>
            <p:ph type="sldNum" sz="quarter" idx="12"/>
          </p:nvPr>
        </p:nvSpPr>
        <p:spPr/>
        <p:txBody>
          <a:bodyPr/>
          <a:lstStyle/>
          <a:p>
            <a:fld id="{9C42E201-9E1E-4344-8BC8-AC7180765888}" type="slidenum">
              <a:rPr lang="en-US" smtClean="0"/>
              <a:t>14</a:t>
            </a:fld>
            <a:endParaRPr lang="en-US"/>
          </a:p>
        </p:txBody>
      </p:sp>
      <p:pic>
        <p:nvPicPr>
          <p:cNvPr id="2052" name="Picture 4" descr="http://www.ragingwire.com/sites/default/files/wholesale-data-center-virgin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530" y="999781"/>
            <a:ext cx="7146504" cy="38501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76530" y="4572935"/>
            <a:ext cx="2502895" cy="253916"/>
          </a:xfrm>
          <a:prstGeom prst="rect">
            <a:avLst/>
          </a:prstGeom>
          <a:noFill/>
        </p:spPr>
        <p:txBody>
          <a:bodyPr wrap="square" rtlCol="0">
            <a:spAutoFit/>
          </a:bodyPr>
          <a:lstStyle/>
          <a:p>
            <a:r>
              <a:rPr lang="en-US" sz="1050" b="1" i="1" dirty="0" err="1"/>
              <a:t>WholeSale</a:t>
            </a:r>
            <a:r>
              <a:rPr lang="en-US" sz="1050" b="1" i="1" dirty="0"/>
              <a:t> Data Center - Virginia</a:t>
            </a:r>
          </a:p>
        </p:txBody>
      </p:sp>
      <p:pic>
        <p:nvPicPr>
          <p:cNvPr id="2054" name="Picture 6" descr="http://data-centers.in/wp-content/uploads/2009/12/Evolution-of-Data-Center-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2139" y="3120416"/>
            <a:ext cx="1596864" cy="11991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4019004" y="3243199"/>
            <a:ext cx="552997" cy="46746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22140" y="3345332"/>
            <a:ext cx="1419938" cy="957955"/>
          </a:xfrm>
          <a:prstGeom prst="rect">
            <a:avLst/>
          </a:prstGeom>
          <a:noFill/>
        </p:spPr>
        <p:txBody>
          <a:bodyPr wrap="square" rtlCol="0">
            <a:spAutoFit/>
          </a:bodyPr>
          <a:lstStyle/>
          <a:p>
            <a:pPr algn="ctr"/>
            <a:r>
              <a:rPr lang="en-US" sz="1875" b="1" dirty="0">
                <a:solidFill>
                  <a:schemeClr val="accent2"/>
                </a:solidFill>
              </a:rPr>
              <a:t>10’s to 100’000s</a:t>
            </a:r>
          </a:p>
          <a:p>
            <a:pPr algn="ctr"/>
            <a:r>
              <a:rPr lang="en-US" sz="1875" b="1" dirty="0">
                <a:solidFill>
                  <a:schemeClr val="accent2"/>
                </a:solidFill>
              </a:rPr>
              <a:t>servers</a:t>
            </a:r>
          </a:p>
        </p:txBody>
      </p:sp>
      <p:pic>
        <p:nvPicPr>
          <p:cNvPr id="17" name="Picture 16"/>
          <p:cNvPicPr>
            <a:picLocks noChangeAspect="1"/>
          </p:cNvPicPr>
          <p:nvPr/>
        </p:nvPicPr>
        <p:blipFill>
          <a:blip r:embed="rId5"/>
          <a:stretch>
            <a:fillRect/>
          </a:stretch>
        </p:blipFill>
        <p:spPr>
          <a:xfrm>
            <a:off x="1462490" y="2163575"/>
            <a:ext cx="1801258" cy="944070"/>
          </a:xfrm>
          <a:prstGeom prst="rect">
            <a:avLst/>
          </a:prstGeom>
        </p:spPr>
      </p:pic>
      <p:sp>
        <p:nvSpPr>
          <p:cNvPr id="20" name="TextBox 19"/>
          <p:cNvSpPr txBox="1"/>
          <p:nvPr/>
        </p:nvSpPr>
        <p:spPr>
          <a:xfrm>
            <a:off x="1441197" y="2336033"/>
            <a:ext cx="1961885" cy="669414"/>
          </a:xfrm>
          <a:prstGeom prst="rect">
            <a:avLst/>
          </a:prstGeom>
          <a:noFill/>
        </p:spPr>
        <p:txBody>
          <a:bodyPr wrap="square" rtlCol="0">
            <a:spAutoFit/>
          </a:bodyPr>
          <a:lstStyle/>
          <a:p>
            <a:r>
              <a:rPr lang="en-US" sz="1875" b="1" dirty="0">
                <a:solidFill>
                  <a:schemeClr val="bg1"/>
                </a:solidFill>
              </a:rPr>
              <a:t>Highly connected: fiber optic cables</a:t>
            </a:r>
          </a:p>
        </p:txBody>
      </p:sp>
      <p:pic>
        <p:nvPicPr>
          <p:cNvPr id="18" name="Picture 17"/>
          <p:cNvPicPr>
            <a:picLocks noChangeAspect="1"/>
          </p:cNvPicPr>
          <p:nvPr/>
        </p:nvPicPr>
        <p:blipFill>
          <a:blip r:embed="rId6"/>
          <a:stretch>
            <a:fillRect/>
          </a:stretch>
        </p:blipFill>
        <p:spPr>
          <a:xfrm>
            <a:off x="4295502" y="1055241"/>
            <a:ext cx="1277356" cy="856670"/>
          </a:xfrm>
          <a:prstGeom prst="rect">
            <a:avLst/>
          </a:prstGeom>
        </p:spPr>
      </p:pic>
      <p:cxnSp>
        <p:nvCxnSpPr>
          <p:cNvPr id="25" name="Straight Arrow Connector 24"/>
          <p:cNvCxnSpPr/>
          <p:nvPr/>
        </p:nvCxnSpPr>
        <p:spPr>
          <a:xfrm flipH="1">
            <a:off x="3957811" y="1514469"/>
            <a:ext cx="337691" cy="253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53422" y="1901574"/>
            <a:ext cx="9040" cy="49459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182166" y="990391"/>
            <a:ext cx="1419938" cy="957955"/>
          </a:xfrm>
          <a:prstGeom prst="rect">
            <a:avLst/>
          </a:prstGeom>
          <a:noFill/>
        </p:spPr>
        <p:txBody>
          <a:bodyPr wrap="square" rtlCol="0">
            <a:spAutoFit/>
          </a:bodyPr>
          <a:lstStyle/>
          <a:p>
            <a:pPr algn="ctr"/>
            <a:r>
              <a:rPr lang="en-US" sz="1875" b="1" dirty="0">
                <a:solidFill>
                  <a:schemeClr val="bg1"/>
                </a:solidFill>
              </a:rPr>
              <a:t>Cooling; in generous proportions</a:t>
            </a:r>
          </a:p>
        </p:txBody>
      </p:sp>
      <p:pic>
        <p:nvPicPr>
          <p:cNvPr id="2060" name="Picture 12" descr="http://www.ibsrt.com/imgs/www-wpowerproducts+m/prodImages/prod2849/originals/Caterpillar%203406%20Diesel%20Generator%20Set%20%2832%29-JPG.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50698" y="1099009"/>
            <a:ext cx="1783729" cy="133839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a:off x="6748433" y="2388313"/>
            <a:ext cx="9040" cy="49459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39285" y="1467216"/>
            <a:ext cx="1419938" cy="669414"/>
          </a:xfrm>
          <a:prstGeom prst="rect">
            <a:avLst/>
          </a:prstGeom>
          <a:noFill/>
        </p:spPr>
        <p:txBody>
          <a:bodyPr wrap="square" rtlCol="0">
            <a:spAutoFit/>
          </a:bodyPr>
          <a:lstStyle/>
          <a:p>
            <a:pPr algn="ctr"/>
            <a:r>
              <a:rPr lang="en-US" sz="1875" b="1" dirty="0">
                <a:solidFill>
                  <a:schemeClr val="bg1"/>
                </a:solidFill>
              </a:rPr>
              <a:t>Diesel Generators</a:t>
            </a:r>
          </a:p>
        </p:txBody>
      </p:sp>
      <p:cxnSp>
        <p:nvCxnSpPr>
          <p:cNvPr id="34" name="Straight Arrow Connector 33"/>
          <p:cNvCxnSpPr/>
          <p:nvPr/>
        </p:nvCxnSpPr>
        <p:spPr>
          <a:xfrm>
            <a:off x="4019003" y="3710663"/>
            <a:ext cx="144901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72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4" grpId="0"/>
      <p:bldP spid="20" grpId="0"/>
      <p:bldP spid="29" grpId="0"/>
      <p:bldP spid="3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Writes at a replica node</a:t>
            </a:r>
          </a:p>
        </p:txBody>
      </p:sp>
      <p:sp>
        <p:nvSpPr>
          <p:cNvPr id="3" name="Content Placeholder 2"/>
          <p:cNvSpPr>
            <a:spLocks noGrp="1"/>
          </p:cNvSpPr>
          <p:nvPr>
            <p:ph idx="4294967295"/>
          </p:nvPr>
        </p:nvSpPr>
        <p:spPr>
          <a:xfrm>
            <a:off x="0" y="628650"/>
            <a:ext cx="6400800" cy="4171950"/>
          </a:xfrm>
        </p:spPr>
        <p:txBody>
          <a:bodyPr>
            <a:noAutofit/>
          </a:bodyPr>
          <a:lstStyle/>
          <a:p>
            <a:pPr marL="0" indent="0">
              <a:buNone/>
            </a:pPr>
            <a:r>
              <a:rPr lang="en-US" sz="1650" b="1" dirty="0">
                <a:solidFill>
                  <a:srgbClr val="FF0000"/>
                </a:solidFill>
              </a:rPr>
              <a:t>On receiving a write</a:t>
            </a:r>
          </a:p>
          <a:p>
            <a:pPr marL="0" indent="0">
              <a:buNone/>
            </a:pPr>
            <a:r>
              <a:rPr lang="en-US" sz="1650" dirty="0"/>
              <a:t>1. Log it in disk commit log (for failure recovery)</a:t>
            </a:r>
          </a:p>
          <a:p>
            <a:pPr marL="0" indent="0">
              <a:buNone/>
            </a:pPr>
            <a:r>
              <a:rPr lang="en-US" sz="1650" dirty="0"/>
              <a:t>2. Make changes to appropriate </a:t>
            </a:r>
            <a:r>
              <a:rPr lang="en-US" sz="1650" dirty="0" err="1"/>
              <a:t>memtables</a:t>
            </a:r>
            <a:endParaRPr lang="en-US" sz="1650" dirty="0"/>
          </a:p>
          <a:p>
            <a:pPr lvl="1"/>
            <a:r>
              <a:rPr lang="en-US" sz="1650" b="1" dirty="0" err="1">
                <a:solidFill>
                  <a:srgbClr val="FF0000"/>
                </a:solidFill>
              </a:rPr>
              <a:t>Memtable</a:t>
            </a:r>
            <a:r>
              <a:rPr lang="en-US" sz="1650" dirty="0">
                <a:solidFill>
                  <a:srgbClr val="FF0000"/>
                </a:solidFill>
              </a:rPr>
              <a:t> </a:t>
            </a:r>
            <a:r>
              <a:rPr lang="en-US" sz="1650" dirty="0"/>
              <a:t>= In-memory representation of multiple key-value pairs</a:t>
            </a:r>
          </a:p>
          <a:p>
            <a:pPr lvl="1"/>
            <a:r>
              <a:rPr lang="en-US" sz="1650" i="1" dirty="0"/>
              <a:t>Typically append-only </a:t>
            </a:r>
            <a:r>
              <a:rPr lang="en-US" sz="1650" i="1" dirty="0" err="1"/>
              <a:t>datastructure</a:t>
            </a:r>
            <a:r>
              <a:rPr lang="en-US" sz="1650" i="1" dirty="0"/>
              <a:t> (fast)</a:t>
            </a:r>
          </a:p>
          <a:p>
            <a:pPr lvl="1"/>
            <a:r>
              <a:rPr lang="en-US" sz="1650" dirty="0"/>
              <a:t>Cache that can be searched by key</a:t>
            </a:r>
          </a:p>
          <a:p>
            <a:pPr lvl="1"/>
            <a:r>
              <a:rPr lang="en-US" sz="1650" dirty="0"/>
              <a:t>Write-back </a:t>
            </a:r>
            <a:r>
              <a:rPr lang="en-US" sz="1650" dirty="0" err="1"/>
              <a:t>aas</a:t>
            </a:r>
            <a:r>
              <a:rPr lang="en-US" sz="1650" dirty="0"/>
              <a:t> opposed to write-through</a:t>
            </a:r>
          </a:p>
          <a:p>
            <a:pPr marL="0" indent="0">
              <a:buNone/>
            </a:pPr>
            <a:endParaRPr lang="en-US" sz="1650" dirty="0"/>
          </a:p>
          <a:p>
            <a:pPr marL="0" indent="0">
              <a:buNone/>
            </a:pPr>
            <a:r>
              <a:rPr lang="en-US" sz="1650" dirty="0"/>
              <a:t>Later, when </a:t>
            </a:r>
            <a:r>
              <a:rPr lang="en-US" sz="1650" dirty="0" err="1"/>
              <a:t>memtable</a:t>
            </a:r>
            <a:r>
              <a:rPr lang="en-US" sz="1650" dirty="0"/>
              <a:t> is full or old, flush to disk</a:t>
            </a:r>
          </a:p>
          <a:p>
            <a:pPr lvl="1"/>
            <a:r>
              <a:rPr lang="en-US" sz="1650" dirty="0"/>
              <a:t>Data File: An</a:t>
            </a:r>
            <a:r>
              <a:rPr lang="en-US" sz="1650" dirty="0">
                <a:solidFill>
                  <a:srgbClr val="FF0000"/>
                </a:solidFill>
              </a:rPr>
              <a:t> </a:t>
            </a:r>
            <a:r>
              <a:rPr lang="en-US" sz="1650" b="1" dirty="0" err="1">
                <a:solidFill>
                  <a:srgbClr val="FF0000"/>
                </a:solidFill>
              </a:rPr>
              <a:t>SSTable</a:t>
            </a:r>
            <a:r>
              <a:rPr lang="en-US" sz="1650" dirty="0">
                <a:solidFill>
                  <a:srgbClr val="FF0000"/>
                </a:solidFill>
              </a:rPr>
              <a:t> </a:t>
            </a:r>
            <a:r>
              <a:rPr lang="en-US" sz="1650" dirty="0"/>
              <a:t>(Sorted String Table) – list of key-value pairs, sorted by key</a:t>
            </a:r>
          </a:p>
          <a:p>
            <a:pPr lvl="1"/>
            <a:r>
              <a:rPr lang="en-US" sz="1650" i="1" dirty="0" err="1"/>
              <a:t>SSTables</a:t>
            </a:r>
            <a:r>
              <a:rPr lang="en-US" sz="1650" i="1" dirty="0"/>
              <a:t> are immutable (once created, they don’t change)</a:t>
            </a:r>
          </a:p>
          <a:p>
            <a:pPr lvl="1"/>
            <a:r>
              <a:rPr lang="en-US" sz="1650" dirty="0"/>
              <a:t>Index file: An </a:t>
            </a:r>
            <a:r>
              <a:rPr lang="en-US" sz="1650" dirty="0" err="1"/>
              <a:t>SSTable</a:t>
            </a:r>
            <a:r>
              <a:rPr lang="en-US" sz="1650" dirty="0"/>
              <a:t> of (key, position in data </a:t>
            </a:r>
            <a:r>
              <a:rPr lang="en-US" sz="1650" dirty="0" err="1"/>
              <a:t>sstable</a:t>
            </a:r>
            <a:r>
              <a:rPr lang="en-US" sz="1650" dirty="0"/>
              <a:t>) pairs</a:t>
            </a:r>
          </a:p>
          <a:p>
            <a:pPr lvl="1"/>
            <a:r>
              <a:rPr lang="en-US" sz="1650" dirty="0"/>
              <a:t>And a Bloom filter (for efficient search) </a:t>
            </a:r>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1374819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Bloom Filter</a:t>
            </a:r>
          </a:p>
        </p:txBody>
      </p:sp>
      <p:sp>
        <p:nvSpPr>
          <p:cNvPr id="3" name="Content Placeholder 2"/>
          <p:cNvSpPr>
            <a:spLocks noGrp="1"/>
          </p:cNvSpPr>
          <p:nvPr>
            <p:ph idx="4294967295"/>
          </p:nvPr>
        </p:nvSpPr>
        <p:spPr>
          <a:xfrm>
            <a:off x="0" y="642938"/>
            <a:ext cx="6286500" cy="3794125"/>
          </a:xfrm>
        </p:spPr>
        <p:txBody>
          <a:bodyPr>
            <a:normAutofit/>
          </a:bodyPr>
          <a:lstStyle/>
          <a:p>
            <a:r>
              <a:rPr lang="en-US" sz="1950" dirty="0"/>
              <a:t>Compact way of representing a set of items</a:t>
            </a:r>
          </a:p>
          <a:p>
            <a:r>
              <a:rPr lang="en-US" sz="1950" dirty="0"/>
              <a:t>Checking for existence in set is cheap</a:t>
            </a:r>
          </a:p>
          <a:p>
            <a:r>
              <a:rPr lang="en-US" sz="1950" dirty="0"/>
              <a:t>Some probability of false positives: an item not in set may check true as being in set</a:t>
            </a:r>
          </a:p>
          <a:p>
            <a:r>
              <a:rPr lang="en-US" sz="1950" dirty="0"/>
              <a:t>Never false negatives</a:t>
            </a:r>
          </a:p>
          <a:p>
            <a:endParaRPr lang="en-US" sz="1950" dirty="0"/>
          </a:p>
        </p:txBody>
      </p:sp>
      <p:sp>
        <p:nvSpPr>
          <p:cNvPr id="112" name="Rectangle 3"/>
          <p:cNvSpPr>
            <a:spLocks noChangeArrowheads="1"/>
          </p:cNvSpPr>
          <p:nvPr/>
        </p:nvSpPr>
        <p:spPr bwMode="auto">
          <a:xfrm>
            <a:off x="4900993" y="2043113"/>
            <a:ext cx="500333" cy="2331840"/>
          </a:xfrm>
          <a:prstGeom prst="rect">
            <a:avLst/>
          </a:prstGeom>
          <a:solidFill>
            <a:srgbClr val="FFFFFF"/>
          </a:solidFill>
          <a:ln w="12700">
            <a:solidFill>
              <a:srgbClr val="000000"/>
            </a:solidFill>
            <a:round/>
            <a:headEnd type="none" w="sm" len="sm"/>
            <a:tailEnd type="stealth" w="med" len="lg"/>
          </a:ln>
        </p:spPr>
        <p:txBody>
          <a:bodyPr lIns="63083" tIns="31541" rIns="63083" bIns="31541"/>
          <a:lstStyle/>
          <a:p>
            <a:pPr>
              <a:defRPr/>
            </a:pPr>
            <a:endParaRPr lang="en-US" sz="1350" b="1" kern="0">
              <a:solidFill>
                <a:sysClr val="windowText" lastClr="000000"/>
              </a:solidFill>
              <a:latin typeface="+mj-lt"/>
            </a:endParaRPr>
          </a:p>
        </p:txBody>
      </p:sp>
      <p:cxnSp>
        <p:nvCxnSpPr>
          <p:cNvPr id="113" name="Straight Connector 7"/>
          <p:cNvCxnSpPr>
            <a:cxnSpLocks noChangeShapeType="1"/>
          </p:cNvCxnSpPr>
          <p:nvPr/>
        </p:nvCxnSpPr>
        <p:spPr bwMode="auto">
          <a:xfrm>
            <a:off x="4900993" y="2354025"/>
            <a:ext cx="500333"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xmlns="">
                <a:noFill/>
              </a14:hiddenFill>
            </a:ext>
          </a:extLst>
        </p:spPr>
      </p:cxnSp>
      <p:cxnSp>
        <p:nvCxnSpPr>
          <p:cNvPr id="114" name="Straight Connector 8"/>
          <p:cNvCxnSpPr>
            <a:cxnSpLocks noChangeShapeType="1"/>
          </p:cNvCxnSpPr>
          <p:nvPr/>
        </p:nvCxnSpPr>
        <p:spPr bwMode="auto">
          <a:xfrm>
            <a:off x="4900993" y="2198570"/>
            <a:ext cx="500333"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xmlns="">
                <a:noFill/>
              </a14:hiddenFill>
            </a:ext>
          </a:extLst>
        </p:spPr>
      </p:cxnSp>
      <p:cxnSp>
        <p:nvCxnSpPr>
          <p:cNvPr id="115" name="Straight Connector 9"/>
          <p:cNvCxnSpPr>
            <a:cxnSpLocks noChangeShapeType="1"/>
          </p:cNvCxnSpPr>
          <p:nvPr/>
        </p:nvCxnSpPr>
        <p:spPr bwMode="auto">
          <a:xfrm>
            <a:off x="4900993" y="2509481"/>
            <a:ext cx="500333"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xmlns="">
                <a:noFill/>
              </a14:hiddenFill>
            </a:ext>
          </a:extLst>
        </p:spPr>
      </p:cxnSp>
      <p:cxnSp>
        <p:nvCxnSpPr>
          <p:cNvPr id="116" name="Straight Connector 10"/>
          <p:cNvCxnSpPr>
            <a:cxnSpLocks noChangeShapeType="1"/>
          </p:cNvCxnSpPr>
          <p:nvPr/>
        </p:nvCxnSpPr>
        <p:spPr bwMode="auto">
          <a:xfrm>
            <a:off x="4900993" y="2664937"/>
            <a:ext cx="500333"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xmlns="">
                <a:noFill/>
              </a14:hiddenFill>
            </a:ext>
          </a:extLst>
        </p:spPr>
      </p:cxnSp>
      <p:cxnSp>
        <p:nvCxnSpPr>
          <p:cNvPr id="117" name="Straight Connector 12"/>
          <p:cNvCxnSpPr>
            <a:cxnSpLocks noChangeShapeType="1"/>
          </p:cNvCxnSpPr>
          <p:nvPr/>
        </p:nvCxnSpPr>
        <p:spPr bwMode="auto">
          <a:xfrm>
            <a:off x="4900993" y="4219496"/>
            <a:ext cx="500333"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xmlns="">
                <a:noFill/>
              </a14:hiddenFill>
            </a:ext>
          </a:extLst>
        </p:spPr>
      </p:cxnSp>
      <p:cxnSp>
        <p:nvCxnSpPr>
          <p:cNvPr id="118" name="Straight Connector 13"/>
          <p:cNvCxnSpPr>
            <a:cxnSpLocks noChangeShapeType="1"/>
          </p:cNvCxnSpPr>
          <p:nvPr/>
        </p:nvCxnSpPr>
        <p:spPr bwMode="auto">
          <a:xfrm>
            <a:off x="4900993" y="3234942"/>
            <a:ext cx="500333"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xmlns="">
                <a:noFill/>
              </a14:hiddenFill>
            </a:ext>
          </a:extLst>
        </p:spPr>
      </p:cxnSp>
      <p:cxnSp>
        <p:nvCxnSpPr>
          <p:cNvPr id="119" name="Straight Connector 14"/>
          <p:cNvCxnSpPr>
            <a:cxnSpLocks noChangeShapeType="1"/>
          </p:cNvCxnSpPr>
          <p:nvPr/>
        </p:nvCxnSpPr>
        <p:spPr bwMode="auto">
          <a:xfrm>
            <a:off x="4900993" y="3390398"/>
            <a:ext cx="500333"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xmlns="">
                <a:noFill/>
              </a14:hiddenFill>
            </a:ext>
          </a:extLst>
        </p:spPr>
      </p:cxnSp>
      <p:cxnSp>
        <p:nvCxnSpPr>
          <p:cNvPr id="120" name="Straight Connector 15"/>
          <p:cNvCxnSpPr>
            <a:cxnSpLocks noChangeShapeType="1"/>
          </p:cNvCxnSpPr>
          <p:nvPr/>
        </p:nvCxnSpPr>
        <p:spPr bwMode="auto">
          <a:xfrm>
            <a:off x="4900993" y="3753129"/>
            <a:ext cx="500333"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xmlns="">
                <a:noFill/>
              </a14:hiddenFill>
            </a:ext>
          </a:extLst>
        </p:spPr>
      </p:cxnSp>
      <p:cxnSp>
        <p:nvCxnSpPr>
          <p:cNvPr id="121" name="Straight Connector 16"/>
          <p:cNvCxnSpPr>
            <a:cxnSpLocks noChangeShapeType="1"/>
          </p:cNvCxnSpPr>
          <p:nvPr/>
        </p:nvCxnSpPr>
        <p:spPr bwMode="auto">
          <a:xfrm>
            <a:off x="4900993" y="3908585"/>
            <a:ext cx="500333"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xmlns="">
                <a:noFill/>
              </a14:hiddenFill>
            </a:ext>
          </a:extLst>
        </p:spPr>
      </p:cxnSp>
      <p:sp>
        <p:nvSpPr>
          <p:cNvPr id="122" name="TextBox 17"/>
          <p:cNvSpPr txBox="1">
            <a:spLocks noChangeArrowheads="1"/>
          </p:cNvSpPr>
          <p:nvPr/>
        </p:nvSpPr>
        <p:spPr bwMode="auto">
          <a:xfrm>
            <a:off x="4640393" y="1778691"/>
            <a:ext cx="1188907"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dirty="0">
                <a:solidFill>
                  <a:srgbClr val="000000"/>
                </a:solidFill>
                <a:latin typeface="+mj-lt"/>
              </a:rPr>
              <a:t>Large Bit Map</a:t>
            </a:r>
          </a:p>
        </p:txBody>
      </p:sp>
      <p:sp>
        <p:nvSpPr>
          <p:cNvPr id="123" name="TextBox 18"/>
          <p:cNvSpPr txBox="1">
            <a:spLocks noChangeArrowheads="1"/>
          </p:cNvSpPr>
          <p:nvPr/>
        </p:nvSpPr>
        <p:spPr bwMode="auto">
          <a:xfrm>
            <a:off x="5425036" y="1991297"/>
            <a:ext cx="146474"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a:solidFill>
                  <a:srgbClr val="000000"/>
                </a:solidFill>
                <a:latin typeface="+mj-lt"/>
              </a:rPr>
              <a:t>0</a:t>
            </a:r>
          </a:p>
        </p:txBody>
      </p:sp>
      <p:sp>
        <p:nvSpPr>
          <p:cNvPr id="124" name="TextBox 19"/>
          <p:cNvSpPr txBox="1">
            <a:spLocks noChangeArrowheads="1"/>
          </p:cNvSpPr>
          <p:nvPr/>
        </p:nvSpPr>
        <p:spPr bwMode="auto">
          <a:xfrm>
            <a:off x="5435173" y="2146752"/>
            <a:ext cx="146474"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a:solidFill>
                  <a:srgbClr val="000000"/>
                </a:solidFill>
                <a:latin typeface="+mj-lt"/>
              </a:rPr>
              <a:t>1</a:t>
            </a:r>
          </a:p>
        </p:txBody>
      </p:sp>
      <p:sp>
        <p:nvSpPr>
          <p:cNvPr id="125" name="TextBox 20"/>
          <p:cNvSpPr txBox="1">
            <a:spLocks noChangeArrowheads="1"/>
          </p:cNvSpPr>
          <p:nvPr/>
        </p:nvSpPr>
        <p:spPr bwMode="auto">
          <a:xfrm>
            <a:off x="5435173" y="2354026"/>
            <a:ext cx="146474"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a:solidFill>
                  <a:srgbClr val="000000"/>
                </a:solidFill>
                <a:latin typeface="+mj-lt"/>
              </a:rPr>
              <a:t>2</a:t>
            </a:r>
          </a:p>
        </p:txBody>
      </p:sp>
      <p:sp>
        <p:nvSpPr>
          <p:cNvPr id="126" name="TextBox 21"/>
          <p:cNvSpPr txBox="1">
            <a:spLocks noChangeArrowheads="1"/>
          </p:cNvSpPr>
          <p:nvPr/>
        </p:nvSpPr>
        <p:spPr bwMode="auto">
          <a:xfrm>
            <a:off x="5435173" y="2519200"/>
            <a:ext cx="146474"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a:solidFill>
                  <a:srgbClr val="000000"/>
                </a:solidFill>
                <a:latin typeface="+mj-lt"/>
              </a:rPr>
              <a:t>3</a:t>
            </a:r>
          </a:p>
        </p:txBody>
      </p:sp>
      <p:sp>
        <p:nvSpPr>
          <p:cNvPr id="127" name="TextBox 22"/>
          <p:cNvSpPr txBox="1">
            <a:spLocks noChangeArrowheads="1"/>
          </p:cNvSpPr>
          <p:nvPr/>
        </p:nvSpPr>
        <p:spPr bwMode="auto">
          <a:xfrm rot="10800000" flipH="1" flipV="1">
            <a:off x="5462466" y="3155898"/>
            <a:ext cx="352547"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dirty="0">
                <a:solidFill>
                  <a:srgbClr val="000000"/>
                </a:solidFill>
                <a:latin typeface="+mj-lt"/>
              </a:rPr>
              <a:t>69</a:t>
            </a:r>
          </a:p>
        </p:txBody>
      </p:sp>
      <p:sp>
        <p:nvSpPr>
          <p:cNvPr id="128" name="TextBox 23"/>
          <p:cNvSpPr txBox="1">
            <a:spLocks noChangeArrowheads="1"/>
          </p:cNvSpPr>
          <p:nvPr/>
        </p:nvSpPr>
        <p:spPr bwMode="auto">
          <a:xfrm rot="10800000" flipH="1" flipV="1">
            <a:off x="5425034" y="4130736"/>
            <a:ext cx="475703"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dirty="0">
                <a:solidFill>
                  <a:srgbClr val="000000"/>
                </a:solidFill>
                <a:latin typeface="+mj-lt"/>
              </a:rPr>
              <a:t>127</a:t>
            </a:r>
          </a:p>
        </p:txBody>
      </p:sp>
      <p:sp>
        <p:nvSpPr>
          <p:cNvPr id="129" name="TextBox 24"/>
          <p:cNvSpPr txBox="1">
            <a:spLocks noChangeArrowheads="1"/>
          </p:cNvSpPr>
          <p:nvPr/>
        </p:nvSpPr>
        <p:spPr bwMode="auto">
          <a:xfrm rot="10800000" flipH="1" flipV="1">
            <a:off x="5425034" y="3674083"/>
            <a:ext cx="432841"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dirty="0">
                <a:solidFill>
                  <a:srgbClr val="000000"/>
                </a:solidFill>
                <a:latin typeface="+mj-lt"/>
              </a:rPr>
              <a:t>111</a:t>
            </a:r>
          </a:p>
        </p:txBody>
      </p:sp>
      <p:sp>
        <p:nvSpPr>
          <p:cNvPr id="130" name="TextBox 25"/>
          <p:cNvSpPr txBox="1">
            <a:spLocks noChangeArrowheads="1"/>
          </p:cNvSpPr>
          <p:nvPr/>
        </p:nvSpPr>
        <p:spPr bwMode="auto">
          <a:xfrm>
            <a:off x="2371726" y="2872214"/>
            <a:ext cx="566273"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dirty="0">
                <a:solidFill>
                  <a:srgbClr val="000000"/>
                </a:solidFill>
                <a:latin typeface="+mj-lt"/>
              </a:rPr>
              <a:t>Key-K</a:t>
            </a:r>
          </a:p>
        </p:txBody>
      </p:sp>
      <p:sp>
        <p:nvSpPr>
          <p:cNvPr id="131" name="TextBox 26"/>
          <p:cNvSpPr txBox="1">
            <a:spLocks noChangeArrowheads="1"/>
          </p:cNvSpPr>
          <p:nvPr/>
        </p:nvSpPr>
        <p:spPr bwMode="auto">
          <a:xfrm>
            <a:off x="3216574" y="2664939"/>
            <a:ext cx="612476"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dirty="0">
                <a:solidFill>
                  <a:srgbClr val="000000"/>
                </a:solidFill>
                <a:latin typeface="+mj-lt"/>
              </a:rPr>
              <a:t>Hash1</a:t>
            </a:r>
          </a:p>
        </p:txBody>
      </p:sp>
      <p:sp>
        <p:nvSpPr>
          <p:cNvPr id="132" name="TextBox 27"/>
          <p:cNvSpPr txBox="1">
            <a:spLocks noChangeArrowheads="1"/>
          </p:cNvSpPr>
          <p:nvPr/>
        </p:nvSpPr>
        <p:spPr bwMode="auto">
          <a:xfrm>
            <a:off x="3187999" y="3084819"/>
            <a:ext cx="612476"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a:solidFill>
                  <a:srgbClr val="000000"/>
                </a:solidFill>
                <a:latin typeface="+mj-lt"/>
              </a:rPr>
              <a:t>Hash2</a:t>
            </a:r>
          </a:p>
        </p:txBody>
      </p:sp>
      <p:sp>
        <p:nvSpPr>
          <p:cNvPr id="133" name="TextBox 28"/>
          <p:cNvSpPr txBox="1">
            <a:spLocks noChangeArrowheads="1"/>
          </p:cNvSpPr>
          <p:nvPr/>
        </p:nvSpPr>
        <p:spPr bwMode="auto">
          <a:xfrm>
            <a:off x="3245428" y="3545856"/>
            <a:ext cx="667820"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dirty="0" err="1">
                <a:solidFill>
                  <a:srgbClr val="000000"/>
                </a:solidFill>
                <a:latin typeface="+mj-lt"/>
              </a:rPr>
              <a:t>Hashk</a:t>
            </a:r>
            <a:endParaRPr lang="en-US" sz="1350" b="1" kern="0" dirty="0">
              <a:solidFill>
                <a:srgbClr val="000000"/>
              </a:solidFill>
              <a:latin typeface="+mj-lt"/>
            </a:endParaRPr>
          </a:p>
        </p:txBody>
      </p:sp>
      <p:cxnSp>
        <p:nvCxnSpPr>
          <p:cNvPr id="134" name="Curved Connector 30"/>
          <p:cNvCxnSpPr>
            <a:cxnSpLocks noChangeShapeType="1"/>
            <a:stCxn id="130" idx="3"/>
          </p:cNvCxnSpPr>
          <p:nvPr/>
        </p:nvCxnSpPr>
        <p:spPr bwMode="auto">
          <a:xfrm flipV="1">
            <a:off x="2937999" y="2250394"/>
            <a:ext cx="1962995" cy="757544"/>
          </a:xfrm>
          <a:prstGeom prst="curvedConnector3">
            <a:avLst>
              <a:gd name="adj1" fmla="val 50000"/>
            </a:avLst>
          </a:prstGeom>
          <a:noFill/>
          <a:ln w="12700">
            <a:solidFill>
              <a:srgbClr val="000000"/>
            </a:solidFill>
            <a:round/>
            <a:headEnd type="none" w="sm" len="sm"/>
            <a:tailEnd type="arrow" w="med" len="med"/>
          </a:ln>
          <a:extLst>
            <a:ext uri="{909E8E84-426E-40dd-AFC4-6F175D3DCCD1}">
              <a14:hiddenFill xmlns:a14="http://schemas.microsoft.com/office/drawing/2010/main" xmlns="">
                <a:noFill/>
              </a14:hiddenFill>
            </a:ext>
          </a:extLst>
        </p:spPr>
      </p:cxnSp>
      <p:cxnSp>
        <p:nvCxnSpPr>
          <p:cNvPr id="135" name="Curved Connector 31"/>
          <p:cNvCxnSpPr>
            <a:cxnSpLocks noChangeShapeType="1"/>
            <a:stCxn id="130" idx="3"/>
          </p:cNvCxnSpPr>
          <p:nvPr/>
        </p:nvCxnSpPr>
        <p:spPr bwMode="auto">
          <a:xfrm>
            <a:off x="2937999" y="3007938"/>
            <a:ext cx="1925564" cy="330643"/>
          </a:xfrm>
          <a:prstGeom prst="curvedConnector3">
            <a:avLst>
              <a:gd name="adj1" fmla="val 50000"/>
            </a:avLst>
          </a:prstGeom>
          <a:noFill/>
          <a:ln w="12700">
            <a:solidFill>
              <a:srgbClr val="000000"/>
            </a:solidFill>
            <a:round/>
            <a:headEnd type="none" w="sm" len="sm"/>
            <a:tailEnd type="arrow" w="med" len="med"/>
          </a:ln>
          <a:extLst>
            <a:ext uri="{909E8E84-426E-40dd-AFC4-6F175D3DCCD1}">
              <a14:hiddenFill xmlns:a14="http://schemas.microsoft.com/office/drawing/2010/main" xmlns="">
                <a:noFill/>
              </a14:hiddenFill>
            </a:ext>
          </a:extLst>
        </p:spPr>
      </p:cxnSp>
      <p:cxnSp>
        <p:nvCxnSpPr>
          <p:cNvPr id="136" name="Curved Connector 38"/>
          <p:cNvCxnSpPr>
            <a:cxnSpLocks noChangeShapeType="1"/>
            <a:stCxn id="130" idx="3"/>
          </p:cNvCxnSpPr>
          <p:nvPr/>
        </p:nvCxnSpPr>
        <p:spPr bwMode="auto">
          <a:xfrm>
            <a:off x="2937999" y="3007938"/>
            <a:ext cx="1925564" cy="848828"/>
          </a:xfrm>
          <a:prstGeom prst="curvedConnector3">
            <a:avLst>
              <a:gd name="adj1" fmla="val 50000"/>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137" name="TextBox 136"/>
          <p:cNvSpPr txBox="1"/>
          <p:nvPr/>
        </p:nvSpPr>
        <p:spPr>
          <a:xfrm>
            <a:off x="5874213" y="2094932"/>
            <a:ext cx="2126787" cy="2764437"/>
          </a:xfrm>
          <a:prstGeom prst="rect">
            <a:avLst/>
          </a:prstGeom>
          <a:noFill/>
        </p:spPr>
        <p:txBody>
          <a:bodyPr wrap="square" lIns="63083" tIns="31541" rIns="63083" bIns="31541">
            <a:spAutoFit/>
          </a:bodyPr>
          <a:lstStyle/>
          <a:p>
            <a:pPr>
              <a:defRPr/>
            </a:pPr>
            <a:r>
              <a:rPr lang="en-US" sz="1350" b="1" kern="0" dirty="0">
                <a:solidFill>
                  <a:srgbClr val="000000"/>
                </a:solidFill>
                <a:latin typeface="+mj-lt"/>
              </a:rPr>
              <a:t>On insert, set all hashed bits.</a:t>
            </a:r>
          </a:p>
          <a:p>
            <a:pPr>
              <a:defRPr/>
            </a:pPr>
            <a:endParaRPr lang="en-US" sz="1350" b="1" kern="0" dirty="0">
              <a:solidFill>
                <a:srgbClr val="000000"/>
              </a:solidFill>
              <a:latin typeface="+mj-lt"/>
            </a:endParaRPr>
          </a:p>
          <a:p>
            <a:pPr>
              <a:defRPr/>
            </a:pPr>
            <a:r>
              <a:rPr lang="en-US" sz="1350" b="1" kern="0" dirty="0">
                <a:solidFill>
                  <a:srgbClr val="000000"/>
                </a:solidFill>
                <a:latin typeface="+mj-lt"/>
              </a:rPr>
              <a:t>On check-if-present, </a:t>
            </a:r>
          </a:p>
          <a:p>
            <a:pPr>
              <a:defRPr/>
            </a:pPr>
            <a:r>
              <a:rPr lang="en-US" sz="1350" b="1" kern="0" dirty="0">
                <a:solidFill>
                  <a:srgbClr val="000000"/>
                </a:solidFill>
                <a:latin typeface="+mj-lt"/>
              </a:rPr>
              <a:t>return true if all hashed bits set.</a:t>
            </a:r>
          </a:p>
          <a:p>
            <a:pPr marL="197132" indent="-197132">
              <a:buFont typeface="Arial"/>
              <a:buChar char="•"/>
              <a:defRPr/>
            </a:pPr>
            <a:r>
              <a:rPr lang="en-US" sz="1350" b="1" kern="0" dirty="0">
                <a:solidFill>
                  <a:srgbClr val="000000"/>
                </a:solidFill>
                <a:latin typeface="+mj-lt"/>
              </a:rPr>
              <a:t>False positives</a:t>
            </a:r>
          </a:p>
          <a:p>
            <a:pPr marL="197132" indent="-197132">
              <a:buFont typeface="Arial"/>
              <a:buChar char="•"/>
              <a:defRPr/>
            </a:pPr>
            <a:endParaRPr lang="en-US" sz="1350" b="1" kern="0" dirty="0">
              <a:solidFill>
                <a:srgbClr val="000000"/>
              </a:solidFill>
              <a:latin typeface="+mj-lt"/>
            </a:endParaRPr>
          </a:p>
          <a:p>
            <a:pPr>
              <a:defRPr/>
            </a:pPr>
            <a:r>
              <a:rPr lang="en-US" sz="1350" b="1" kern="0" dirty="0">
                <a:solidFill>
                  <a:srgbClr val="000000"/>
                </a:solidFill>
                <a:latin typeface="+mj-lt"/>
              </a:rPr>
              <a:t>False positive rate low</a:t>
            </a:r>
          </a:p>
          <a:p>
            <a:pPr marL="197132" indent="-197132">
              <a:buFont typeface="Arial"/>
              <a:buChar char="•"/>
              <a:defRPr/>
            </a:pPr>
            <a:r>
              <a:rPr lang="en-US" sz="1350" b="1" kern="0" dirty="0">
                <a:solidFill>
                  <a:srgbClr val="000000"/>
                </a:solidFill>
                <a:latin typeface="+mj-lt"/>
              </a:rPr>
              <a:t>m=4 hash functions</a:t>
            </a:r>
          </a:p>
          <a:p>
            <a:pPr marL="197132" indent="-197132">
              <a:buFont typeface="Arial"/>
              <a:buChar char="•"/>
              <a:defRPr/>
            </a:pPr>
            <a:r>
              <a:rPr lang="en-US" sz="1350" b="1" kern="0" dirty="0">
                <a:solidFill>
                  <a:srgbClr val="000000"/>
                </a:solidFill>
                <a:latin typeface="+mj-lt"/>
              </a:rPr>
              <a:t>100 items</a:t>
            </a:r>
          </a:p>
          <a:p>
            <a:pPr marL="197132" indent="-197132">
              <a:buFont typeface="Arial"/>
              <a:buChar char="•"/>
              <a:defRPr/>
            </a:pPr>
            <a:r>
              <a:rPr lang="en-US" sz="1350" b="1" kern="0" dirty="0">
                <a:solidFill>
                  <a:srgbClr val="000000"/>
                </a:solidFill>
                <a:latin typeface="+mj-lt"/>
              </a:rPr>
              <a:t> 3200 bits</a:t>
            </a:r>
          </a:p>
          <a:p>
            <a:pPr marL="197132" indent="-197132">
              <a:buFont typeface="Arial"/>
              <a:buChar char="•"/>
              <a:defRPr/>
            </a:pPr>
            <a:r>
              <a:rPr lang="en-US" sz="1350" b="1" kern="0" dirty="0">
                <a:solidFill>
                  <a:srgbClr val="000000"/>
                </a:solidFill>
                <a:latin typeface="+mj-lt"/>
              </a:rPr>
              <a:t>FP rate = 0.02%</a:t>
            </a:r>
          </a:p>
        </p:txBody>
      </p:sp>
      <p:sp>
        <p:nvSpPr>
          <p:cNvPr id="138" name="TextBox 42"/>
          <p:cNvSpPr txBox="1">
            <a:spLocks noChangeArrowheads="1"/>
          </p:cNvSpPr>
          <p:nvPr/>
        </p:nvSpPr>
        <p:spPr bwMode="auto">
          <a:xfrm>
            <a:off x="3328869" y="3183124"/>
            <a:ext cx="195385" cy="479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kern="0">
                <a:solidFill>
                  <a:srgbClr val="000000"/>
                </a:solidFill>
                <a:latin typeface="+mj-lt"/>
              </a:rPr>
              <a:t>.</a:t>
            </a:r>
          </a:p>
          <a:p>
            <a:pPr>
              <a:defRPr/>
            </a:pPr>
            <a:r>
              <a:rPr lang="en-US" sz="1350" b="1" kern="0">
                <a:solidFill>
                  <a:srgbClr val="000000"/>
                </a:solidFill>
                <a:latin typeface="+mj-lt"/>
              </a:rPr>
              <a:t>.</a:t>
            </a:r>
          </a:p>
        </p:txBody>
      </p:sp>
      <p:sp>
        <p:nvSpPr>
          <p:cNvPr id="32"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37786541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Compaction</a:t>
            </a:r>
          </a:p>
        </p:txBody>
      </p:sp>
      <p:sp>
        <p:nvSpPr>
          <p:cNvPr id="3" name="Content Placeholder 2"/>
          <p:cNvSpPr>
            <a:spLocks noGrp="1"/>
          </p:cNvSpPr>
          <p:nvPr>
            <p:ph idx="4294967295"/>
          </p:nvPr>
        </p:nvSpPr>
        <p:spPr>
          <a:xfrm>
            <a:off x="0" y="800100"/>
            <a:ext cx="8382000" cy="3794125"/>
          </a:xfrm>
        </p:spPr>
        <p:txBody>
          <a:bodyPr>
            <a:noAutofit/>
          </a:bodyPr>
          <a:lstStyle/>
          <a:p>
            <a:pPr marL="0" indent="0">
              <a:buNone/>
            </a:pPr>
            <a:endParaRPr lang="en-US" sz="1950" dirty="0"/>
          </a:p>
          <a:p>
            <a:pPr marL="0" indent="0">
              <a:buNone/>
            </a:pPr>
            <a:r>
              <a:rPr lang="en-US" sz="1950" b="1" dirty="0">
                <a:solidFill>
                  <a:srgbClr val="002060"/>
                </a:solidFill>
              </a:rPr>
              <a:t>Data updates accumulate over time and </a:t>
            </a:r>
            <a:r>
              <a:rPr lang="en-US" sz="1950" b="1" dirty="0" err="1">
                <a:solidFill>
                  <a:srgbClr val="002060"/>
                </a:solidFill>
              </a:rPr>
              <a:t>SStables</a:t>
            </a:r>
            <a:r>
              <a:rPr lang="en-US" sz="1950" b="1" dirty="0">
                <a:solidFill>
                  <a:srgbClr val="002060"/>
                </a:solidFill>
              </a:rPr>
              <a:t> and logs need to be compacted</a:t>
            </a:r>
          </a:p>
          <a:p>
            <a:pPr marL="0" indent="0">
              <a:buNone/>
            </a:pPr>
            <a:endParaRPr lang="en-US" sz="1950" dirty="0"/>
          </a:p>
          <a:p>
            <a:pPr lvl="1"/>
            <a:r>
              <a:rPr lang="en-US" sz="1950" dirty="0"/>
              <a:t>The process of compaction merges </a:t>
            </a:r>
            <a:r>
              <a:rPr lang="en-US" sz="1950" dirty="0" err="1"/>
              <a:t>SSTables</a:t>
            </a:r>
            <a:r>
              <a:rPr lang="en-US" sz="1950" dirty="0"/>
              <a:t>, i.e., by merging updates for a key</a:t>
            </a:r>
          </a:p>
          <a:p>
            <a:pPr lvl="1"/>
            <a:endParaRPr lang="en-US" sz="1950" dirty="0"/>
          </a:p>
          <a:p>
            <a:pPr lvl="1"/>
            <a:r>
              <a:rPr lang="en-US" sz="1950" dirty="0"/>
              <a:t>Run periodically and locally at each server</a:t>
            </a:r>
          </a:p>
          <a:p>
            <a:pPr marL="0" indent="0">
              <a:buNone/>
            </a:pPr>
            <a:endParaRPr lang="en-US" sz="1950" dirty="0"/>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37624847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Deletes</a:t>
            </a:r>
          </a:p>
        </p:txBody>
      </p:sp>
      <p:sp>
        <p:nvSpPr>
          <p:cNvPr id="3" name="Content Placeholder 2"/>
          <p:cNvSpPr>
            <a:spLocks noGrp="1"/>
          </p:cNvSpPr>
          <p:nvPr>
            <p:ph idx="4294967295"/>
          </p:nvPr>
        </p:nvSpPr>
        <p:spPr>
          <a:xfrm>
            <a:off x="0" y="800100"/>
            <a:ext cx="8382000" cy="3794125"/>
          </a:xfrm>
        </p:spPr>
        <p:txBody>
          <a:bodyPr>
            <a:normAutofit/>
          </a:bodyPr>
          <a:lstStyle/>
          <a:p>
            <a:pPr marL="0" indent="0">
              <a:buNone/>
            </a:pPr>
            <a:r>
              <a:rPr lang="en-US" sz="1950" b="1" dirty="0">
                <a:solidFill>
                  <a:srgbClr val="002060"/>
                </a:solidFill>
              </a:rPr>
              <a:t>Delete: </a:t>
            </a:r>
            <a:r>
              <a:rPr lang="en-US" sz="1950" dirty="0"/>
              <a:t>don’t delete item right away</a:t>
            </a:r>
          </a:p>
          <a:p>
            <a:pPr marL="0" indent="0">
              <a:buNone/>
            </a:pPr>
            <a:endParaRPr lang="en-US" sz="1950" dirty="0"/>
          </a:p>
          <a:p>
            <a:pPr lvl="1"/>
            <a:r>
              <a:rPr lang="en-US" sz="1950" dirty="0"/>
              <a:t>Add a </a:t>
            </a:r>
            <a:r>
              <a:rPr lang="en-US" sz="1950" b="1" dirty="0">
                <a:solidFill>
                  <a:srgbClr val="FF0000"/>
                </a:solidFill>
              </a:rPr>
              <a:t>tombstone</a:t>
            </a:r>
            <a:r>
              <a:rPr lang="en-US" sz="1950" dirty="0"/>
              <a:t> to the log </a:t>
            </a:r>
          </a:p>
          <a:p>
            <a:pPr lvl="1"/>
            <a:r>
              <a:rPr lang="en-US" sz="1950" dirty="0"/>
              <a:t>Eventually, when compaction encounters tombstone it will delete item</a:t>
            </a:r>
          </a:p>
          <a:p>
            <a:endParaRPr lang="en-US" sz="1950" dirty="0"/>
          </a:p>
          <a:p>
            <a:pPr lvl="2"/>
            <a:endParaRPr lang="en-US" sz="1950" dirty="0"/>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13014821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Reads </a:t>
            </a:r>
          </a:p>
        </p:txBody>
      </p:sp>
      <p:sp>
        <p:nvSpPr>
          <p:cNvPr id="3" name="Content Placeholder 2"/>
          <p:cNvSpPr>
            <a:spLocks noGrp="1"/>
          </p:cNvSpPr>
          <p:nvPr>
            <p:ph idx="4294967295"/>
          </p:nvPr>
        </p:nvSpPr>
        <p:spPr>
          <a:xfrm>
            <a:off x="0" y="571500"/>
            <a:ext cx="6686550" cy="4243388"/>
          </a:xfrm>
        </p:spPr>
        <p:txBody>
          <a:bodyPr>
            <a:noAutofit/>
          </a:bodyPr>
          <a:lstStyle/>
          <a:p>
            <a:pPr marL="0" indent="0">
              <a:buNone/>
            </a:pPr>
            <a:r>
              <a:rPr lang="en-US" sz="1650" b="1" dirty="0">
                <a:solidFill>
                  <a:srgbClr val="FF0000"/>
                </a:solidFill>
              </a:rPr>
              <a:t>Read: Similar to writes, except</a:t>
            </a:r>
          </a:p>
          <a:p>
            <a:pPr lvl="1"/>
            <a:r>
              <a:rPr lang="en-US" sz="1650" b="1" dirty="0">
                <a:solidFill>
                  <a:srgbClr val="002060"/>
                </a:solidFill>
              </a:rPr>
              <a:t>Coordinator can contact X replicas (e.g., in same rack)</a:t>
            </a:r>
          </a:p>
          <a:p>
            <a:pPr lvl="2"/>
            <a:r>
              <a:rPr lang="en-US" sz="1650" dirty="0"/>
              <a:t>Coordinator sends read to replicas that have responded quickest in past</a:t>
            </a:r>
          </a:p>
          <a:p>
            <a:pPr lvl="2"/>
            <a:r>
              <a:rPr lang="en-US" sz="1650" dirty="0"/>
              <a:t>When X replicas respond, coordinator returns the latest-</a:t>
            </a:r>
            <a:r>
              <a:rPr lang="en-US" sz="1650" dirty="0" err="1"/>
              <a:t>timestamped</a:t>
            </a:r>
            <a:r>
              <a:rPr lang="en-US" sz="1650" dirty="0"/>
              <a:t> value from among those X</a:t>
            </a:r>
          </a:p>
          <a:p>
            <a:pPr lvl="2"/>
            <a:r>
              <a:rPr lang="en-US" sz="1650" dirty="0"/>
              <a:t>(X? We will check it later. )</a:t>
            </a:r>
          </a:p>
          <a:p>
            <a:pPr lvl="1"/>
            <a:r>
              <a:rPr lang="en-US" sz="1650" b="1" dirty="0">
                <a:solidFill>
                  <a:srgbClr val="002060"/>
                </a:solidFill>
              </a:rPr>
              <a:t>Coordinator also fetches value from other replicas</a:t>
            </a:r>
          </a:p>
          <a:p>
            <a:pPr lvl="2"/>
            <a:r>
              <a:rPr lang="en-US" sz="1650" dirty="0"/>
              <a:t>Checks consistency in the background, initiating a </a:t>
            </a:r>
            <a:r>
              <a:rPr lang="en-US" sz="1650" b="1" dirty="0">
                <a:solidFill>
                  <a:srgbClr val="FF0000"/>
                </a:solidFill>
              </a:rPr>
              <a:t>read repair </a:t>
            </a:r>
            <a:r>
              <a:rPr lang="en-US" sz="1650" dirty="0"/>
              <a:t>if any two values are different</a:t>
            </a:r>
          </a:p>
          <a:p>
            <a:pPr lvl="2"/>
            <a:r>
              <a:rPr lang="en-US" sz="1650" dirty="0"/>
              <a:t>This mechanism seeks to eventually bring all replicas up to date</a:t>
            </a:r>
          </a:p>
          <a:p>
            <a:pPr lvl="1"/>
            <a:r>
              <a:rPr lang="en-US" sz="1650" b="1" dirty="0">
                <a:solidFill>
                  <a:srgbClr val="002060"/>
                </a:solidFill>
              </a:rPr>
              <a:t>At a replica</a:t>
            </a:r>
          </a:p>
          <a:p>
            <a:pPr lvl="2"/>
            <a:r>
              <a:rPr lang="en-US" sz="1650" dirty="0"/>
              <a:t>A row may be split across multiple </a:t>
            </a:r>
            <a:r>
              <a:rPr lang="en-US" sz="1650" dirty="0" err="1"/>
              <a:t>SSTables</a:t>
            </a:r>
            <a:r>
              <a:rPr lang="en-US" sz="1650" dirty="0"/>
              <a:t> =&gt; reads need to touch multiple </a:t>
            </a:r>
            <a:r>
              <a:rPr lang="en-US" sz="1650" dirty="0" err="1"/>
              <a:t>SSTables</a:t>
            </a:r>
            <a:r>
              <a:rPr lang="en-US" sz="1650" dirty="0"/>
              <a:t> =&gt; reads slower than writes (but still fast)</a:t>
            </a:r>
          </a:p>
          <a:p>
            <a:pPr lvl="2"/>
            <a:endParaRPr lang="en-US" sz="1650" dirty="0"/>
          </a:p>
          <a:p>
            <a:endParaRPr lang="en-US" sz="16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33141426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Membership</a:t>
            </a:r>
          </a:p>
        </p:txBody>
      </p:sp>
      <p:sp>
        <p:nvSpPr>
          <p:cNvPr id="3" name="Content Placeholder 2"/>
          <p:cNvSpPr>
            <a:spLocks noGrp="1"/>
          </p:cNvSpPr>
          <p:nvPr>
            <p:ph idx="4294967295"/>
          </p:nvPr>
        </p:nvSpPr>
        <p:spPr>
          <a:xfrm>
            <a:off x="0" y="800100"/>
            <a:ext cx="8382000" cy="3794125"/>
          </a:xfrm>
        </p:spPr>
        <p:txBody>
          <a:bodyPr>
            <a:normAutofit/>
          </a:bodyPr>
          <a:lstStyle/>
          <a:p>
            <a:r>
              <a:rPr lang="en-US" sz="1950" dirty="0"/>
              <a:t>Any server in cluster could be the coordinator</a:t>
            </a:r>
          </a:p>
          <a:p>
            <a:endParaRPr lang="en-US" sz="1950" dirty="0"/>
          </a:p>
          <a:p>
            <a:r>
              <a:rPr lang="en-US" sz="1950" dirty="0"/>
              <a:t>So every server needs to maintain a list of all the other servers that are currently in the server</a:t>
            </a:r>
          </a:p>
          <a:p>
            <a:endParaRPr lang="en-US" sz="1950" dirty="0"/>
          </a:p>
          <a:p>
            <a:r>
              <a:rPr lang="en-US" sz="1950" dirty="0"/>
              <a:t>List needs to be updated automatically as servers join, leave, and fail</a:t>
            </a:r>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8271550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Cluster Membership – Gossip-Style </a:t>
            </a:r>
          </a:p>
        </p:txBody>
      </p:sp>
      <p:sp>
        <p:nvSpPr>
          <p:cNvPr id="31" name="Oval 3"/>
          <p:cNvSpPr>
            <a:spLocks noChangeArrowheads="1"/>
          </p:cNvSpPr>
          <p:nvPr/>
        </p:nvSpPr>
        <p:spPr bwMode="auto">
          <a:xfrm>
            <a:off x="3802745" y="1895620"/>
            <a:ext cx="262021" cy="362731"/>
          </a:xfrm>
          <a:prstGeom prst="ellipse">
            <a:avLst/>
          </a:prstGeom>
          <a:solidFill>
            <a:srgbClr val="FFFFFF"/>
          </a:solidFill>
          <a:ln w="9525">
            <a:solidFill>
              <a:srgbClr val="000000"/>
            </a:solidFill>
            <a:round/>
            <a:headEnd/>
            <a:tailEnd/>
          </a:ln>
        </p:spPr>
        <p:txBody>
          <a:bodyPr wrap="none" lIns="63083" tIns="31541" rIns="63083" bIns="31541" anchor="ctr"/>
          <a:lstStyle/>
          <a:p>
            <a:pPr algn="ctr">
              <a:defRPr/>
            </a:pPr>
            <a:r>
              <a:rPr lang="en-US" altLang="ko-KR" sz="1650" kern="0">
                <a:solidFill>
                  <a:sysClr val="windowText" lastClr="000000"/>
                </a:solidFill>
                <a:latin typeface="Times New Roman" charset="0"/>
                <a:ea typeface="굴림" charset="0"/>
                <a:cs typeface="굴림" charset="0"/>
              </a:rPr>
              <a:t>1</a:t>
            </a:r>
          </a:p>
        </p:txBody>
      </p:sp>
      <p:sp>
        <p:nvSpPr>
          <p:cNvPr id="32" name="Line 4"/>
          <p:cNvSpPr>
            <a:spLocks noChangeShapeType="1"/>
          </p:cNvSpPr>
          <p:nvPr/>
        </p:nvSpPr>
        <p:spPr bwMode="auto">
          <a:xfrm flipH="1" flipV="1">
            <a:off x="3465861" y="1377433"/>
            <a:ext cx="374316" cy="621824"/>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graphicFrame>
        <p:nvGraphicFramePr>
          <p:cNvPr id="33" name="Group 5"/>
          <p:cNvGraphicFramePr>
            <a:graphicFrameLocks noGrp="1"/>
          </p:cNvGraphicFramePr>
          <p:nvPr/>
        </p:nvGraphicFramePr>
        <p:xfrm>
          <a:off x="2228851" y="1377432"/>
          <a:ext cx="1237011" cy="858328"/>
        </p:xfrm>
        <a:graphic>
          <a:graphicData uri="http://schemas.openxmlformats.org/drawingml/2006/table">
            <a:tbl>
              <a:tblPr/>
              <a:tblGrid>
                <a:gridCol w="224912">
                  <a:extLst>
                    <a:ext uri="{9D8B030D-6E8A-4147-A177-3AD203B41FA5}">
                      <a16:colId xmlns:a16="http://schemas.microsoft.com/office/drawing/2014/main" val="20000"/>
                    </a:ext>
                  </a:extLst>
                </a:gridCol>
                <a:gridCol w="599762">
                  <a:extLst>
                    <a:ext uri="{9D8B030D-6E8A-4147-A177-3AD203B41FA5}">
                      <a16:colId xmlns:a16="http://schemas.microsoft.com/office/drawing/2014/main" val="20001"/>
                    </a:ext>
                  </a:extLst>
                </a:gridCol>
                <a:gridCol w="412337">
                  <a:extLst>
                    <a:ext uri="{9D8B030D-6E8A-4147-A177-3AD203B41FA5}">
                      <a16:colId xmlns:a16="http://schemas.microsoft.com/office/drawing/2014/main" val="20002"/>
                    </a:ext>
                  </a:extLst>
                </a:gridCol>
              </a:tblGrid>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1</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10120</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66</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2</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10103</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62</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3</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10098</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63</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4</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10111</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dirty="0">
                          <a:ln>
                            <a:noFill/>
                          </a:ln>
                          <a:solidFill>
                            <a:schemeClr val="tx1"/>
                          </a:solidFill>
                          <a:effectLst/>
                          <a:latin typeface="Arial" pitchFamily="-111" charset="0"/>
                          <a:ea typeface="굴림" pitchFamily="-111" charset="-127"/>
                          <a:cs typeface="굴림" pitchFamily="-111" charset="-127"/>
                        </a:rPr>
                        <a:t>65</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4" name="Oval 27"/>
          <p:cNvSpPr>
            <a:spLocks noChangeArrowheads="1"/>
          </p:cNvSpPr>
          <p:nvPr/>
        </p:nvSpPr>
        <p:spPr bwMode="auto">
          <a:xfrm>
            <a:off x="4925691" y="1636527"/>
            <a:ext cx="262021" cy="362731"/>
          </a:xfrm>
          <a:prstGeom prst="ellipse">
            <a:avLst/>
          </a:prstGeom>
          <a:solidFill>
            <a:srgbClr val="FFFFFF"/>
          </a:solidFill>
          <a:ln w="9525">
            <a:solidFill>
              <a:srgbClr val="000000"/>
            </a:solidFill>
            <a:round/>
            <a:headEnd/>
            <a:tailEnd/>
          </a:ln>
        </p:spPr>
        <p:txBody>
          <a:bodyPr wrap="none" lIns="63083" tIns="31541" rIns="63083" bIns="31541" anchor="ctr"/>
          <a:lstStyle/>
          <a:p>
            <a:pPr algn="ctr">
              <a:defRPr/>
            </a:pPr>
            <a:r>
              <a:rPr lang="en-US" altLang="ko-KR" sz="1650" kern="0">
                <a:solidFill>
                  <a:sysClr val="windowText" lastClr="000000"/>
                </a:solidFill>
                <a:latin typeface="Times New Roman" charset="0"/>
                <a:ea typeface="굴림" charset="0"/>
                <a:cs typeface="굴림" charset="0"/>
              </a:rPr>
              <a:t>2</a:t>
            </a:r>
          </a:p>
        </p:txBody>
      </p:sp>
      <p:sp>
        <p:nvSpPr>
          <p:cNvPr id="35" name="Oval 28"/>
          <p:cNvSpPr>
            <a:spLocks noChangeArrowheads="1"/>
          </p:cNvSpPr>
          <p:nvPr/>
        </p:nvSpPr>
        <p:spPr bwMode="auto">
          <a:xfrm>
            <a:off x="4775965" y="2931993"/>
            <a:ext cx="262021" cy="362731"/>
          </a:xfrm>
          <a:prstGeom prst="ellipse">
            <a:avLst/>
          </a:prstGeom>
          <a:solidFill>
            <a:srgbClr val="FFFFFF"/>
          </a:solidFill>
          <a:ln w="9525">
            <a:solidFill>
              <a:srgbClr val="000000"/>
            </a:solidFill>
            <a:round/>
            <a:headEnd/>
            <a:tailEnd/>
          </a:ln>
        </p:spPr>
        <p:txBody>
          <a:bodyPr wrap="none" lIns="63083" tIns="31541" rIns="63083" bIns="31541" anchor="ctr"/>
          <a:lstStyle/>
          <a:p>
            <a:pPr algn="ctr">
              <a:defRPr/>
            </a:pPr>
            <a:r>
              <a:rPr lang="en-US" altLang="ko-KR" sz="1650" kern="0">
                <a:solidFill>
                  <a:sysClr val="windowText" lastClr="000000"/>
                </a:solidFill>
                <a:latin typeface="Times New Roman" charset="0"/>
                <a:ea typeface="굴림" charset="0"/>
                <a:cs typeface="굴림" charset="0"/>
              </a:rPr>
              <a:t>4</a:t>
            </a:r>
          </a:p>
        </p:txBody>
      </p:sp>
      <p:sp>
        <p:nvSpPr>
          <p:cNvPr id="36" name="Oval 29"/>
          <p:cNvSpPr>
            <a:spLocks noChangeArrowheads="1"/>
          </p:cNvSpPr>
          <p:nvPr/>
        </p:nvSpPr>
        <p:spPr bwMode="auto">
          <a:xfrm>
            <a:off x="4027334" y="3191087"/>
            <a:ext cx="262021" cy="362731"/>
          </a:xfrm>
          <a:prstGeom prst="ellipse">
            <a:avLst/>
          </a:prstGeom>
          <a:solidFill>
            <a:srgbClr val="FFFFFF"/>
          </a:solidFill>
          <a:ln w="9525">
            <a:solidFill>
              <a:srgbClr val="000000"/>
            </a:solidFill>
            <a:round/>
            <a:headEnd/>
            <a:tailEnd/>
          </a:ln>
        </p:spPr>
        <p:txBody>
          <a:bodyPr wrap="none" lIns="63083" tIns="31541" rIns="63083" bIns="31541" anchor="ctr"/>
          <a:lstStyle/>
          <a:p>
            <a:pPr algn="ctr">
              <a:defRPr/>
            </a:pPr>
            <a:r>
              <a:rPr lang="en-US" altLang="ko-KR" sz="1650" kern="0">
                <a:solidFill>
                  <a:sysClr val="windowText" lastClr="000000"/>
                </a:solidFill>
                <a:latin typeface="Times New Roman" charset="0"/>
                <a:ea typeface="굴림" charset="0"/>
                <a:cs typeface="굴림" charset="0"/>
              </a:rPr>
              <a:t>3</a:t>
            </a:r>
          </a:p>
        </p:txBody>
      </p:sp>
      <p:sp>
        <p:nvSpPr>
          <p:cNvPr id="37" name="Line 30"/>
          <p:cNvSpPr>
            <a:spLocks noChangeShapeType="1"/>
          </p:cNvSpPr>
          <p:nvPr/>
        </p:nvSpPr>
        <p:spPr bwMode="auto">
          <a:xfrm flipV="1">
            <a:off x="4064766" y="1843801"/>
            <a:ext cx="860926" cy="15545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sp>
        <p:nvSpPr>
          <p:cNvPr id="38" name="Line 31"/>
          <p:cNvSpPr>
            <a:spLocks noChangeShapeType="1"/>
          </p:cNvSpPr>
          <p:nvPr/>
        </p:nvSpPr>
        <p:spPr bwMode="auto">
          <a:xfrm>
            <a:off x="3952472" y="2258350"/>
            <a:ext cx="149726" cy="93273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sp>
        <p:nvSpPr>
          <p:cNvPr id="39" name="Line 32"/>
          <p:cNvSpPr>
            <a:spLocks noChangeShapeType="1"/>
          </p:cNvSpPr>
          <p:nvPr/>
        </p:nvSpPr>
        <p:spPr bwMode="auto">
          <a:xfrm flipV="1">
            <a:off x="4289355" y="3139266"/>
            <a:ext cx="486610" cy="20727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sp>
        <p:nvSpPr>
          <p:cNvPr id="40" name="Line 33"/>
          <p:cNvSpPr>
            <a:spLocks noChangeShapeType="1"/>
          </p:cNvSpPr>
          <p:nvPr/>
        </p:nvSpPr>
        <p:spPr bwMode="auto">
          <a:xfrm flipV="1">
            <a:off x="4963123" y="1999256"/>
            <a:ext cx="74863" cy="932736"/>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sp>
        <p:nvSpPr>
          <p:cNvPr id="41" name="Line 34"/>
          <p:cNvSpPr>
            <a:spLocks noChangeShapeType="1"/>
          </p:cNvSpPr>
          <p:nvPr/>
        </p:nvSpPr>
        <p:spPr bwMode="auto">
          <a:xfrm flipV="1">
            <a:off x="4251924" y="1947438"/>
            <a:ext cx="711199" cy="124364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sp>
        <p:nvSpPr>
          <p:cNvPr id="42" name="Line 35"/>
          <p:cNvSpPr>
            <a:spLocks noChangeShapeType="1"/>
          </p:cNvSpPr>
          <p:nvPr/>
        </p:nvSpPr>
        <p:spPr bwMode="auto">
          <a:xfrm flipH="1" flipV="1">
            <a:off x="4064766" y="2154713"/>
            <a:ext cx="711199" cy="82909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sp>
        <p:nvSpPr>
          <p:cNvPr id="43" name="AutoShape 37"/>
          <p:cNvSpPr>
            <a:spLocks noChangeArrowheads="1"/>
          </p:cNvSpPr>
          <p:nvPr/>
        </p:nvSpPr>
        <p:spPr bwMode="auto">
          <a:xfrm rot="21102171">
            <a:off x="3950131" y="1761756"/>
            <a:ext cx="1048083" cy="103637"/>
          </a:xfrm>
          <a:prstGeom prst="rightArrow">
            <a:avLst>
              <a:gd name="adj1" fmla="val 50000"/>
              <a:gd name="adj2" fmla="val 350000"/>
            </a:avLst>
          </a:prstGeom>
          <a:solidFill>
            <a:srgbClr val="FAFD00"/>
          </a:solidFill>
          <a:ln w="9525">
            <a:solidFill>
              <a:srgbClr val="000000"/>
            </a:solidFill>
            <a:miter lim="800000"/>
            <a:headEnd/>
            <a:tailEnd/>
          </a:ln>
        </p:spPr>
        <p:txBody>
          <a:bodyPr wrap="none" lIns="63083" tIns="31541" rIns="63083" bIns="31541" anchor="ctr"/>
          <a:lstStyle/>
          <a:p>
            <a:pPr>
              <a:defRPr/>
            </a:pPr>
            <a:endParaRPr lang="en-US" sz="1350" kern="0">
              <a:solidFill>
                <a:sysClr val="windowText" lastClr="000000"/>
              </a:solidFill>
            </a:endParaRPr>
          </a:p>
        </p:txBody>
      </p:sp>
      <p:sp>
        <p:nvSpPr>
          <p:cNvPr id="44" name="Text Box 38"/>
          <p:cNvSpPr txBox="1">
            <a:spLocks noChangeArrowheads="1"/>
          </p:cNvSpPr>
          <p:nvPr/>
        </p:nvSpPr>
        <p:spPr bwMode="auto">
          <a:xfrm>
            <a:off x="1185863" y="3106184"/>
            <a:ext cx="2714625" cy="1829566"/>
          </a:xfrm>
          <a:prstGeom prst="rect">
            <a:avLst/>
          </a:prstGeom>
          <a:solidFill>
            <a:schemeClr val="accent2">
              <a:lumMod val="20000"/>
              <a:lumOff val="8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spcBef>
                <a:spcPct val="50000"/>
              </a:spcBef>
              <a:defRPr/>
            </a:pPr>
            <a:r>
              <a:rPr lang="en-US" altLang="ko-KR" sz="1350" b="1" kern="0" dirty="0">
                <a:solidFill>
                  <a:srgbClr val="FF0000"/>
                </a:solidFill>
                <a:latin typeface="+mj-lt"/>
                <a:ea typeface="굴림" charset="0"/>
                <a:cs typeface="굴림" charset="0"/>
              </a:rPr>
              <a:t>Protocol: </a:t>
            </a:r>
          </a:p>
          <a:p>
            <a:pPr>
              <a:spcBef>
                <a:spcPct val="50000"/>
              </a:spcBef>
              <a:buFontTx/>
              <a:buChar char="•"/>
              <a:defRPr/>
            </a:pPr>
            <a:r>
              <a:rPr lang="en-US" altLang="ko-KR" sz="1350" kern="0" dirty="0">
                <a:solidFill>
                  <a:srgbClr val="000000"/>
                </a:solidFill>
                <a:latin typeface="+mj-lt"/>
                <a:ea typeface="굴림" charset="0"/>
                <a:cs typeface="굴림" charset="0"/>
              </a:rPr>
              <a:t>Nodes periodically gossip their membership list</a:t>
            </a:r>
          </a:p>
          <a:p>
            <a:pPr>
              <a:spcBef>
                <a:spcPct val="50000"/>
              </a:spcBef>
              <a:buFontTx/>
              <a:buChar char="•"/>
              <a:defRPr/>
            </a:pPr>
            <a:r>
              <a:rPr lang="en-US" altLang="ko-KR" sz="1350" kern="0" dirty="0">
                <a:solidFill>
                  <a:srgbClr val="000000"/>
                </a:solidFill>
                <a:latin typeface="+mj-lt"/>
                <a:ea typeface="굴림" charset="0"/>
                <a:cs typeface="굴림" charset="0"/>
              </a:rPr>
              <a:t>On receipt, the local membership list is updated, as shown</a:t>
            </a:r>
          </a:p>
          <a:p>
            <a:pPr>
              <a:spcBef>
                <a:spcPct val="50000"/>
              </a:spcBef>
              <a:buFontTx/>
              <a:buChar char="•"/>
              <a:defRPr/>
            </a:pPr>
            <a:r>
              <a:rPr lang="en-US" altLang="ko-KR" sz="1350" kern="0" dirty="0">
                <a:solidFill>
                  <a:srgbClr val="000000"/>
                </a:solidFill>
                <a:latin typeface="+mj-lt"/>
                <a:ea typeface="굴림" charset="0"/>
                <a:cs typeface="굴림" charset="0"/>
              </a:rPr>
              <a:t>If any heartbeat older than </a:t>
            </a:r>
            <a:r>
              <a:rPr lang="en-US" altLang="ko-KR" sz="1350" kern="0" dirty="0" err="1">
                <a:solidFill>
                  <a:srgbClr val="000000"/>
                </a:solidFill>
                <a:latin typeface="+mj-lt"/>
                <a:ea typeface="굴림" charset="0"/>
                <a:cs typeface="굴림" charset="0"/>
              </a:rPr>
              <a:t>Tfail</a:t>
            </a:r>
            <a:r>
              <a:rPr lang="en-US" altLang="ko-KR" sz="1350" kern="0" dirty="0">
                <a:solidFill>
                  <a:srgbClr val="000000"/>
                </a:solidFill>
                <a:latin typeface="+mj-lt"/>
                <a:ea typeface="굴림" charset="0"/>
                <a:cs typeface="굴림" charset="0"/>
              </a:rPr>
              <a:t>, node is marked as failed</a:t>
            </a:r>
          </a:p>
        </p:txBody>
      </p:sp>
      <p:graphicFrame>
        <p:nvGraphicFramePr>
          <p:cNvPr id="45" name="Group 39"/>
          <p:cNvGraphicFramePr>
            <a:graphicFrameLocks noGrp="1"/>
          </p:cNvGraphicFramePr>
          <p:nvPr/>
        </p:nvGraphicFramePr>
        <p:xfrm>
          <a:off x="5819787" y="853916"/>
          <a:ext cx="1166801" cy="858328"/>
        </p:xfrm>
        <a:graphic>
          <a:graphicData uri="http://schemas.openxmlformats.org/drawingml/2006/table">
            <a:tbl>
              <a:tblPr/>
              <a:tblGrid>
                <a:gridCol w="212146">
                  <a:extLst>
                    <a:ext uri="{9D8B030D-6E8A-4147-A177-3AD203B41FA5}">
                      <a16:colId xmlns:a16="http://schemas.microsoft.com/office/drawing/2014/main" val="20000"/>
                    </a:ext>
                  </a:extLst>
                </a:gridCol>
                <a:gridCol w="565721">
                  <a:extLst>
                    <a:ext uri="{9D8B030D-6E8A-4147-A177-3AD203B41FA5}">
                      <a16:colId xmlns:a16="http://schemas.microsoft.com/office/drawing/2014/main" val="20001"/>
                    </a:ext>
                  </a:extLst>
                </a:gridCol>
                <a:gridCol w="388934">
                  <a:extLst>
                    <a:ext uri="{9D8B030D-6E8A-4147-A177-3AD203B41FA5}">
                      <a16:colId xmlns:a16="http://schemas.microsoft.com/office/drawing/2014/main" val="20002"/>
                    </a:ext>
                  </a:extLst>
                </a:gridCol>
              </a:tblGrid>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1</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10118</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64</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2</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10110</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64</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3</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10090</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58</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4</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10111</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dirty="0">
                          <a:ln>
                            <a:noFill/>
                          </a:ln>
                          <a:solidFill>
                            <a:schemeClr val="tx1"/>
                          </a:solidFill>
                          <a:effectLst/>
                          <a:latin typeface="Arial" pitchFamily="-111" charset="0"/>
                          <a:ea typeface="굴림" pitchFamily="-111" charset="-127"/>
                          <a:cs typeface="굴림" pitchFamily="-111" charset="-127"/>
                        </a:rPr>
                        <a:t>65</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6" name="Line 61"/>
          <p:cNvSpPr>
            <a:spLocks noChangeShapeType="1"/>
          </p:cNvSpPr>
          <p:nvPr/>
        </p:nvSpPr>
        <p:spPr bwMode="auto">
          <a:xfrm flipV="1">
            <a:off x="5112849" y="842962"/>
            <a:ext cx="673589" cy="79356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kern="0">
              <a:solidFill>
                <a:sysClr val="windowText" lastClr="000000"/>
              </a:solidFill>
            </a:endParaRPr>
          </a:p>
        </p:txBody>
      </p:sp>
      <p:graphicFrame>
        <p:nvGraphicFramePr>
          <p:cNvPr id="47" name="Group 62"/>
          <p:cNvGraphicFramePr>
            <a:graphicFrameLocks noGrp="1"/>
          </p:cNvGraphicFramePr>
          <p:nvPr/>
        </p:nvGraphicFramePr>
        <p:xfrm>
          <a:off x="5842931" y="2333412"/>
          <a:ext cx="1215095" cy="858328"/>
        </p:xfrm>
        <a:graphic>
          <a:graphicData uri="http://schemas.openxmlformats.org/drawingml/2006/table">
            <a:tbl>
              <a:tblPr/>
              <a:tblGrid>
                <a:gridCol w="220927">
                  <a:extLst>
                    <a:ext uri="{9D8B030D-6E8A-4147-A177-3AD203B41FA5}">
                      <a16:colId xmlns:a16="http://schemas.microsoft.com/office/drawing/2014/main" val="20000"/>
                    </a:ext>
                  </a:extLst>
                </a:gridCol>
                <a:gridCol w="589136">
                  <a:extLst>
                    <a:ext uri="{9D8B030D-6E8A-4147-A177-3AD203B41FA5}">
                      <a16:colId xmlns:a16="http://schemas.microsoft.com/office/drawing/2014/main" val="20001"/>
                    </a:ext>
                  </a:extLst>
                </a:gridCol>
                <a:gridCol w="405032">
                  <a:extLst>
                    <a:ext uri="{9D8B030D-6E8A-4147-A177-3AD203B41FA5}">
                      <a16:colId xmlns:a16="http://schemas.microsoft.com/office/drawing/2014/main" val="20002"/>
                    </a:ext>
                  </a:extLst>
                </a:gridCol>
              </a:tblGrid>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dirty="0">
                          <a:ln>
                            <a:noFill/>
                          </a:ln>
                          <a:solidFill>
                            <a:schemeClr val="tx1"/>
                          </a:solidFill>
                          <a:effectLst/>
                          <a:latin typeface="Arial" pitchFamily="-111" charset="0"/>
                          <a:ea typeface="굴림" pitchFamily="-111" charset="-127"/>
                          <a:cs typeface="굴림" pitchFamily="-111" charset="-127"/>
                        </a:rPr>
                        <a:t>1</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10120</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dirty="0">
                          <a:ln>
                            <a:noFill/>
                          </a:ln>
                          <a:solidFill>
                            <a:srgbClr val="FF3300"/>
                          </a:solidFill>
                          <a:effectLst/>
                          <a:latin typeface="Arial" pitchFamily="-111" charset="0"/>
                          <a:ea typeface="굴림" pitchFamily="-111" charset="-127"/>
                          <a:cs typeface="굴림" pitchFamily="-111" charset="-127"/>
                        </a:rPr>
                        <a:t>70</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2</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10110</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64</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3</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10098</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rgbClr val="FF3300"/>
                          </a:solidFill>
                          <a:effectLst/>
                          <a:latin typeface="Arial" pitchFamily="-111" charset="0"/>
                          <a:ea typeface="굴림" pitchFamily="-111" charset="-127"/>
                          <a:cs typeface="굴림" pitchFamily="-111" charset="-127"/>
                        </a:rPr>
                        <a:t>70</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0773">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4</a:t>
                      </a:r>
                    </a:p>
                  </a:txBody>
                  <a:tcPr marL="44918" marR="44918" marT="31091" marB="310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a:ln>
                            <a:noFill/>
                          </a:ln>
                          <a:solidFill>
                            <a:schemeClr val="tx1"/>
                          </a:solidFill>
                          <a:effectLst/>
                          <a:latin typeface="Arial" pitchFamily="-111" charset="0"/>
                          <a:ea typeface="굴림" pitchFamily="-111" charset="-127"/>
                          <a:cs typeface="굴림" pitchFamily="-111" charset="-127"/>
                        </a:rPr>
                        <a:t>10111</a:t>
                      </a:r>
                    </a:p>
                  </a:txBody>
                  <a:tcPr marL="44918" marR="44918" marT="31091" marB="310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1269827" rtl="0" eaLnBrk="1" latinLnBrk="0" hangingPunct="1">
                        <a:defRPr sz="2500" kern="1200">
                          <a:solidFill>
                            <a:schemeClr val="tx1"/>
                          </a:solidFill>
                          <a:latin typeface="Arial"/>
                        </a:defRPr>
                      </a:lvl1pPr>
                      <a:lvl2pPr marL="634914" algn="l" defTabSz="1269827" rtl="0" eaLnBrk="1" latinLnBrk="0" hangingPunct="1">
                        <a:defRPr sz="2500" kern="1200">
                          <a:solidFill>
                            <a:schemeClr val="tx1"/>
                          </a:solidFill>
                          <a:latin typeface="Arial"/>
                        </a:defRPr>
                      </a:lvl2pPr>
                      <a:lvl3pPr marL="1269827" algn="l" defTabSz="1269827" rtl="0" eaLnBrk="1" latinLnBrk="0" hangingPunct="1">
                        <a:defRPr sz="2500" kern="1200">
                          <a:solidFill>
                            <a:schemeClr val="tx1"/>
                          </a:solidFill>
                          <a:latin typeface="Arial"/>
                        </a:defRPr>
                      </a:lvl3pPr>
                      <a:lvl4pPr marL="1904741" algn="l" defTabSz="1269827" rtl="0" eaLnBrk="1" latinLnBrk="0" hangingPunct="1">
                        <a:defRPr sz="2500" kern="1200">
                          <a:solidFill>
                            <a:schemeClr val="tx1"/>
                          </a:solidFill>
                          <a:latin typeface="Arial"/>
                        </a:defRPr>
                      </a:lvl4pPr>
                      <a:lvl5pPr marL="2539655" algn="l" defTabSz="1269827" rtl="0" eaLnBrk="1" latinLnBrk="0" hangingPunct="1">
                        <a:defRPr sz="2500" kern="1200">
                          <a:solidFill>
                            <a:schemeClr val="tx1"/>
                          </a:solidFill>
                          <a:latin typeface="Arial"/>
                        </a:defRPr>
                      </a:lvl5pPr>
                      <a:lvl6pPr marL="3174568" algn="l" defTabSz="1269827" rtl="0" eaLnBrk="1" latinLnBrk="0" hangingPunct="1">
                        <a:defRPr sz="2500" kern="1200">
                          <a:solidFill>
                            <a:schemeClr val="tx1"/>
                          </a:solidFill>
                          <a:latin typeface="Arial"/>
                        </a:defRPr>
                      </a:lvl6pPr>
                      <a:lvl7pPr marL="3809482" algn="l" defTabSz="1269827" rtl="0" eaLnBrk="1" latinLnBrk="0" hangingPunct="1">
                        <a:defRPr sz="2500" kern="1200">
                          <a:solidFill>
                            <a:schemeClr val="tx1"/>
                          </a:solidFill>
                          <a:latin typeface="Arial"/>
                        </a:defRPr>
                      </a:lvl7pPr>
                      <a:lvl8pPr marL="4444395" algn="l" defTabSz="1269827" rtl="0" eaLnBrk="1" latinLnBrk="0" hangingPunct="1">
                        <a:defRPr sz="2500" kern="1200">
                          <a:solidFill>
                            <a:schemeClr val="tx1"/>
                          </a:solidFill>
                          <a:latin typeface="Arial"/>
                        </a:defRPr>
                      </a:lvl8pPr>
                      <a:lvl9pPr marL="5079309" algn="l" defTabSz="1269827" rtl="0" eaLnBrk="1" latinLnBrk="0" hangingPunct="1">
                        <a:defRPr sz="25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ko-KR" sz="1000" b="0" i="0" u="none" strike="noStrike" cap="none" normalizeH="0" baseline="0" dirty="0">
                          <a:ln>
                            <a:noFill/>
                          </a:ln>
                          <a:solidFill>
                            <a:schemeClr val="tx1"/>
                          </a:solidFill>
                          <a:effectLst/>
                          <a:latin typeface="Arial" pitchFamily="-111" charset="0"/>
                          <a:ea typeface="굴림" pitchFamily="-111" charset="-127"/>
                          <a:cs typeface="굴림" pitchFamily="-111" charset="-127"/>
                        </a:rPr>
                        <a:t>65</a:t>
                      </a:r>
                    </a:p>
                  </a:txBody>
                  <a:tcPr marL="44918" marR="44918" marT="31091" marB="310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8" name="AutoShape 84"/>
          <p:cNvSpPr>
            <a:spLocks noChangeArrowheads="1"/>
          </p:cNvSpPr>
          <p:nvPr/>
        </p:nvSpPr>
        <p:spPr bwMode="auto">
          <a:xfrm>
            <a:off x="6196108" y="1824180"/>
            <a:ext cx="336884" cy="310912"/>
          </a:xfrm>
          <a:prstGeom prst="downArrow">
            <a:avLst>
              <a:gd name="adj1" fmla="val 50000"/>
              <a:gd name="adj2" fmla="val 25000"/>
            </a:avLst>
          </a:prstGeom>
          <a:solidFill>
            <a:srgbClr val="FF0000"/>
          </a:solidFill>
          <a:ln w="9525">
            <a:solidFill>
              <a:srgbClr val="000000"/>
            </a:solidFill>
            <a:miter lim="800000"/>
            <a:headEnd/>
            <a:tailEnd/>
          </a:ln>
        </p:spPr>
        <p:txBody>
          <a:bodyPr vert="eaVert" wrap="none" lIns="63083" tIns="31541" rIns="63083" bIns="31541" anchor="ctr"/>
          <a:lstStyle/>
          <a:p>
            <a:pPr>
              <a:defRPr/>
            </a:pPr>
            <a:endParaRPr lang="en-US" sz="1350" kern="0">
              <a:solidFill>
                <a:sysClr val="windowText" lastClr="000000"/>
              </a:solidFill>
            </a:endParaRPr>
          </a:p>
        </p:txBody>
      </p:sp>
      <p:sp>
        <p:nvSpPr>
          <p:cNvPr id="49" name="Text Box 85"/>
          <p:cNvSpPr txBox="1">
            <a:spLocks noChangeArrowheads="1"/>
          </p:cNvSpPr>
          <p:nvPr/>
        </p:nvSpPr>
        <p:spPr bwMode="auto">
          <a:xfrm>
            <a:off x="4813397" y="3450181"/>
            <a:ext cx="2687541" cy="6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spcBef>
                <a:spcPct val="50000"/>
              </a:spcBef>
              <a:defRPr/>
            </a:pPr>
            <a:r>
              <a:rPr lang="en-US" altLang="ko-KR" sz="1650" kern="0" dirty="0">
                <a:solidFill>
                  <a:srgbClr val="000000"/>
                </a:solidFill>
                <a:latin typeface="+mj-lt"/>
                <a:ea typeface="굴림" charset="0"/>
                <a:cs typeface="굴림" charset="0"/>
              </a:rPr>
              <a:t>Current time : 70 at node 2</a:t>
            </a:r>
          </a:p>
          <a:p>
            <a:pPr>
              <a:spcBef>
                <a:spcPct val="50000"/>
              </a:spcBef>
              <a:defRPr/>
            </a:pPr>
            <a:r>
              <a:rPr lang="en-US" altLang="ko-KR" sz="1650" kern="0" dirty="0">
                <a:solidFill>
                  <a:srgbClr val="000000"/>
                </a:solidFill>
                <a:latin typeface="+mj-lt"/>
                <a:ea typeface="굴림" charset="0"/>
                <a:cs typeface="굴림" charset="0"/>
              </a:rPr>
              <a:t>(asynchronous clocks)</a:t>
            </a:r>
          </a:p>
        </p:txBody>
      </p:sp>
      <p:sp>
        <p:nvSpPr>
          <p:cNvPr id="50" name="Text Box 86"/>
          <p:cNvSpPr txBox="1">
            <a:spLocks noChangeArrowheads="1"/>
          </p:cNvSpPr>
          <p:nvPr/>
        </p:nvSpPr>
        <p:spPr bwMode="auto">
          <a:xfrm>
            <a:off x="1971676" y="2361989"/>
            <a:ext cx="820418"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spcBef>
                <a:spcPct val="50000"/>
              </a:spcBef>
              <a:defRPr/>
            </a:pPr>
            <a:r>
              <a:rPr lang="en-US" altLang="ko-KR" sz="1350" b="1" kern="0" dirty="0">
                <a:solidFill>
                  <a:srgbClr val="000000"/>
                </a:solidFill>
                <a:latin typeface="Arial" charset="0"/>
                <a:ea typeface="굴림" charset="0"/>
                <a:cs typeface="굴림" charset="0"/>
              </a:rPr>
              <a:t>Address</a:t>
            </a:r>
          </a:p>
        </p:txBody>
      </p:sp>
      <p:sp>
        <p:nvSpPr>
          <p:cNvPr id="51" name="Line 87"/>
          <p:cNvSpPr>
            <a:spLocks noChangeShapeType="1"/>
          </p:cNvSpPr>
          <p:nvPr/>
        </p:nvSpPr>
        <p:spPr bwMode="auto">
          <a:xfrm flipV="1">
            <a:off x="2206891" y="2235105"/>
            <a:ext cx="149726" cy="207275"/>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b="1" kern="0">
              <a:solidFill>
                <a:sysClr val="windowText" lastClr="000000"/>
              </a:solidFill>
            </a:endParaRPr>
          </a:p>
        </p:txBody>
      </p:sp>
      <p:sp>
        <p:nvSpPr>
          <p:cNvPr id="52" name="Text Box 88"/>
          <p:cNvSpPr txBox="1">
            <a:spLocks noChangeArrowheads="1"/>
          </p:cNvSpPr>
          <p:nvPr/>
        </p:nvSpPr>
        <p:spPr bwMode="auto">
          <a:xfrm>
            <a:off x="1914526" y="2769288"/>
            <a:ext cx="1669061" cy="27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spcBef>
                <a:spcPct val="50000"/>
              </a:spcBef>
              <a:defRPr/>
            </a:pPr>
            <a:r>
              <a:rPr lang="en-US" altLang="ko-KR" sz="1350" b="1" kern="0" dirty="0">
                <a:solidFill>
                  <a:srgbClr val="000000"/>
                </a:solidFill>
                <a:latin typeface="Arial" charset="0"/>
                <a:ea typeface="굴림" charset="0"/>
                <a:cs typeface="굴림" charset="0"/>
              </a:rPr>
              <a:t>Heartbeat Counter</a:t>
            </a:r>
          </a:p>
        </p:txBody>
      </p:sp>
      <p:sp>
        <p:nvSpPr>
          <p:cNvPr id="53" name="Line 89"/>
          <p:cNvSpPr>
            <a:spLocks noChangeShapeType="1"/>
          </p:cNvSpPr>
          <p:nvPr/>
        </p:nvSpPr>
        <p:spPr bwMode="auto">
          <a:xfrm flipV="1">
            <a:off x="2714625" y="2214561"/>
            <a:ext cx="85726" cy="628651"/>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b="1" kern="0">
              <a:solidFill>
                <a:sysClr val="windowText" lastClr="000000"/>
              </a:solidFill>
            </a:endParaRPr>
          </a:p>
        </p:txBody>
      </p:sp>
      <p:sp>
        <p:nvSpPr>
          <p:cNvPr id="54" name="Line 90"/>
          <p:cNvSpPr>
            <a:spLocks noChangeShapeType="1"/>
          </p:cNvSpPr>
          <p:nvPr/>
        </p:nvSpPr>
        <p:spPr bwMode="auto">
          <a:xfrm flipV="1">
            <a:off x="3316134" y="2206530"/>
            <a:ext cx="0" cy="207275"/>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lIns="63083" tIns="31541" rIns="63083" bIns="31541"/>
          <a:lstStyle/>
          <a:p>
            <a:pPr>
              <a:defRPr/>
            </a:pPr>
            <a:endParaRPr lang="en-US" sz="1350" b="1" kern="0">
              <a:solidFill>
                <a:sysClr val="windowText" lastClr="000000"/>
              </a:solidFill>
            </a:endParaRPr>
          </a:p>
        </p:txBody>
      </p:sp>
      <p:sp>
        <p:nvSpPr>
          <p:cNvPr id="55" name="Text Box 91"/>
          <p:cNvSpPr txBox="1">
            <a:spLocks noChangeArrowheads="1"/>
          </p:cNvSpPr>
          <p:nvPr/>
        </p:nvSpPr>
        <p:spPr bwMode="auto">
          <a:xfrm>
            <a:off x="3128977" y="2361988"/>
            <a:ext cx="786062" cy="479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spcBef>
                <a:spcPct val="50000"/>
              </a:spcBef>
              <a:defRPr/>
            </a:pPr>
            <a:r>
              <a:rPr lang="en-US" altLang="ko-KR" sz="1350" b="1" kern="0" dirty="0">
                <a:solidFill>
                  <a:srgbClr val="000000"/>
                </a:solidFill>
                <a:latin typeface="Arial" charset="0"/>
                <a:ea typeface="굴림" charset="0"/>
                <a:cs typeface="굴림" charset="0"/>
              </a:rPr>
              <a:t>Time (local)</a:t>
            </a:r>
          </a:p>
        </p:txBody>
      </p:sp>
      <p:sp>
        <p:nvSpPr>
          <p:cNvPr id="56" name="Text Box 13"/>
          <p:cNvSpPr txBox="1">
            <a:spLocks noChangeArrowheads="1"/>
          </p:cNvSpPr>
          <p:nvPr/>
        </p:nvSpPr>
        <p:spPr bwMode="auto">
          <a:xfrm>
            <a:off x="1143000" y="775360"/>
            <a:ext cx="4280779" cy="317614"/>
          </a:xfrm>
          <a:prstGeom prst="rect">
            <a:avLst/>
          </a:prstGeom>
          <a:solidFill>
            <a:schemeClr val="accent6">
              <a:lumMod val="20000"/>
              <a:lumOff val="80000"/>
            </a:schemeClr>
          </a:solidFill>
          <a:ln w="9525">
            <a:solidFill>
              <a:srgbClr val="000000"/>
            </a:solidFill>
            <a:miter lim="800000"/>
            <a:headEnd/>
            <a:tailEnd/>
          </a:ln>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650" kern="0">
                <a:solidFill>
                  <a:srgbClr val="000000"/>
                </a:solidFill>
                <a:latin typeface="Times New Roman" charset="0"/>
              </a:rPr>
              <a:t>Cassandra uses gossip-based cluster membership</a:t>
            </a:r>
            <a:endParaRPr lang="en-US" sz="1650" i="1" kern="0">
              <a:solidFill>
                <a:srgbClr val="000000"/>
              </a:solidFill>
              <a:latin typeface="Times New Roman" charset="0"/>
            </a:endParaRPr>
          </a:p>
        </p:txBody>
      </p:sp>
      <p:sp>
        <p:nvSpPr>
          <p:cNvPr id="57" name="TextBox 56"/>
          <p:cNvSpPr txBox="1"/>
          <p:nvPr/>
        </p:nvSpPr>
        <p:spPr>
          <a:xfrm>
            <a:off x="5579971" y="4529138"/>
            <a:ext cx="1207822" cy="225281"/>
          </a:xfrm>
          <a:prstGeom prst="rect">
            <a:avLst/>
          </a:prstGeom>
          <a:gradFill>
            <a:gsLst>
              <a:gs pos="0">
                <a:srgbClr val="FAFD00">
                  <a:lumMod val="20000"/>
                  <a:lumOff val="80000"/>
                </a:srgbClr>
              </a:gs>
              <a:gs pos="50000">
                <a:srgbClr val="FFFFFF">
                  <a:shade val="67500"/>
                  <a:satMod val="115000"/>
                </a:srgbClr>
              </a:gs>
              <a:gs pos="100000">
                <a:srgbClr val="FFFFFF">
                  <a:shade val="100000"/>
                  <a:satMod val="115000"/>
                </a:srgbClr>
              </a:gs>
            </a:gsLst>
            <a:lin ang="5400000" scaled="0"/>
          </a:gradFill>
        </p:spPr>
        <p:txBody>
          <a:bodyPr wrap="none" lIns="63083" tIns="31541" rIns="63083" bIns="31541">
            <a:spAutoFit/>
          </a:bodyPr>
          <a:lstStyle/>
          <a:p>
            <a:pPr>
              <a:defRPr/>
            </a:pPr>
            <a:r>
              <a:rPr lang="en-US" sz="1050" kern="0" dirty="0">
                <a:solidFill>
                  <a:sysClr val="windowText" lastClr="000000"/>
                </a:solidFill>
                <a:latin typeface="Helvetica" pitchFamily="34" charset="0"/>
                <a:ea typeface="ＭＳ Ｐゴシック" pitchFamily="-107" charset="-128"/>
              </a:rPr>
              <a:t>(Remember this?)</a:t>
            </a:r>
          </a:p>
        </p:txBody>
      </p:sp>
      <p:sp>
        <p:nvSpPr>
          <p:cNvPr id="58"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27501157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Suspicion Mechanisms in Cassandra</a:t>
            </a:r>
          </a:p>
        </p:txBody>
      </p:sp>
      <p:sp>
        <p:nvSpPr>
          <p:cNvPr id="3" name="Content Placeholder 2"/>
          <p:cNvSpPr>
            <a:spLocks noGrp="1"/>
          </p:cNvSpPr>
          <p:nvPr>
            <p:ph idx="4294967295"/>
          </p:nvPr>
        </p:nvSpPr>
        <p:spPr>
          <a:xfrm>
            <a:off x="0" y="728663"/>
            <a:ext cx="6400800" cy="4071937"/>
          </a:xfrm>
        </p:spPr>
        <p:txBody>
          <a:bodyPr>
            <a:noAutofit/>
          </a:bodyPr>
          <a:lstStyle/>
          <a:p>
            <a:r>
              <a:rPr lang="en-US" sz="1800" dirty="0"/>
              <a:t>Suspicion mechanisms to adaptively set the timeout based on underlying network and failure behavior</a:t>
            </a:r>
          </a:p>
          <a:p>
            <a:r>
              <a:rPr lang="en-US" sz="1800" b="1" dirty="0">
                <a:solidFill>
                  <a:srgbClr val="FF0000"/>
                </a:solidFill>
              </a:rPr>
              <a:t>Accrual detector: </a:t>
            </a:r>
            <a:r>
              <a:rPr lang="en-US" sz="1800" dirty="0"/>
              <a:t>Failure Detector outputs a value (PHI) representing suspicion</a:t>
            </a:r>
          </a:p>
          <a:p>
            <a:r>
              <a:rPr lang="en-US" sz="1800" dirty="0"/>
              <a:t>Applications set an appropriate threshold</a:t>
            </a:r>
          </a:p>
          <a:p>
            <a:r>
              <a:rPr lang="en-US" sz="1800" b="1" dirty="0">
                <a:solidFill>
                  <a:srgbClr val="FF0000"/>
                </a:solidFill>
              </a:rPr>
              <a:t>PHI calculation for a member</a:t>
            </a:r>
          </a:p>
          <a:p>
            <a:pPr lvl="1"/>
            <a:r>
              <a:rPr lang="en-US" sz="1800" dirty="0"/>
              <a:t>Inter-arrival times for gossip messages</a:t>
            </a:r>
          </a:p>
          <a:p>
            <a:pPr lvl="1"/>
            <a:r>
              <a:rPr lang="en-US" sz="1800" dirty="0"/>
              <a:t>PHI(t) = </a:t>
            </a:r>
          </a:p>
          <a:p>
            <a:pPr marL="476186" lvl="1" indent="0">
              <a:buNone/>
            </a:pPr>
            <a:r>
              <a:rPr lang="en-US" sz="1800" dirty="0"/>
              <a:t>	– log(CDF or Probability(</a:t>
            </a:r>
            <a:r>
              <a:rPr lang="en-US" sz="1800" dirty="0" err="1"/>
              <a:t>t_now</a:t>
            </a:r>
            <a:r>
              <a:rPr lang="en-US" sz="1800" dirty="0"/>
              <a:t> – </a:t>
            </a:r>
            <a:r>
              <a:rPr lang="en-US" sz="1800" dirty="0" err="1"/>
              <a:t>t_last</a:t>
            </a:r>
            <a:r>
              <a:rPr lang="en-US" sz="1800" dirty="0"/>
              <a:t>))/log 10</a:t>
            </a:r>
          </a:p>
          <a:p>
            <a:pPr lvl="1"/>
            <a:r>
              <a:rPr lang="en-US" sz="1800" dirty="0"/>
              <a:t>PHI basically determines the detection timeout, but takes into account historical inter-arrival time variations for gossiped heartbeats</a:t>
            </a:r>
          </a:p>
          <a:p>
            <a:r>
              <a:rPr lang="en-US" sz="1800" dirty="0"/>
              <a:t>In practice, PHI = 5 =&gt; 10-15 sec detection time</a:t>
            </a:r>
          </a:p>
          <a:p>
            <a:endParaRPr lang="en-US" sz="1800" dirty="0"/>
          </a:p>
          <a:p>
            <a:endParaRPr lang="en-US" sz="180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29179106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Cassandra Vs. RDBMS</a:t>
            </a:r>
          </a:p>
        </p:txBody>
      </p:sp>
      <p:sp>
        <p:nvSpPr>
          <p:cNvPr id="3" name="Content Placeholder 2"/>
          <p:cNvSpPr>
            <a:spLocks noGrp="1"/>
          </p:cNvSpPr>
          <p:nvPr>
            <p:ph idx="4294967295"/>
          </p:nvPr>
        </p:nvSpPr>
        <p:spPr>
          <a:xfrm>
            <a:off x="0" y="800100"/>
            <a:ext cx="8382000" cy="3794125"/>
          </a:xfrm>
        </p:spPr>
        <p:txBody>
          <a:bodyPr>
            <a:noAutofit/>
          </a:bodyPr>
          <a:lstStyle/>
          <a:p>
            <a:r>
              <a:rPr lang="en-US" sz="1950" dirty="0"/>
              <a:t>MySQL is one of the most popular (and has been for a while)</a:t>
            </a:r>
          </a:p>
          <a:p>
            <a:r>
              <a:rPr lang="en-US" sz="1950" dirty="0"/>
              <a:t>On &gt; 50 GB data</a:t>
            </a:r>
          </a:p>
          <a:p>
            <a:r>
              <a:rPr lang="en-US" sz="1950" b="1" dirty="0">
                <a:solidFill>
                  <a:srgbClr val="FF0000"/>
                </a:solidFill>
              </a:rPr>
              <a:t>MySQL </a:t>
            </a:r>
          </a:p>
          <a:p>
            <a:pPr lvl="1"/>
            <a:r>
              <a:rPr lang="en-US" sz="1950" dirty="0"/>
              <a:t>Writes 300 </a:t>
            </a:r>
            <a:r>
              <a:rPr lang="en-US" sz="1950" dirty="0" err="1"/>
              <a:t>ms</a:t>
            </a:r>
            <a:r>
              <a:rPr lang="en-US" sz="1950" dirty="0"/>
              <a:t> </a:t>
            </a:r>
            <a:r>
              <a:rPr lang="en-US" sz="1950" dirty="0" err="1"/>
              <a:t>avg</a:t>
            </a:r>
            <a:endParaRPr lang="en-US" sz="1950" dirty="0"/>
          </a:p>
          <a:p>
            <a:pPr lvl="1"/>
            <a:r>
              <a:rPr lang="en-US" sz="1950" dirty="0"/>
              <a:t>Reads 350 </a:t>
            </a:r>
            <a:r>
              <a:rPr lang="en-US" sz="1950" dirty="0" err="1"/>
              <a:t>ms</a:t>
            </a:r>
            <a:r>
              <a:rPr lang="en-US" sz="1950" dirty="0"/>
              <a:t> </a:t>
            </a:r>
            <a:r>
              <a:rPr lang="en-US" sz="1950" dirty="0" err="1"/>
              <a:t>avg</a:t>
            </a:r>
            <a:endParaRPr lang="en-US" sz="1950" dirty="0"/>
          </a:p>
          <a:p>
            <a:r>
              <a:rPr lang="en-US" sz="1950" b="1" dirty="0">
                <a:solidFill>
                  <a:srgbClr val="FF0000"/>
                </a:solidFill>
              </a:rPr>
              <a:t>Cassandra </a:t>
            </a:r>
          </a:p>
          <a:p>
            <a:pPr lvl="1"/>
            <a:r>
              <a:rPr lang="en-US" sz="1950" dirty="0"/>
              <a:t>Writes 0.12 </a:t>
            </a:r>
            <a:r>
              <a:rPr lang="en-US" sz="1950" dirty="0" err="1"/>
              <a:t>ms</a:t>
            </a:r>
            <a:r>
              <a:rPr lang="en-US" sz="1950" dirty="0"/>
              <a:t> </a:t>
            </a:r>
            <a:r>
              <a:rPr lang="en-US" sz="1950" dirty="0" err="1"/>
              <a:t>avg</a:t>
            </a:r>
            <a:endParaRPr lang="en-US" sz="1950" dirty="0"/>
          </a:p>
          <a:p>
            <a:pPr lvl="1"/>
            <a:r>
              <a:rPr lang="en-US" sz="1950" dirty="0"/>
              <a:t>Reads 15 </a:t>
            </a:r>
            <a:r>
              <a:rPr lang="en-US" sz="1950" dirty="0" err="1"/>
              <a:t>ms</a:t>
            </a:r>
            <a:r>
              <a:rPr lang="en-US" sz="1950" dirty="0"/>
              <a:t> </a:t>
            </a:r>
            <a:r>
              <a:rPr lang="en-US" sz="1950" dirty="0" err="1"/>
              <a:t>avg</a:t>
            </a:r>
            <a:endParaRPr lang="en-US" sz="1950" dirty="0"/>
          </a:p>
          <a:p>
            <a:r>
              <a:rPr lang="en-US" sz="1950" dirty="0"/>
              <a:t>Orders of magnitude faster</a:t>
            </a:r>
          </a:p>
          <a:p>
            <a:r>
              <a:rPr lang="en-US" sz="1950" dirty="0"/>
              <a:t>What</a:t>
            </a:r>
            <a:r>
              <a:rPr lang="fr-FR" sz="1950" dirty="0"/>
              <a:t>’</a:t>
            </a:r>
            <a:r>
              <a:rPr lang="en-US" sz="1950" dirty="0"/>
              <a:t>s the catch? What did we lose?</a:t>
            </a: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Design of Apache Cassandra</a:t>
            </a:r>
          </a:p>
        </p:txBody>
      </p:sp>
    </p:spTree>
    <p:extLst>
      <p:ext uri="{BB962C8B-B14F-4D97-AF65-F5344CB8AC3E}">
        <p14:creationId xmlns:p14="http://schemas.microsoft.com/office/powerpoint/2010/main" val="12445127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a:t>CAP Theorem</a:t>
            </a:r>
            <a:endParaRPr lang="en-IN" dirty="0"/>
          </a:p>
        </p:txBody>
      </p:sp>
      <p:sp>
        <p:nvSpPr>
          <p:cNvPr id="2" name="Subtitle 1">
            <a:extLst>
              <a:ext uri="{FF2B5EF4-FFF2-40B4-BE49-F238E27FC236}">
                <a16:creationId xmlns:a16="http://schemas.microsoft.com/office/drawing/2014/main" id="{32FFFA68-3E1F-404A-9B18-4281BA2B7CE2}"/>
              </a:ext>
            </a:extLst>
          </p:cNvPr>
          <p:cNvSpPr>
            <a:spLocks noGrp="1"/>
          </p:cNvSpPr>
          <p:nvPr>
            <p:ph type="subTitle" idx="1"/>
          </p:nvPr>
        </p:nvSpPr>
        <p:spPr/>
        <p:txBody>
          <a:bodyPr/>
          <a:lstStyle/>
          <a:p>
            <a:endParaRPr lang="en-IN"/>
          </a:p>
        </p:txBody>
      </p:sp>
      <p:sp>
        <p:nvSpPr>
          <p:cNvPr id="6" name="Text Placeholder 5">
            <a:extLst>
              <a:ext uri="{FF2B5EF4-FFF2-40B4-BE49-F238E27FC236}">
                <a16:creationId xmlns:a16="http://schemas.microsoft.com/office/drawing/2014/main" id="{50C7B6F2-BCF4-45BB-A536-76CED76781BF}"/>
              </a:ext>
            </a:extLst>
          </p:cNvPr>
          <p:cNvSpPr>
            <a:spLocks noGrp="1"/>
          </p:cNvSpPr>
          <p:nvPr>
            <p:ph type="body" sz="quarter" idx="11"/>
          </p:nvPr>
        </p:nvSpPr>
        <p:spPr/>
        <p:txBody>
          <a:bodyPr/>
          <a:lstStyle/>
          <a:p>
            <a:endParaRPr lang="en-IN"/>
          </a:p>
        </p:txBody>
      </p:sp>
      <p:sp>
        <p:nvSpPr>
          <p:cNvPr id="5"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273844"/>
            <a:ext cx="7886700" cy="994172"/>
          </a:xfrm>
        </p:spPr>
        <p:txBody>
          <a:bodyPr>
            <a:normAutofit/>
          </a:bodyPr>
          <a:lstStyle/>
          <a:p>
            <a:pPr algn="ctr"/>
            <a:r>
              <a:rPr lang="en-US" sz="3750" b="1" dirty="0"/>
              <a:t>Data Centers Challenges</a:t>
            </a:r>
          </a:p>
        </p:txBody>
      </p:sp>
      <p:sp>
        <p:nvSpPr>
          <p:cNvPr id="7" name="Slide Number Placeholder 6"/>
          <p:cNvSpPr>
            <a:spLocks noGrp="1"/>
          </p:cNvSpPr>
          <p:nvPr>
            <p:ph type="sldNum" sz="quarter" idx="12"/>
          </p:nvPr>
        </p:nvSpPr>
        <p:spPr/>
        <p:txBody>
          <a:bodyPr/>
          <a:lstStyle/>
          <a:p>
            <a:fld id="{9C42E201-9E1E-4344-8BC8-AC7180765888}" type="slidenum">
              <a:rPr lang="en-US" smtClean="0"/>
              <a:t>15</a:t>
            </a:fld>
            <a:endParaRPr lang="en-US"/>
          </a:p>
        </p:txBody>
      </p:sp>
      <p:sp>
        <p:nvSpPr>
          <p:cNvPr id="19" name="TextBox 18"/>
          <p:cNvSpPr txBox="1"/>
          <p:nvPr/>
        </p:nvSpPr>
        <p:spPr>
          <a:xfrm>
            <a:off x="514148" y="1286665"/>
            <a:ext cx="4422761" cy="1188787"/>
          </a:xfrm>
          <a:prstGeom prst="rect">
            <a:avLst/>
          </a:prstGeom>
          <a:noFill/>
        </p:spPr>
        <p:txBody>
          <a:bodyPr wrap="square" rtlCol="0">
            <a:spAutoFit/>
          </a:bodyPr>
          <a:lstStyle/>
          <a:p>
            <a:r>
              <a:rPr lang="en-US" sz="2250" b="1" dirty="0">
                <a:solidFill>
                  <a:schemeClr val="accent2"/>
                </a:solidFill>
              </a:rPr>
              <a:t>Large-scale</a:t>
            </a:r>
          </a:p>
          <a:p>
            <a:r>
              <a:rPr lang="en-US" sz="3000" dirty="0"/>
              <a:t> </a:t>
            </a:r>
            <a:r>
              <a:rPr lang="en-US" sz="1875" dirty="0"/>
              <a:t>- 10’s to 100’s of thousands of servers</a:t>
            </a:r>
          </a:p>
          <a:p>
            <a:r>
              <a:rPr lang="en-US" sz="1875" dirty="0"/>
              <a:t>  - high bandwidth and low latency is critical</a:t>
            </a:r>
          </a:p>
        </p:txBody>
      </p:sp>
      <p:sp>
        <p:nvSpPr>
          <p:cNvPr id="22" name="TextBox 21"/>
          <p:cNvSpPr txBox="1"/>
          <p:nvPr/>
        </p:nvSpPr>
        <p:spPr>
          <a:xfrm>
            <a:off x="514148" y="3022378"/>
            <a:ext cx="4301885" cy="1188787"/>
          </a:xfrm>
          <a:prstGeom prst="rect">
            <a:avLst/>
          </a:prstGeom>
          <a:noFill/>
        </p:spPr>
        <p:txBody>
          <a:bodyPr wrap="square" rtlCol="0">
            <a:spAutoFit/>
          </a:bodyPr>
          <a:lstStyle/>
          <a:p>
            <a:r>
              <a:rPr lang="en-US" sz="2250" b="1" dirty="0">
                <a:solidFill>
                  <a:schemeClr val="accent2"/>
                </a:solidFill>
              </a:rPr>
              <a:t>Availability and high performance</a:t>
            </a:r>
          </a:p>
          <a:p>
            <a:r>
              <a:rPr lang="en-US" sz="3000" dirty="0"/>
              <a:t>  </a:t>
            </a:r>
            <a:r>
              <a:rPr lang="en-US" sz="1875" dirty="0"/>
              <a:t>- 99.99X% availability</a:t>
            </a:r>
          </a:p>
          <a:p>
            <a:r>
              <a:rPr lang="en-US" sz="1875" dirty="0"/>
              <a:t>   - redundancy of all critical components</a:t>
            </a:r>
          </a:p>
        </p:txBody>
      </p:sp>
      <p:sp>
        <p:nvSpPr>
          <p:cNvPr id="23" name="TextBox 22"/>
          <p:cNvSpPr txBox="1"/>
          <p:nvPr/>
        </p:nvSpPr>
        <p:spPr>
          <a:xfrm>
            <a:off x="4890364" y="1286665"/>
            <a:ext cx="4308770" cy="1535036"/>
          </a:xfrm>
          <a:prstGeom prst="rect">
            <a:avLst/>
          </a:prstGeom>
          <a:noFill/>
        </p:spPr>
        <p:txBody>
          <a:bodyPr wrap="square" rtlCol="0">
            <a:spAutoFit/>
          </a:bodyPr>
          <a:lstStyle/>
          <a:p>
            <a:r>
              <a:rPr lang="en-US" sz="2250" b="1" dirty="0">
                <a:solidFill>
                  <a:schemeClr val="accent2"/>
                </a:solidFill>
              </a:rPr>
              <a:t>Security and performance isolation</a:t>
            </a:r>
          </a:p>
          <a:p>
            <a:r>
              <a:rPr lang="en-US" sz="3000" dirty="0"/>
              <a:t>  </a:t>
            </a:r>
            <a:r>
              <a:rPr lang="en-US" sz="1875" dirty="0"/>
              <a:t>- controlled access to infrastructure</a:t>
            </a:r>
          </a:p>
          <a:p>
            <a:r>
              <a:rPr lang="en-US" sz="1875" dirty="0"/>
              <a:t>   - secure the data</a:t>
            </a:r>
          </a:p>
        </p:txBody>
      </p:sp>
      <p:sp>
        <p:nvSpPr>
          <p:cNvPr id="24" name="TextBox 23"/>
          <p:cNvSpPr txBox="1"/>
          <p:nvPr/>
        </p:nvSpPr>
        <p:spPr>
          <a:xfrm>
            <a:off x="4881898" y="3023142"/>
            <a:ext cx="4185515" cy="1304203"/>
          </a:xfrm>
          <a:prstGeom prst="rect">
            <a:avLst/>
          </a:prstGeom>
          <a:noFill/>
        </p:spPr>
        <p:txBody>
          <a:bodyPr wrap="square" rtlCol="0">
            <a:spAutoFit/>
          </a:bodyPr>
          <a:lstStyle/>
          <a:p>
            <a:r>
              <a:rPr lang="en-US" sz="2250" b="1" dirty="0">
                <a:solidFill>
                  <a:schemeClr val="accent2"/>
                </a:solidFill>
              </a:rPr>
              <a:t>Complexity</a:t>
            </a:r>
          </a:p>
          <a:p>
            <a:r>
              <a:rPr lang="en-US" sz="1875" dirty="0"/>
              <a:t>   - plethora of components	 </a:t>
            </a:r>
          </a:p>
          <a:p>
            <a:r>
              <a:rPr lang="en-US" sz="1875" dirty="0"/>
              <a:t>   - plethora of software and hardware </a:t>
            </a:r>
          </a:p>
          <a:p>
            <a:r>
              <a:rPr lang="en-US" sz="1875" dirty="0"/>
              <a:t>     failures</a:t>
            </a:r>
          </a:p>
        </p:txBody>
      </p:sp>
      <p:cxnSp>
        <p:nvCxnSpPr>
          <p:cNvPr id="6" name="Straight Connector 5"/>
          <p:cNvCxnSpPr/>
          <p:nvPr/>
        </p:nvCxnSpPr>
        <p:spPr>
          <a:xfrm>
            <a:off x="4848031" y="1166415"/>
            <a:ext cx="0" cy="3499247"/>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152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CAP Theorem</a:t>
            </a:r>
          </a:p>
        </p:txBody>
      </p:sp>
      <p:sp>
        <p:nvSpPr>
          <p:cNvPr id="3" name="Content Placeholder 2"/>
          <p:cNvSpPr>
            <a:spLocks noGrp="1"/>
          </p:cNvSpPr>
          <p:nvPr>
            <p:ph idx="4294967295"/>
          </p:nvPr>
        </p:nvSpPr>
        <p:spPr>
          <a:xfrm>
            <a:off x="0" y="800100"/>
            <a:ext cx="8382000" cy="3794125"/>
          </a:xfrm>
        </p:spPr>
        <p:txBody>
          <a:bodyPr>
            <a:normAutofit/>
          </a:bodyPr>
          <a:lstStyle/>
          <a:p>
            <a:pPr>
              <a:defRPr/>
            </a:pPr>
            <a:r>
              <a:rPr lang="en-US" sz="1950" b="1" dirty="0">
                <a:solidFill>
                  <a:srgbClr val="FF0000"/>
                </a:solidFill>
              </a:rPr>
              <a:t>Proposed by Eric Brewer (Berkeley)</a:t>
            </a:r>
          </a:p>
          <a:p>
            <a:pPr>
              <a:defRPr/>
            </a:pPr>
            <a:r>
              <a:rPr lang="en-US" sz="1950" dirty="0"/>
              <a:t>Subsequently proved by Gilbert and Lynch (NUS and MIT)</a:t>
            </a:r>
          </a:p>
          <a:p>
            <a:pPr>
              <a:defRPr/>
            </a:pPr>
            <a:r>
              <a:rPr lang="en-US" sz="1950" dirty="0"/>
              <a:t>In a distributed system you can satisfy atmost 2 out of the 3 guarantees:</a:t>
            </a:r>
          </a:p>
          <a:p>
            <a:pPr>
              <a:defRPr/>
            </a:pPr>
            <a:endParaRPr lang="en-US" sz="1950" dirty="0"/>
          </a:p>
          <a:p>
            <a:pPr marL="600075" lvl="1" indent="-257175">
              <a:buSzPct val="110000"/>
              <a:buFont typeface="+mj-lt"/>
              <a:buAutoNum type="arabicPeriod"/>
              <a:defRPr/>
            </a:pPr>
            <a:r>
              <a:rPr lang="en-US" sz="1950" b="1" dirty="0">
                <a:solidFill>
                  <a:srgbClr val="FF0000"/>
                </a:solidFill>
              </a:rPr>
              <a:t>Consistency: </a:t>
            </a:r>
            <a:r>
              <a:rPr lang="en-US" sz="1950" dirty="0"/>
              <a:t>all nodes see same data at any time, or reads return latest written value by any client</a:t>
            </a:r>
          </a:p>
          <a:p>
            <a:pPr marL="600075" lvl="1" indent="-257175">
              <a:buSzPct val="110000"/>
              <a:buFont typeface="+mj-lt"/>
              <a:buAutoNum type="arabicPeriod"/>
              <a:defRPr/>
            </a:pPr>
            <a:r>
              <a:rPr lang="en-US" sz="1950" b="1" dirty="0">
                <a:solidFill>
                  <a:srgbClr val="FF0000"/>
                </a:solidFill>
              </a:rPr>
              <a:t>Availability:</a:t>
            </a:r>
            <a:r>
              <a:rPr lang="en-US" sz="1950" dirty="0"/>
              <a:t> the system allows operations all the time, and operations return quickly</a:t>
            </a:r>
          </a:p>
          <a:p>
            <a:pPr marL="600075" lvl="1" indent="-257175">
              <a:buSzPct val="110000"/>
              <a:buFont typeface="+mj-lt"/>
              <a:buAutoNum type="arabicPeriod"/>
              <a:defRPr/>
            </a:pPr>
            <a:r>
              <a:rPr lang="en-US" sz="1950" b="1" dirty="0">
                <a:solidFill>
                  <a:srgbClr val="FF0000"/>
                </a:solidFill>
              </a:rPr>
              <a:t>Partition-tolerance:</a:t>
            </a:r>
            <a:r>
              <a:rPr lang="en-US" sz="1950" dirty="0"/>
              <a:t> the system continues to work in spite of network partitions</a:t>
            </a:r>
          </a:p>
          <a:p>
            <a:pPr marL="600075" lvl="1" indent="-257175">
              <a:buFont typeface="+mj-lt"/>
              <a:buAutoNum type="arabicPeriod"/>
              <a:defRPr/>
            </a:pPr>
            <a:endParaRPr lang="en-US" sz="1950" dirty="0"/>
          </a:p>
          <a:p>
            <a:pPr marL="300038">
              <a:defRPr/>
            </a:pPr>
            <a:endParaRPr lang="en-US" sz="1950" dirty="0"/>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3231514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is Availability Important? </a:t>
            </a:r>
          </a:p>
        </p:txBody>
      </p:sp>
      <p:sp>
        <p:nvSpPr>
          <p:cNvPr id="3" name="Content Placeholder 2"/>
          <p:cNvSpPr>
            <a:spLocks noGrp="1"/>
          </p:cNvSpPr>
          <p:nvPr>
            <p:ph idx="4294967295"/>
          </p:nvPr>
        </p:nvSpPr>
        <p:spPr>
          <a:xfrm>
            <a:off x="1043608" y="800100"/>
            <a:ext cx="6415087" cy="3794125"/>
          </a:xfrm>
        </p:spPr>
        <p:txBody>
          <a:bodyPr>
            <a:normAutofit/>
          </a:bodyPr>
          <a:lstStyle/>
          <a:p>
            <a:r>
              <a:rPr lang="en-US" sz="1950" b="1" dirty="0">
                <a:solidFill>
                  <a:srgbClr val="FF0000"/>
                </a:solidFill>
              </a:rPr>
              <a:t>Availability = </a:t>
            </a:r>
            <a:r>
              <a:rPr lang="en-US" sz="1950" dirty="0"/>
              <a:t>Reads/writes complete reliably and quickly.</a:t>
            </a:r>
          </a:p>
          <a:p>
            <a:r>
              <a:rPr lang="en-US" sz="1950" dirty="0"/>
              <a:t>Measurements have shown that a 500 </a:t>
            </a:r>
            <a:r>
              <a:rPr lang="en-US" sz="1950" dirty="0" err="1"/>
              <a:t>ms</a:t>
            </a:r>
            <a:r>
              <a:rPr lang="en-US" sz="1950" dirty="0"/>
              <a:t> increase in latency for operations at </a:t>
            </a:r>
            <a:r>
              <a:rPr lang="en-US" sz="1950" dirty="0" err="1"/>
              <a:t>Amazon.com</a:t>
            </a:r>
            <a:r>
              <a:rPr lang="en-US" sz="1950" dirty="0"/>
              <a:t> or at </a:t>
            </a:r>
            <a:r>
              <a:rPr lang="en-US" sz="1950" dirty="0" err="1"/>
              <a:t>Google.com</a:t>
            </a:r>
            <a:r>
              <a:rPr lang="en-US" sz="1950" dirty="0"/>
              <a:t> can cause a 20% drop in revenue. </a:t>
            </a:r>
          </a:p>
          <a:p>
            <a:r>
              <a:rPr lang="en-US" sz="1950" dirty="0"/>
              <a:t>At Amazon, each added millisecond of latency implies a $6M yearly loss.</a:t>
            </a:r>
          </a:p>
          <a:p>
            <a:r>
              <a:rPr lang="en-US" sz="1950" b="1" dirty="0">
                <a:solidFill>
                  <a:srgbClr val="002060"/>
                </a:solidFill>
              </a:rPr>
              <a:t>User cognitive drift: </a:t>
            </a:r>
            <a:r>
              <a:rPr lang="en-US" sz="1950" dirty="0"/>
              <a:t>If more than a second elapses between clicking and material appearing, the user’s mind is already somewhere else</a:t>
            </a:r>
          </a:p>
          <a:p>
            <a:r>
              <a:rPr lang="en-US" sz="1950" dirty="0"/>
              <a:t>SLAs (Service Level Agreements) written by providers predominantly deal with latencies faced by clients.  </a:t>
            </a:r>
          </a:p>
          <a:p>
            <a:endParaRPr lang="en-US" sz="1950" dirty="0"/>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15226185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is Consistency Important?</a:t>
            </a:r>
          </a:p>
        </p:txBody>
      </p:sp>
      <p:sp>
        <p:nvSpPr>
          <p:cNvPr id="3" name="Content Placeholder 2"/>
          <p:cNvSpPr>
            <a:spLocks noGrp="1"/>
          </p:cNvSpPr>
          <p:nvPr>
            <p:ph idx="4294967295"/>
          </p:nvPr>
        </p:nvSpPr>
        <p:spPr>
          <a:xfrm>
            <a:off x="0" y="800100"/>
            <a:ext cx="8382000" cy="3794125"/>
          </a:xfrm>
        </p:spPr>
        <p:txBody>
          <a:bodyPr>
            <a:normAutofit/>
          </a:bodyPr>
          <a:lstStyle/>
          <a:p>
            <a:pPr marL="271463" lvl="1" indent="-271463">
              <a:buSzPct val="120000"/>
              <a:buFont typeface="Arial" pitchFamily="34" charset="0"/>
              <a:buChar char="•"/>
            </a:pPr>
            <a:r>
              <a:rPr lang="en-US" sz="1950" b="1" dirty="0">
                <a:solidFill>
                  <a:srgbClr val="FF0000"/>
                </a:solidFill>
              </a:rPr>
              <a:t>Consistency = </a:t>
            </a:r>
            <a:r>
              <a:rPr lang="en-US" sz="1950" dirty="0"/>
              <a:t>all nodes see same data at any time, or reads return latest written value by any client.</a:t>
            </a:r>
          </a:p>
          <a:p>
            <a:pPr marL="271463" lvl="1" indent="-271463">
              <a:buSzPct val="120000"/>
              <a:buFont typeface="Arial" pitchFamily="34" charset="0"/>
              <a:buChar char="•"/>
            </a:pPr>
            <a:endParaRPr lang="en-US" sz="1950" dirty="0"/>
          </a:p>
          <a:p>
            <a:r>
              <a:rPr lang="en-US" sz="1950" dirty="0"/>
              <a:t>When you access your bank or investment account via multiple clients (laptop, workstation, phone, tablet), you want the updates done from one client to be visible to other clients.</a:t>
            </a:r>
          </a:p>
          <a:p>
            <a:endParaRPr lang="en-US" sz="1950" dirty="0"/>
          </a:p>
          <a:p>
            <a:r>
              <a:rPr lang="en-US" sz="1950" dirty="0"/>
              <a:t>When thousands of customers are looking to book a flight, all updates from any client (e.g., book a flight) should be accessible by other clients.</a:t>
            </a: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21373972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50" b="1" dirty="0"/>
              <a:t>Why is Partition-Tolerance Important?</a:t>
            </a:r>
          </a:p>
        </p:txBody>
      </p:sp>
      <p:sp>
        <p:nvSpPr>
          <p:cNvPr id="3" name="Content Placeholder 2"/>
          <p:cNvSpPr>
            <a:spLocks noGrp="1"/>
          </p:cNvSpPr>
          <p:nvPr>
            <p:ph idx="4294967295"/>
          </p:nvPr>
        </p:nvSpPr>
        <p:spPr>
          <a:xfrm>
            <a:off x="0" y="800100"/>
            <a:ext cx="8382000" cy="3794125"/>
          </a:xfrm>
        </p:spPr>
        <p:txBody>
          <a:bodyPr>
            <a:normAutofit/>
          </a:bodyPr>
          <a:lstStyle/>
          <a:p>
            <a:pPr marL="357139" lvl="1" indent="-357139"/>
            <a:r>
              <a:rPr lang="en-US" sz="1950" b="1" dirty="0">
                <a:solidFill>
                  <a:srgbClr val="002060"/>
                </a:solidFill>
              </a:rPr>
              <a:t>Partitions</a:t>
            </a:r>
            <a:r>
              <a:rPr lang="en-US" sz="1950" dirty="0"/>
              <a:t> can happen across datacenters when the Internet gets disconnected</a:t>
            </a:r>
          </a:p>
          <a:p>
            <a:pPr marL="773801" lvl="2" indent="-357139"/>
            <a:r>
              <a:rPr lang="en-US" sz="1950" dirty="0"/>
              <a:t>Internet router outages</a:t>
            </a:r>
          </a:p>
          <a:p>
            <a:pPr marL="773801" lvl="2" indent="-357139"/>
            <a:r>
              <a:rPr lang="en-US" sz="1950" dirty="0"/>
              <a:t>Under-sea cables cut</a:t>
            </a:r>
          </a:p>
          <a:p>
            <a:pPr marL="773801" lvl="2" indent="-357139"/>
            <a:r>
              <a:rPr lang="en-US" sz="1950" dirty="0"/>
              <a:t>DNS not working</a:t>
            </a:r>
          </a:p>
          <a:p>
            <a:pPr marL="773801" lvl="2" indent="-357139"/>
            <a:endParaRPr lang="en-US" sz="1950" dirty="0"/>
          </a:p>
          <a:p>
            <a:pPr marL="357139" lvl="1" indent="-357139"/>
            <a:r>
              <a:rPr lang="en-US" sz="1950" dirty="0"/>
              <a:t>Partitions can also occur within a datacenter, e.g., a rack switch outage</a:t>
            </a:r>
          </a:p>
          <a:p>
            <a:pPr marL="357139" lvl="1" indent="-357139"/>
            <a:endParaRPr lang="en-US" sz="1950" dirty="0"/>
          </a:p>
          <a:p>
            <a:pPr marL="357139" lvl="1" indent="-357139"/>
            <a:r>
              <a:rPr lang="en-US" sz="1950" dirty="0"/>
              <a:t>Still desire system to continue functioning normally under this scenario</a:t>
            </a: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379699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CAP Theorem Fallout</a:t>
            </a:r>
          </a:p>
        </p:txBody>
      </p:sp>
      <p:sp>
        <p:nvSpPr>
          <p:cNvPr id="3" name="Content Placeholder 2"/>
          <p:cNvSpPr>
            <a:spLocks noGrp="1"/>
          </p:cNvSpPr>
          <p:nvPr>
            <p:ph idx="4294967295"/>
          </p:nvPr>
        </p:nvSpPr>
        <p:spPr>
          <a:xfrm>
            <a:off x="0" y="800100"/>
            <a:ext cx="8382000" cy="3794125"/>
          </a:xfrm>
        </p:spPr>
        <p:txBody>
          <a:bodyPr>
            <a:normAutofit/>
          </a:bodyPr>
          <a:lstStyle/>
          <a:p>
            <a:pPr marL="42863" indent="0">
              <a:buNone/>
              <a:defRPr/>
            </a:pPr>
            <a:endParaRPr lang="en-US" sz="1950" dirty="0"/>
          </a:p>
          <a:p>
            <a:pPr marL="300038">
              <a:defRPr/>
            </a:pPr>
            <a:r>
              <a:rPr lang="en-US" sz="1950" dirty="0"/>
              <a:t>Since partition-tolerance is essential in today’s cloud computing systems, CAP theorem implies that a system has to choose between consistency and availability</a:t>
            </a:r>
          </a:p>
          <a:p>
            <a:pPr marL="300038">
              <a:defRPr/>
            </a:pPr>
            <a:endParaRPr lang="en-US" sz="1950" dirty="0"/>
          </a:p>
          <a:p>
            <a:pPr marL="300038">
              <a:defRPr/>
            </a:pPr>
            <a:r>
              <a:rPr lang="en-US" sz="1950" b="1" dirty="0">
                <a:solidFill>
                  <a:srgbClr val="FF0000"/>
                </a:solidFill>
              </a:rPr>
              <a:t>Cassandra</a:t>
            </a:r>
          </a:p>
          <a:p>
            <a:pPr lvl="1">
              <a:defRPr/>
            </a:pPr>
            <a:r>
              <a:rPr lang="en-US" sz="1950" dirty="0"/>
              <a:t>Eventual (weak) consistency, Availability, Partition-tolerance </a:t>
            </a:r>
          </a:p>
          <a:p>
            <a:pPr lvl="1">
              <a:defRPr/>
            </a:pPr>
            <a:endParaRPr lang="en-US" sz="1950" dirty="0"/>
          </a:p>
          <a:p>
            <a:pPr>
              <a:defRPr/>
            </a:pPr>
            <a:r>
              <a:rPr lang="en-US" sz="1950" b="1" dirty="0">
                <a:solidFill>
                  <a:srgbClr val="FF0000"/>
                </a:solidFill>
              </a:rPr>
              <a:t>Traditional RDBMSs</a:t>
            </a:r>
          </a:p>
          <a:p>
            <a:pPr lvl="1">
              <a:defRPr/>
            </a:pPr>
            <a:r>
              <a:rPr lang="en-US" sz="1950" dirty="0"/>
              <a:t>Strong consistency over availability under a partition</a:t>
            </a:r>
          </a:p>
          <a:p>
            <a:pPr marL="300038">
              <a:defRPr/>
            </a:pPr>
            <a:endParaRPr lang="en-US" sz="1950" dirty="0"/>
          </a:p>
          <a:p>
            <a:pPr marL="0" indent="0">
              <a:buNone/>
            </a:pPr>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33955135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CAP Tradeoff</a:t>
            </a:r>
          </a:p>
        </p:txBody>
      </p:sp>
      <p:sp>
        <p:nvSpPr>
          <p:cNvPr id="3" name="Content Placeholder 2"/>
          <p:cNvSpPr>
            <a:spLocks noGrp="1"/>
          </p:cNvSpPr>
          <p:nvPr>
            <p:ph idx="4294967295"/>
          </p:nvPr>
        </p:nvSpPr>
        <p:spPr>
          <a:xfrm>
            <a:off x="0" y="1014413"/>
            <a:ext cx="2743200" cy="3794125"/>
          </a:xfrm>
        </p:spPr>
        <p:txBody>
          <a:bodyPr>
            <a:normAutofit/>
          </a:bodyPr>
          <a:lstStyle/>
          <a:p>
            <a:pPr>
              <a:defRPr/>
            </a:pPr>
            <a:r>
              <a:rPr lang="en-US" sz="1800" dirty="0">
                <a:cs typeface="Arial"/>
              </a:rPr>
              <a:t>Starting point for </a:t>
            </a:r>
            <a:r>
              <a:rPr lang="en-US" sz="1800" dirty="0" err="1">
                <a:cs typeface="Arial"/>
              </a:rPr>
              <a:t>NoSQL</a:t>
            </a:r>
            <a:r>
              <a:rPr lang="en-US" sz="1800" dirty="0">
                <a:cs typeface="Arial"/>
              </a:rPr>
              <a:t> Revolution</a:t>
            </a:r>
          </a:p>
          <a:p>
            <a:pPr>
              <a:defRPr/>
            </a:pPr>
            <a:r>
              <a:rPr lang="en-US" sz="1800" dirty="0">
                <a:cs typeface="Arial"/>
              </a:rPr>
              <a:t>A distributed storage system can achieve</a:t>
            </a:r>
            <a:r>
              <a:rPr lang="en-US" sz="1800" dirty="0">
                <a:solidFill>
                  <a:srgbClr val="FF0000"/>
                </a:solidFill>
                <a:cs typeface="Arial"/>
              </a:rPr>
              <a:t> </a:t>
            </a:r>
            <a:r>
              <a:rPr lang="en-US" sz="1800" b="1" dirty="0">
                <a:solidFill>
                  <a:srgbClr val="FF0000"/>
                </a:solidFill>
                <a:cs typeface="Arial"/>
              </a:rPr>
              <a:t>at most two of C, A, and P</a:t>
            </a:r>
            <a:r>
              <a:rPr lang="en-US" sz="1800" b="1" dirty="0">
                <a:cs typeface="Arial"/>
              </a:rPr>
              <a:t>.</a:t>
            </a:r>
          </a:p>
          <a:p>
            <a:pPr>
              <a:defRPr/>
            </a:pPr>
            <a:r>
              <a:rPr lang="en-US" sz="1800" dirty="0">
                <a:cs typeface="Arial"/>
              </a:rPr>
              <a:t>When partition-tolerance is important, you have to choose between consistency and availability</a:t>
            </a:r>
          </a:p>
          <a:p>
            <a:endParaRPr lang="en-US" sz="1800" dirty="0"/>
          </a:p>
        </p:txBody>
      </p:sp>
      <p:sp>
        <p:nvSpPr>
          <p:cNvPr id="50" name="Isosceles Triangle 49"/>
          <p:cNvSpPr>
            <a:spLocks noChangeArrowheads="1"/>
          </p:cNvSpPr>
          <p:nvPr/>
        </p:nvSpPr>
        <p:spPr bwMode="auto">
          <a:xfrm>
            <a:off x="5113955" y="1597504"/>
            <a:ext cx="1682080" cy="1918371"/>
          </a:xfrm>
          <a:prstGeom prst="triangle">
            <a:avLst>
              <a:gd name="adj" fmla="val 50000"/>
            </a:avLst>
          </a:prstGeom>
          <a:noFill/>
          <a:ln w="50800">
            <a:solidFill>
              <a:srgbClr val="000000"/>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lIns="63083" tIns="31541" rIns="63083" bIns="31541" anchor="ctr"/>
          <a:lstStyle/>
          <a:p>
            <a:pPr algn="ctr">
              <a:defRPr/>
            </a:pPr>
            <a:endParaRPr lang="en-US" sz="1350" kern="0">
              <a:noFill/>
              <a:latin typeface="Arial"/>
            </a:endParaRPr>
          </a:p>
        </p:txBody>
      </p:sp>
      <p:sp>
        <p:nvSpPr>
          <p:cNvPr id="51" name="TextBox 4"/>
          <p:cNvSpPr txBox="1">
            <a:spLocks noChangeArrowheads="1"/>
          </p:cNvSpPr>
          <p:nvPr/>
        </p:nvSpPr>
        <p:spPr bwMode="auto">
          <a:xfrm>
            <a:off x="5202243" y="928688"/>
            <a:ext cx="1499569" cy="398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2175" b="1" u="sng" kern="0" dirty="0">
                <a:solidFill>
                  <a:srgbClr val="2F3EFF"/>
                </a:solidFill>
                <a:latin typeface="+mj-lt"/>
              </a:rPr>
              <a:t>C</a:t>
            </a:r>
            <a:r>
              <a:rPr lang="en-US" sz="2175" b="1" kern="0" dirty="0">
                <a:solidFill>
                  <a:srgbClr val="2F3EFF"/>
                </a:solidFill>
                <a:latin typeface="+mj-lt"/>
              </a:rPr>
              <a:t>onsistency</a:t>
            </a:r>
          </a:p>
        </p:txBody>
      </p:sp>
      <p:sp>
        <p:nvSpPr>
          <p:cNvPr id="52" name="TextBox 5"/>
          <p:cNvSpPr txBox="1">
            <a:spLocks noChangeArrowheads="1"/>
          </p:cNvSpPr>
          <p:nvPr/>
        </p:nvSpPr>
        <p:spPr bwMode="auto">
          <a:xfrm>
            <a:off x="3673287" y="3706063"/>
            <a:ext cx="2329924" cy="398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2175" b="1" u="sng" kern="0" dirty="0">
                <a:solidFill>
                  <a:srgbClr val="FF6600"/>
                </a:solidFill>
                <a:latin typeface="+mj-lt"/>
              </a:rPr>
              <a:t>P</a:t>
            </a:r>
            <a:r>
              <a:rPr lang="en-US" sz="2175" b="1" kern="0" dirty="0">
                <a:solidFill>
                  <a:srgbClr val="FF6600"/>
                </a:solidFill>
                <a:latin typeface="+mj-lt"/>
              </a:rPr>
              <a:t>artition-tolerance</a:t>
            </a:r>
          </a:p>
        </p:txBody>
      </p:sp>
      <p:sp>
        <p:nvSpPr>
          <p:cNvPr id="53" name="TextBox 6"/>
          <p:cNvSpPr txBox="1">
            <a:spLocks noChangeArrowheads="1"/>
          </p:cNvSpPr>
          <p:nvPr/>
        </p:nvSpPr>
        <p:spPr bwMode="auto">
          <a:xfrm>
            <a:off x="6274661" y="3691776"/>
            <a:ext cx="1424228" cy="398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2175" b="1" u="sng" kern="0" dirty="0">
                <a:solidFill>
                  <a:srgbClr val="008000"/>
                </a:solidFill>
                <a:latin typeface="+mj-lt"/>
              </a:rPr>
              <a:t>A</a:t>
            </a:r>
            <a:r>
              <a:rPr lang="en-US" sz="2175" b="1" kern="0" dirty="0">
                <a:solidFill>
                  <a:srgbClr val="008000"/>
                </a:solidFill>
                <a:latin typeface="+mj-lt"/>
              </a:rPr>
              <a:t>vailability</a:t>
            </a:r>
          </a:p>
        </p:txBody>
      </p:sp>
      <p:sp>
        <p:nvSpPr>
          <p:cNvPr id="54" name="TextBox 7"/>
          <p:cNvSpPr txBox="1">
            <a:spLocks noChangeArrowheads="1"/>
          </p:cNvSpPr>
          <p:nvPr/>
        </p:nvSpPr>
        <p:spPr bwMode="auto">
          <a:xfrm>
            <a:off x="6420160" y="2287967"/>
            <a:ext cx="1284766" cy="479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350" b="1" i="1" kern="0" dirty="0">
                <a:solidFill>
                  <a:srgbClr val="FA0000"/>
                </a:solidFill>
                <a:latin typeface="+mj-lt"/>
              </a:rPr>
              <a:t>RDBMSs </a:t>
            </a:r>
          </a:p>
          <a:p>
            <a:pPr>
              <a:defRPr/>
            </a:pPr>
            <a:r>
              <a:rPr lang="en-US" sz="1350" b="1" i="1" kern="0" dirty="0">
                <a:solidFill>
                  <a:srgbClr val="FA0000"/>
                </a:solidFill>
                <a:latin typeface="+mj-lt"/>
              </a:rPr>
              <a:t>(non-replicated)</a:t>
            </a:r>
          </a:p>
        </p:txBody>
      </p:sp>
      <p:sp>
        <p:nvSpPr>
          <p:cNvPr id="55" name="TextBox 8"/>
          <p:cNvSpPr txBox="1">
            <a:spLocks noChangeArrowheads="1"/>
          </p:cNvSpPr>
          <p:nvPr/>
        </p:nvSpPr>
        <p:spPr bwMode="auto">
          <a:xfrm>
            <a:off x="5167616" y="4178655"/>
            <a:ext cx="1579719" cy="479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defRPr/>
            </a:pPr>
            <a:r>
              <a:rPr lang="en-US" sz="1350" b="1" i="1" u="sng" kern="0" dirty="0">
                <a:solidFill>
                  <a:srgbClr val="FF0000"/>
                </a:solidFill>
                <a:latin typeface="+mj-lt"/>
              </a:rPr>
              <a:t>Cassandra</a:t>
            </a:r>
            <a:r>
              <a:rPr lang="en-US" sz="1350" b="1" i="1" kern="0" dirty="0">
                <a:solidFill>
                  <a:srgbClr val="FA0000"/>
                </a:solidFill>
                <a:latin typeface="+mj-lt"/>
              </a:rPr>
              <a:t>, RIAK, </a:t>
            </a:r>
          </a:p>
          <a:p>
            <a:pPr algn="ctr">
              <a:defRPr/>
            </a:pPr>
            <a:r>
              <a:rPr lang="en-US" sz="1350" b="1" i="1" kern="0" dirty="0">
                <a:solidFill>
                  <a:srgbClr val="FA0000"/>
                </a:solidFill>
                <a:latin typeface="+mj-lt"/>
              </a:rPr>
              <a:t>Dynamo, </a:t>
            </a:r>
            <a:r>
              <a:rPr lang="en-US" sz="1350" b="1" i="1" kern="0" dirty="0" err="1">
                <a:solidFill>
                  <a:srgbClr val="FA0000"/>
                </a:solidFill>
                <a:latin typeface="+mj-lt"/>
              </a:rPr>
              <a:t>Voldemort</a:t>
            </a:r>
            <a:endParaRPr lang="en-US" sz="1350" b="1" i="1" kern="0" dirty="0">
              <a:solidFill>
                <a:srgbClr val="FA0000"/>
              </a:solidFill>
              <a:latin typeface="+mj-lt"/>
            </a:endParaRPr>
          </a:p>
        </p:txBody>
      </p:sp>
      <p:sp>
        <p:nvSpPr>
          <p:cNvPr id="56" name="TextBox 9"/>
          <p:cNvSpPr txBox="1">
            <a:spLocks noChangeArrowheads="1"/>
          </p:cNvSpPr>
          <p:nvPr/>
        </p:nvSpPr>
        <p:spPr bwMode="auto">
          <a:xfrm>
            <a:off x="4091357" y="2216530"/>
            <a:ext cx="1531629" cy="479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defRPr/>
            </a:pPr>
            <a:r>
              <a:rPr lang="en-US" sz="1350" b="1" i="1" u="sng" kern="0" dirty="0" err="1">
                <a:solidFill>
                  <a:srgbClr val="FA0000"/>
                </a:solidFill>
                <a:latin typeface="+mj-lt"/>
              </a:rPr>
              <a:t>HBase</a:t>
            </a:r>
            <a:r>
              <a:rPr lang="en-US" sz="1350" b="1" i="1" kern="0" dirty="0">
                <a:solidFill>
                  <a:srgbClr val="FA0000"/>
                </a:solidFill>
                <a:latin typeface="+mj-lt"/>
              </a:rPr>
              <a:t>, </a:t>
            </a:r>
            <a:r>
              <a:rPr lang="en-US" sz="1350" b="1" i="1" kern="0" dirty="0" err="1">
                <a:solidFill>
                  <a:srgbClr val="FA0000"/>
                </a:solidFill>
                <a:latin typeface="+mj-lt"/>
              </a:rPr>
              <a:t>HyperTable</a:t>
            </a:r>
            <a:r>
              <a:rPr lang="en-US" sz="1350" b="1" i="1" kern="0" dirty="0">
                <a:solidFill>
                  <a:srgbClr val="FA0000"/>
                </a:solidFill>
                <a:latin typeface="+mj-lt"/>
              </a:rPr>
              <a:t>,</a:t>
            </a:r>
          </a:p>
          <a:p>
            <a:pPr algn="ctr">
              <a:defRPr/>
            </a:pPr>
            <a:r>
              <a:rPr lang="en-US" sz="1350" b="1" i="1" kern="0" dirty="0" err="1">
                <a:solidFill>
                  <a:srgbClr val="FA0000"/>
                </a:solidFill>
                <a:latin typeface="+mj-lt"/>
              </a:rPr>
              <a:t>BigTable</a:t>
            </a:r>
            <a:r>
              <a:rPr lang="en-US" sz="1350" b="1" i="1" kern="0" dirty="0">
                <a:solidFill>
                  <a:srgbClr val="FA0000"/>
                </a:solidFill>
                <a:latin typeface="+mj-lt"/>
              </a:rPr>
              <a:t>, Spanner</a:t>
            </a:r>
          </a:p>
        </p:txBody>
      </p:sp>
      <p:cxnSp>
        <p:nvCxnSpPr>
          <p:cNvPr id="57" name="Straight Connector 56"/>
          <p:cNvCxnSpPr>
            <a:cxnSpLocks noChangeShapeType="1"/>
            <a:stCxn id="50" idx="2"/>
          </p:cNvCxnSpPr>
          <p:nvPr/>
        </p:nvCxnSpPr>
        <p:spPr bwMode="auto">
          <a:xfrm flipH="1">
            <a:off x="4805145" y="3515875"/>
            <a:ext cx="308810" cy="199718"/>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58" name="Straight Connector 57"/>
          <p:cNvCxnSpPr>
            <a:cxnSpLocks noChangeShapeType="1"/>
          </p:cNvCxnSpPr>
          <p:nvPr/>
        </p:nvCxnSpPr>
        <p:spPr bwMode="auto">
          <a:xfrm flipH="1" flipV="1">
            <a:off x="6791357" y="3515873"/>
            <a:ext cx="169222" cy="118752"/>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59" name="Straight Connector 58"/>
          <p:cNvCxnSpPr>
            <a:cxnSpLocks noChangeShapeType="1"/>
          </p:cNvCxnSpPr>
          <p:nvPr/>
        </p:nvCxnSpPr>
        <p:spPr bwMode="auto">
          <a:xfrm>
            <a:off x="5956946" y="1297390"/>
            <a:ext cx="0" cy="300116"/>
          </a:xfrm>
          <a:prstGeom prst="line">
            <a:avLst/>
          </a:prstGeom>
          <a:noFill/>
          <a:ln w="25400">
            <a:solidFill>
              <a:srgbClr val="000000"/>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7" name="TextBox 6"/>
          <p:cNvSpPr txBox="1">
            <a:spLocks noChangeArrowheads="1"/>
          </p:cNvSpPr>
          <p:nvPr/>
        </p:nvSpPr>
        <p:spPr bwMode="auto">
          <a:xfrm>
            <a:off x="5574573" y="2463051"/>
            <a:ext cx="683641" cy="340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defRPr/>
            </a:pPr>
            <a:r>
              <a:rPr lang="en-US" sz="1800" b="1" kern="0" dirty="0">
                <a:solidFill>
                  <a:srgbClr val="FF0000"/>
                </a:solidFill>
                <a:latin typeface="+mj-lt"/>
              </a:rPr>
              <a:t>Pick 2</a:t>
            </a:r>
          </a:p>
        </p:txBody>
      </p:sp>
      <p:sp>
        <p:nvSpPr>
          <p:cNvPr id="1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27857147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Eventual Consistency </a:t>
            </a:r>
          </a:p>
        </p:txBody>
      </p:sp>
      <p:sp>
        <p:nvSpPr>
          <p:cNvPr id="3" name="Content Placeholder 2"/>
          <p:cNvSpPr>
            <a:spLocks noGrp="1"/>
          </p:cNvSpPr>
          <p:nvPr>
            <p:ph idx="4294967295"/>
          </p:nvPr>
        </p:nvSpPr>
        <p:spPr>
          <a:xfrm>
            <a:off x="0" y="800100"/>
            <a:ext cx="8382000" cy="3794125"/>
          </a:xfrm>
        </p:spPr>
        <p:txBody>
          <a:bodyPr>
            <a:noAutofit/>
          </a:bodyPr>
          <a:lstStyle/>
          <a:p>
            <a:r>
              <a:rPr lang="en-US" sz="1950" dirty="0"/>
              <a:t>If all writes stop (to a key), then all its values (replicas) will converge eventually.</a:t>
            </a:r>
          </a:p>
          <a:p>
            <a:r>
              <a:rPr lang="en-US" sz="1950" dirty="0"/>
              <a:t>If writes continue, then system always tries to keep converging.</a:t>
            </a:r>
          </a:p>
          <a:p>
            <a:pPr lvl="2"/>
            <a:r>
              <a:rPr lang="en-US" sz="1650" b="1" dirty="0">
                <a:solidFill>
                  <a:srgbClr val="002060"/>
                </a:solidFill>
              </a:rPr>
              <a:t>Moving “wave” of updated values lagging behind the latest values sent by clients, but always trying to catch up.</a:t>
            </a:r>
          </a:p>
          <a:p>
            <a:r>
              <a:rPr lang="en-US" sz="1950" dirty="0"/>
              <a:t>May still return stale values to clients (e.g., if many back-to-back writes).</a:t>
            </a:r>
          </a:p>
          <a:p>
            <a:r>
              <a:rPr lang="en-US" sz="1950" dirty="0"/>
              <a:t>But works well when there a few periods of low writes – system converges quickly.</a:t>
            </a:r>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32125372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RDBMS vs. Key-value stores</a:t>
            </a:r>
          </a:p>
        </p:txBody>
      </p:sp>
      <p:sp>
        <p:nvSpPr>
          <p:cNvPr id="3" name="Content Placeholder 2"/>
          <p:cNvSpPr>
            <a:spLocks noGrp="1"/>
          </p:cNvSpPr>
          <p:nvPr>
            <p:ph idx="4294967295"/>
          </p:nvPr>
        </p:nvSpPr>
        <p:spPr>
          <a:xfrm>
            <a:off x="0" y="800100"/>
            <a:ext cx="8382000" cy="3794125"/>
          </a:xfrm>
        </p:spPr>
        <p:txBody>
          <a:bodyPr>
            <a:normAutofit/>
          </a:bodyPr>
          <a:lstStyle/>
          <a:p>
            <a:r>
              <a:rPr lang="en-US" sz="1950" dirty="0">
                <a:ea typeface="ＭＳ Ｐゴシック" charset="0"/>
              </a:rPr>
              <a:t>While RDBMS provide </a:t>
            </a:r>
            <a:r>
              <a:rPr lang="en-US" sz="2100" b="1" dirty="0">
                <a:solidFill>
                  <a:srgbClr val="00B050"/>
                </a:solidFill>
                <a:ea typeface="ＭＳ Ｐゴシック" charset="0"/>
              </a:rPr>
              <a:t>ACID </a:t>
            </a:r>
          </a:p>
          <a:p>
            <a:pPr lvl="1"/>
            <a:r>
              <a:rPr lang="en-US" b="1" dirty="0">
                <a:solidFill>
                  <a:srgbClr val="00B050"/>
                </a:solidFill>
                <a:ea typeface="ＭＳ Ｐゴシック" charset="0"/>
              </a:rPr>
              <a:t>A</a:t>
            </a:r>
            <a:r>
              <a:rPr lang="en-US" sz="1950" dirty="0">
                <a:ea typeface="ＭＳ Ｐゴシック" charset="0"/>
              </a:rPr>
              <a:t>tomicity </a:t>
            </a:r>
          </a:p>
          <a:p>
            <a:pPr lvl="1"/>
            <a:r>
              <a:rPr lang="en-US" b="1" dirty="0">
                <a:solidFill>
                  <a:srgbClr val="00B050"/>
                </a:solidFill>
                <a:ea typeface="ＭＳ Ｐゴシック" charset="0"/>
              </a:rPr>
              <a:t>C</a:t>
            </a:r>
            <a:r>
              <a:rPr lang="en-US" sz="1950" dirty="0">
                <a:ea typeface="ＭＳ Ｐゴシック" charset="0"/>
              </a:rPr>
              <a:t>onsistency </a:t>
            </a:r>
          </a:p>
          <a:p>
            <a:pPr lvl="1"/>
            <a:r>
              <a:rPr lang="en-US" b="1" dirty="0">
                <a:solidFill>
                  <a:srgbClr val="00B050"/>
                </a:solidFill>
                <a:ea typeface="ＭＳ Ｐゴシック" charset="0"/>
              </a:rPr>
              <a:t>I</a:t>
            </a:r>
            <a:r>
              <a:rPr lang="en-US" sz="1950" dirty="0">
                <a:ea typeface="ＭＳ Ｐゴシック" charset="0"/>
              </a:rPr>
              <a:t>solation</a:t>
            </a:r>
          </a:p>
          <a:p>
            <a:pPr lvl="1"/>
            <a:r>
              <a:rPr lang="en-US" b="1" dirty="0">
                <a:solidFill>
                  <a:srgbClr val="00B050"/>
                </a:solidFill>
                <a:ea typeface="ＭＳ Ｐゴシック" charset="0"/>
              </a:rPr>
              <a:t>D</a:t>
            </a:r>
            <a:r>
              <a:rPr lang="en-US" sz="1950" dirty="0">
                <a:ea typeface="ＭＳ Ｐゴシック" charset="0"/>
              </a:rPr>
              <a:t>urability</a:t>
            </a:r>
          </a:p>
          <a:p>
            <a:pPr lvl="1"/>
            <a:endParaRPr lang="en-US" sz="1950" dirty="0">
              <a:ea typeface="ＭＳ Ｐゴシック" charset="0"/>
            </a:endParaRPr>
          </a:p>
          <a:p>
            <a:r>
              <a:rPr lang="en-US" sz="1950" dirty="0">
                <a:ea typeface="ＭＳ Ｐゴシック" charset="0"/>
              </a:rPr>
              <a:t>Key-value stores like Cassandra provide </a:t>
            </a:r>
            <a:r>
              <a:rPr lang="en-US" sz="2100" b="1" dirty="0">
                <a:solidFill>
                  <a:srgbClr val="FF0000"/>
                </a:solidFill>
                <a:ea typeface="ＭＳ Ｐゴシック" charset="0"/>
              </a:rPr>
              <a:t>BASE</a:t>
            </a:r>
          </a:p>
          <a:p>
            <a:pPr lvl="1"/>
            <a:r>
              <a:rPr lang="en-US" b="1" u="sng" dirty="0">
                <a:solidFill>
                  <a:srgbClr val="FF0000"/>
                </a:solidFill>
                <a:ea typeface="ＭＳ Ｐゴシック" charset="0"/>
              </a:rPr>
              <a:t>B</a:t>
            </a:r>
            <a:r>
              <a:rPr lang="en-US" sz="1950" dirty="0">
                <a:ea typeface="ＭＳ Ｐゴシック" charset="0"/>
              </a:rPr>
              <a:t>asically </a:t>
            </a:r>
            <a:r>
              <a:rPr lang="en-US" b="1" u="sng" dirty="0">
                <a:solidFill>
                  <a:srgbClr val="FF0000"/>
                </a:solidFill>
                <a:ea typeface="ＭＳ Ｐゴシック" charset="0"/>
              </a:rPr>
              <a:t>A</a:t>
            </a:r>
            <a:r>
              <a:rPr lang="en-US" sz="1950" dirty="0">
                <a:ea typeface="ＭＳ Ｐゴシック" charset="0"/>
              </a:rPr>
              <a:t>vailable </a:t>
            </a:r>
            <a:r>
              <a:rPr lang="en-US" b="1" u="sng" dirty="0">
                <a:solidFill>
                  <a:srgbClr val="FF0000"/>
                </a:solidFill>
                <a:ea typeface="ＭＳ Ｐゴシック" charset="0"/>
              </a:rPr>
              <a:t>S</a:t>
            </a:r>
            <a:r>
              <a:rPr lang="en-US" sz="1950" dirty="0">
                <a:ea typeface="ＭＳ Ｐゴシック" charset="0"/>
              </a:rPr>
              <a:t>oft-state </a:t>
            </a:r>
            <a:r>
              <a:rPr lang="en-US" b="1" u="sng" dirty="0">
                <a:solidFill>
                  <a:srgbClr val="FF0000"/>
                </a:solidFill>
                <a:ea typeface="ＭＳ Ｐゴシック" charset="0"/>
              </a:rPr>
              <a:t>E</a:t>
            </a:r>
            <a:r>
              <a:rPr lang="en-US" sz="1950" dirty="0">
                <a:ea typeface="ＭＳ Ｐゴシック" charset="0"/>
              </a:rPr>
              <a:t>ventual Consistency</a:t>
            </a:r>
          </a:p>
          <a:p>
            <a:pPr lvl="1"/>
            <a:r>
              <a:rPr lang="en-US" sz="1950" dirty="0">
                <a:ea typeface="ＭＳ Ｐゴシック" charset="0"/>
              </a:rPr>
              <a:t>Prefers Availability over Consistency</a:t>
            </a:r>
          </a:p>
          <a:p>
            <a:endParaRPr lang="en-US" sz="1950" dirty="0">
              <a:ea typeface="ＭＳ Ｐゴシック" charset="0"/>
            </a:endParaRP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42502846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Consistency in Cassandra</a:t>
            </a:r>
          </a:p>
        </p:txBody>
      </p:sp>
      <p:sp>
        <p:nvSpPr>
          <p:cNvPr id="3" name="Content Placeholder 2"/>
          <p:cNvSpPr>
            <a:spLocks noGrp="1"/>
          </p:cNvSpPr>
          <p:nvPr>
            <p:ph idx="4294967295"/>
          </p:nvPr>
        </p:nvSpPr>
        <p:spPr>
          <a:xfrm>
            <a:off x="0" y="714375"/>
            <a:ext cx="6286500" cy="4071938"/>
          </a:xfrm>
        </p:spPr>
        <p:txBody>
          <a:bodyPr>
            <a:noAutofit/>
          </a:bodyPr>
          <a:lstStyle/>
          <a:p>
            <a:r>
              <a:rPr lang="en-US" sz="1800" dirty="0">
                <a:ea typeface="ＭＳ Ｐゴシック" charset="0"/>
              </a:rPr>
              <a:t>Cassandra has </a:t>
            </a:r>
            <a:r>
              <a:rPr lang="en-US" sz="1800" b="1" dirty="0">
                <a:solidFill>
                  <a:srgbClr val="FF0000"/>
                </a:solidFill>
                <a:ea typeface="ＭＳ Ｐゴシック" charset="0"/>
              </a:rPr>
              <a:t>consistency levels</a:t>
            </a:r>
          </a:p>
          <a:p>
            <a:r>
              <a:rPr lang="en-US" sz="1800" dirty="0">
                <a:ea typeface="ＭＳ Ｐゴシック" charset="0"/>
              </a:rPr>
              <a:t>Client is allowed to choose a consistency level for each operation (read/write)</a:t>
            </a:r>
          </a:p>
          <a:p>
            <a:pPr lvl="1"/>
            <a:r>
              <a:rPr lang="en-US" sz="1800" b="1" dirty="0">
                <a:solidFill>
                  <a:srgbClr val="FF0000"/>
                </a:solidFill>
                <a:ea typeface="ＭＳ Ｐゴシック" charset="0"/>
              </a:rPr>
              <a:t>ANY: </a:t>
            </a:r>
            <a:r>
              <a:rPr lang="en-US" sz="1800" dirty="0">
                <a:ea typeface="ＭＳ Ｐゴシック" charset="0"/>
              </a:rPr>
              <a:t>any server (may not be replica)</a:t>
            </a:r>
          </a:p>
          <a:p>
            <a:pPr lvl="2"/>
            <a:r>
              <a:rPr lang="en-US" dirty="0">
                <a:ea typeface="ＭＳ Ｐゴシック" charset="0"/>
              </a:rPr>
              <a:t>Fastest: coordinator caches write and replies quickly to client</a:t>
            </a:r>
          </a:p>
          <a:p>
            <a:pPr lvl="1"/>
            <a:r>
              <a:rPr lang="en-US" sz="1800" b="1" dirty="0">
                <a:solidFill>
                  <a:srgbClr val="FF0000"/>
                </a:solidFill>
                <a:ea typeface="ＭＳ Ｐゴシック" charset="0"/>
              </a:rPr>
              <a:t>ALL: </a:t>
            </a:r>
            <a:r>
              <a:rPr lang="en-US" sz="1800" dirty="0">
                <a:ea typeface="ＭＳ Ｐゴシック" charset="0"/>
              </a:rPr>
              <a:t>all replicas</a:t>
            </a:r>
          </a:p>
          <a:p>
            <a:pPr lvl="2"/>
            <a:r>
              <a:rPr lang="en-US" dirty="0">
                <a:ea typeface="ＭＳ Ｐゴシック" charset="0"/>
              </a:rPr>
              <a:t>Ensures strong consistency, but slowest</a:t>
            </a:r>
          </a:p>
          <a:p>
            <a:pPr lvl="1"/>
            <a:r>
              <a:rPr lang="en-US" sz="1800" b="1" dirty="0">
                <a:solidFill>
                  <a:srgbClr val="FF0000"/>
                </a:solidFill>
                <a:ea typeface="ＭＳ Ｐゴシック" charset="0"/>
              </a:rPr>
              <a:t>ONE: </a:t>
            </a:r>
            <a:r>
              <a:rPr lang="en-US" sz="1800" dirty="0">
                <a:ea typeface="ＭＳ Ｐゴシック" charset="0"/>
              </a:rPr>
              <a:t>at least one replica</a:t>
            </a:r>
          </a:p>
          <a:p>
            <a:pPr lvl="2"/>
            <a:r>
              <a:rPr lang="en-US" dirty="0">
                <a:ea typeface="ＭＳ Ｐゴシック" charset="0"/>
              </a:rPr>
              <a:t>Faster than ALL, but cannot tolerate a failure</a:t>
            </a:r>
          </a:p>
          <a:p>
            <a:pPr lvl="1"/>
            <a:r>
              <a:rPr lang="en-US" sz="1800" b="1" dirty="0">
                <a:solidFill>
                  <a:srgbClr val="FF0000"/>
                </a:solidFill>
                <a:ea typeface="ＭＳ Ｐゴシック" charset="0"/>
              </a:rPr>
              <a:t>QUORUM: </a:t>
            </a:r>
            <a:r>
              <a:rPr lang="en-US" sz="1800" dirty="0">
                <a:ea typeface="ＭＳ Ｐゴシック" charset="0"/>
              </a:rPr>
              <a:t>quorum across all replicas in all datacenters (DCs)</a:t>
            </a:r>
          </a:p>
          <a:p>
            <a:pPr lvl="2"/>
            <a:r>
              <a:rPr lang="en-US" dirty="0">
                <a:ea typeface="ＭＳ Ｐゴシック" charset="0"/>
              </a:rPr>
              <a:t>What?</a:t>
            </a:r>
          </a:p>
          <a:p>
            <a:pPr lvl="1"/>
            <a:endParaRPr lang="en-US" sz="1800" dirty="0">
              <a:ea typeface="ＭＳ Ｐゴシック" charset="0"/>
            </a:endParaRPr>
          </a:p>
          <a:p>
            <a:endParaRPr lang="en-US" sz="180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30988999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Quorums for Consistency</a:t>
            </a:r>
          </a:p>
        </p:txBody>
      </p:sp>
      <p:sp>
        <p:nvSpPr>
          <p:cNvPr id="3" name="Content Placeholder 2"/>
          <p:cNvSpPr>
            <a:spLocks noGrp="1"/>
          </p:cNvSpPr>
          <p:nvPr>
            <p:ph idx="4294967295"/>
          </p:nvPr>
        </p:nvSpPr>
        <p:spPr>
          <a:xfrm>
            <a:off x="0" y="571500"/>
            <a:ext cx="2957513" cy="4229100"/>
          </a:xfrm>
        </p:spPr>
        <p:txBody>
          <a:bodyPr>
            <a:noAutofit/>
          </a:bodyPr>
          <a:lstStyle/>
          <a:p>
            <a:pPr marL="0" indent="0">
              <a:buNone/>
              <a:defRPr/>
            </a:pPr>
            <a:r>
              <a:rPr lang="en-US" sz="1800" b="1" dirty="0">
                <a:solidFill>
                  <a:srgbClr val="FF0000"/>
                </a:solidFill>
              </a:rPr>
              <a:t>In a nutshell:</a:t>
            </a:r>
          </a:p>
          <a:p>
            <a:pPr>
              <a:defRPr/>
            </a:pPr>
            <a:r>
              <a:rPr lang="en-US" sz="1800" dirty="0"/>
              <a:t>Quorum = majority </a:t>
            </a:r>
          </a:p>
          <a:p>
            <a:pPr lvl="1">
              <a:defRPr/>
            </a:pPr>
            <a:r>
              <a:rPr lang="en-US" sz="1800" dirty="0"/>
              <a:t>&gt; 50%</a:t>
            </a:r>
          </a:p>
          <a:p>
            <a:pPr>
              <a:defRPr/>
            </a:pPr>
            <a:r>
              <a:rPr lang="en-US" sz="1800" dirty="0"/>
              <a:t>Any two quorums intersect</a:t>
            </a:r>
          </a:p>
          <a:p>
            <a:pPr lvl="1">
              <a:defRPr/>
            </a:pPr>
            <a:r>
              <a:rPr lang="en-US" sz="1800" dirty="0"/>
              <a:t>Client 1 does a write in red quorum </a:t>
            </a:r>
          </a:p>
          <a:p>
            <a:pPr lvl="1">
              <a:defRPr/>
            </a:pPr>
            <a:r>
              <a:rPr lang="en-US" sz="1800" dirty="0"/>
              <a:t>Then client 2 does read in blue quorum</a:t>
            </a:r>
          </a:p>
          <a:p>
            <a:pPr>
              <a:defRPr/>
            </a:pPr>
            <a:r>
              <a:rPr lang="en-US" sz="1800" dirty="0"/>
              <a:t>At least one server in blue quorum returns latest write</a:t>
            </a:r>
          </a:p>
          <a:p>
            <a:pPr>
              <a:defRPr/>
            </a:pPr>
            <a:r>
              <a:rPr lang="en-US" sz="1800" dirty="0"/>
              <a:t>Quorums faster than ALL, but still ensure strong consistency</a:t>
            </a:r>
          </a:p>
          <a:p>
            <a:endParaRPr lang="en-US" sz="1800" dirty="0"/>
          </a:p>
        </p:txBody>
      </p:sp>
      <p:sp>
        <p:nvSpPr>
          <p:cNvPr id="4" name="Oval 3"/>
          <p:cNvSpPr/>
          <p:nvPr/>
        </p:nvSpPr>
        <p:spPr>
          <a:xfrm>
            <a:off x="5215710" y="1690093"/>
            <a:ext cx="162203" cy="224548"/>
          </a:xfrm>
          <a:prstGeom prst="ellipse">
            <a:avLst/>
          </a:prstGeom>
          <a:solidFill>
            <a:srgbClr val="008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63083" tIns="31541" rIns="63083" bIns="31541" anchor="ctr"/>
          <a:lstStyle/>
          <a:p>
            <a:pPr algn="ctr">
              <a:defRPr/>
            </a:pPr>
            <a:endParaRPr lang="en-US" sz="1050"/>
          </a:p>
        </p:txBody>
      </p:sp>
      <p:sp>
        <p:nvSpPr>
          <p:cNvPr id="5" name="Oval 4"/>
          <p:cNvSpPr/>
          <p:nvPr/>
        </p:nvSpPr>
        <p:spPr>
          <a:xfrm>
            <a:off x="5371675" y="2268735"/>
            <a:ext cx="162203" cy="224548"/>
          </a:xfrm>
          <a:prstGeom prst="ellipse">
            <a:avLst/>
          </a:prstGeom>
          <a:solidFill>
            <a:srgbClr val="008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63083" tIns="31541" rIns="63083" bIns="31541" anchor="ctr"/>
          <a:lstStyle/>
          <a:p>
            <a:pPr algn="ctr">
              <a:defRPr/>
            </a:pPr>
            <a:endParaRPr lang="en-US" sz="1050"/>
          </a:p>
        </p:txBody>
      </p:sp>
      <p:sp>
        <p:nvSpPr>
          <p:cNvPr id="6" name="Oval 5"/>
          <p:cNvSpPr/>
          <p:nvPr/>
        </p:nvSpPr>
        <p:spPr>
          <a:xfrm>
            <a:off x="5964341" y="2268735"/>
            <a:ext cx="162203" cy="224548"/>
          </a:xfrm>
          <a:prstGeom prst="ellipse">
            <a:avLst/>
          </a:prstGeom>
          <a:solidFill>
            <a:srgbClr val="008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63083" tIns="31541" rIns="63083" bIns="31541" anchor="ctr"/>
          <a:lstStyle/>
          <a:p>
            <a:pPr algn="ctr">
              <a:defRPr/>
            </a:pPr>
            <a:endParaRPr lang="en-US" sz="1050"/>
          </a:p>
        </p:txBody>
      </p:sp>
      <p:sp>
        <p:nvSpPr>
          <p:cNvPr id="7" name="Oval 6"/>
          <p:cNvSpPr/>
          <p:nvPr/>
        </p:nvSpPr>
        <p:spPr>
          <a:xfrm>
            <a:off x="6045442" y="1672820"/>
            <a:ext cx="162203" cy="224548"/>
          </a:xfrm>
          <a:prstGeom prst="ellipse">
            <a:avLst/>
          </a:prstGeom>
          <a:solidFill>
            <a:srgbClr val="008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63083" tIns="31541" rIns="63083" bIns="31541" anchor="ctr"/>
          <a:lstStyle/>
          <a:p>
            <a:pPr algn="ctr">
              <a:defRPr/>
            </a:pPr>
            <a:endParaRPr lang="en-US" sz="1050"/>
          </a:p>
        </p:txBody>
      </p:sp>
      <p:sp>
        <p:nvSpPr>
          <p:cNvPr id="8" name="Oval 7"/>
          <p:cNvSpPr/>
          <p:nvPr/>
        </p:nvSpPr>
        <p:spPr>
          <a:xfrm>
            <a:off x="5708559" y="1266907"/>
            <a:ext cx="162203" cy="224548"/>
          </a:xfrm>
          <a:prstGeom prst="ellipse">
            <a:avLst/>
          </a:prstGeom>
          <a:solidFill>
            <a:srgbClr val="008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63083" tIns="31541" rIns="63083" bIns="31541" anchor="ctr"/>
          <a:lstStyle/>
          <a:p>
            <a:pPr algn="ctr">
              <a:defRPr/>
            </a:pPr>
            <a:endParaRPr lang="en-US" sz="1050"/>
          </a:p>
        </p:txBody>
      </p:sp>
      <p:sp>
        <p:nvSpPr>
          <p:cNvPr id="9" name="Text Box 9"/>
          <p:cNvSpPr txBox="1">
            <a:spLocks noChangeArrowheads="1"/>
          </p:cNvSpPr>
          <p:nvPr/>
        </p:nvSpPr>
        <p:spPr bwMode="auto">
          <a:xfrm>
            <a:off x="4637247" y="3454075"/>
            <a:ext cx="3096160" cy="3176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650" dirty="0">
                <a:solidFill>
                  <a:schemeClr val="tx1"/>
                </a:solidFill>
              </a:rPr>
              <a:t>Five replicas of a key-value pair</a:t>
            </a:r>
          </a:p>
        </p:txBody>
      </p:sp>
      <p:sp>
        <p:nvSpPr>
          <p:cNvPr id="10" name="Left Brace 9"/>
          <p:cNvSpPr/>
          <p:nvPr/>
        </p:nvSpPr>
        <p:spPr>
          <a:xfrm rot="16200000">
            <a:off x="5890157" y="2115773"/>
            <a:ext cx="216992" cy="218974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lIns="63083" tIns="31541" rIns="63083" bIns="31541" anchor="ctr"/>
          <a:lstStyle/>
          <a:p>
            <a:pPr algn="ctr">
              <a:defRPr/>
            </a:pPr>
            <a:endParaRPr lang="en-US" sz="1050"/>
          </a:p>
        </p:txBody>
      </p:sp>
      <p:sp>
        <p:nvSpPr>
          <p:cNvPr id="11" name="Oval 10"/>
          <p:cNvSpPr/>
          <p:nvPr/>
        </p:nvSpPr>
        <p:spPr>
          <a:xfrm>
            <a:off x="5608740" y="1042359"/>
            <a:ext cx="711199" cy="1744562"/>
          </a:xfrm>
          <a:prstGeom prst="ellipse">
            <a:avLst/>
          </a:prstGeom>
          <a:noFill/>
          <a:ln w="190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lIns="63083" tIns="31541" rIns="63083" bIns="31541" anchor="ctr"/>
          <a:lstStyle/>
          <a:p>
            <a:pPr algn="ctr">
              <a:defRPr/>
            </a:pPr>
            <a:endParaRPr lang="en-US" sz="1050"/>
          </a:p>
        </p:txBody>
      </p:sp>
      <p:sp>
        <p:nvSpPr>
          <p:cNvPr id="12" name="Text Box 9"/>
          <p:cNvSpPr txBox="1">
            <a:spLocks noChangeArrowheads="1"/>
          </p:cNvSpPr>
          <p:nvPr/>
        </p:nvSpPr>
        <p:spPr bwMode="auto">
          <a:xfrm>
            <a:off x="6142921" y="885826"/>
            <a:ext cx="1131071" cy="571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650" b="1">
                <a:solidFill>
                  <a:srgbClr val="FF0000"/>
                </a:solidFill>
              </a:rPr>
              <a:t>A second </a:t>
            </a:r>
          </a:p>
          <a:p>
            <a:r>
              <a:rPr lang="en-US" sz="1650" b="1">
                <a:solidFill>
                  <a:srgbClr val="FF0000"/>
                </a:solidFill>
              </a:rPr>
              <a:t>   quorum</a:t>
            </a:r>
          </a:p>
        </p:txBody>
      </p:sp>
      <p:sp>
        <p:nvSpPr>
          <p:cNvPr id="13" name="Oval 12"/>
          <p:cNvSpPr/>
          <p:nvPr/>
        </p:nvSpPr>
        <p:spPr>
          <a:xfrm>
            <a:off x="5041028" y="1491455"/>
            <a:ext cx="1101891" cy="1399104"/>
          </a:xfrm>
          <a:prstGeom prst="ellipse">
            <a:avLst/>
          </a:prstGeom>
          <a:noFill/>
          <a:ln w="19050" cmpd="sng">
            <a:solidFill>
              <a:srgbClr val="0000FF"/>
            </a:solidFill>
            <a:prstDash val="dash"/>
          </a:ln>
        </p:spPr>
        <p:style>
          <a:lnRef idx="1">
            <a:schemeClr val="accent1"/>
          </a:lnRef>
          <a:fillRef idx="3">
            <a:schemeClr val="accent1"/>
          </a:fillRef>
          <a:effectRef idx="2">
            <a:schemeClr val="accent1"/>
          </a:effectRef>
          <a:fontRef idx="minor">
            <a:schemeClr val="lt1"/>
          </a:fontRef>
        </p:style>
        <p:txBody>
          <a:bodyPr lIns="63083" tIns="31541" rIns="63083" bIns="31541" anchor="ctr"/>
          <a:lstStyle/>
          <a:p>
            <a:pPr algn="ctr">
              <a:defRPr/>
            </a:pPr>
            <a:endParaRPr lang="en-US" sz="1050"/>
          </a:p>
        </p:txBody>
      </p:sp>
      <p:sp>
        <p:nvSpPr>
          <p:cNvPr id="14" name="Text Box 9"/>
          <p:cNvSpPr txBox="1">
            <a:spLocks noChangeArrowheads="1"/>
          </p:cNvSpPr>
          <p:nvPr/>
        </p:nvSpPr>
        <p:spPr bwMode="auto">
          <a:xfrm>
            <a:off x="4539991" y="1187846"/>
            <a:ext cx="1119849" cy="3176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650" b="1" dirty="0">
                <a:solidFill>
                  <a:srgbClr val="0000FF"/>
                </a:solidFill>
              </a:rPr>
              <a:t>A quorum</a:t>
            </a:r>
          </a:p>
        </p:txBody>
      </p:sp>
      <p:sp>
        <p:nvSpPr>
          <p:cNvPr id="15" name="Text Box 9"/>
          <p:cNvSpPr txBox="1">
            <a:spLocks noChangeArrowheads="1"/>
          </p:cNvSpPr>
          <p:nvPr/>
        </p:nvSpPr>
        <p:spPr bwMode="auto">
          <a:xfrm>
            <a:off x="6319940" y="2325952"/>
            <a:ext cx="962755" cy="3176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3083" tIns="31541" rIns="63083" bIns="31541">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650" b="1">
                <a:solidFill>
                  <a:srgbClr val="008000"/>
                </a:solidFill>
              </a:rPr>
              <a:t>A server</a:t>
            </a:r>
          </a:p>
        </p:txBody>
      </p:sp>
      <p:cxnSp>
        <p:nvCxnSpPr>
          <p:cNvPr id="16" name="Straight Connector 15"/>
          <p:cNvCxnSpPr>
            <a:endCxn id="15" idx="1"/>
          </p:cNvCxnSpPr>
          <p:nvPr/>
        </p:nvCxnSpPr>
        <p:spPr>
          <a:xfrm>
            <a:off x="6045442" y="2415555"/>
            <a:ext cx="274498" cy="69204"/>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19"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2167357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16</a:t>
            </a:fld>
            <a:endParaRPr lang="en-US"/>
          </a:p>
        </p:txBody>
      </p:sp>
      <p:sp>
        <p:nvSpPr>
          <p:cNvPr id="6" name="Title 1"/>
          <p:cNvSpPr>
            <a:spLocks noGrp="1"/>
          </p:cNvSpPr>
          <p:nvPr>
            <p:ph type="title"/>
          </p:nvPr>
        </p:nvSpPr>
        <p:spPr>
          <a:xfrm>
            <a:off x="628650" y="273844"/>
            <a:ext cx="7886700" cy="994172"/>
          </a:xfrm>
        </p:spPr>
        <p:txBody>
          <a:bodyPr>
            <a:normAutofit/>
          </a:bodyPr>
          <a:lstStyle/>
          <a:p>
            <a:pPr algn="ctr"/>
            <a:r>
              <a:rPr lang="en-US" sz="3750" b="1" dirty="0"/>
              <a:t>Anatomy of a Data Center</a:t>
            </a:r>
          </a:p>
        </p:txBody>
      </p:sp>
      <p:sp>
        <p:nvSpPr>
          <p:cNvPr id="7" name="TextBox 6"/>
          <p:cNvSpPr txBox="1"/>
          <p:nvPr/>
        </p:nvSpPr>
        <p:spPr>
          <a:xfrm>
            <a:off x="5315595" y="2120824"/>
            <a:ext cx="3122720" cy="1938992"/>
          </a:xfrm>
          <a:prstGeom prst="rect">
            <a:avLst/>
          </a:prstGeom>
          <a:noFill/>
        </p:spPr>
        <p:txBody>
          <a:bodyPr wrap="square" rtlCol="0">
            <a:spAutoFit/>
          </a:bodyPr>
          <a:lstStyle/>
          <a:p>
            <a:pPr algn="ctr"/>
            <a:r>
              <a:rPr lang="en-US" sz="3000" b="1" dirty="0">
                <a:solidFill>
                  <a:schemeClr val="accent2"/>
                </a:solidFill>
              </a:rPr>
              <a:t>Typical physical network </a:t>
            </a:r>
          </a:p>
          <a:p>
            <a:pPr algn="ctr"/>
            <a:r>
              <a:rPr lang="en-US" sz="3000" b="1" dirty="0">
                <a:solidFill>
                  <a:schemeClr val="accent2"/>
                </a:solidFill>
              </a:rPr>
              <a:t>topology is a </a:t>
            </a:r>
            <a:r>
              <a:rPr lang="en-US" sz="3000" b="1" u="sng" dirty="0">
                <a:solidFill>
                  <a:schemeClr val="accent2"/>
                </a:solidFill>
              </a:rPr>
              <a:t>tree (</a:t>
            </a:r>
            <a:r>
              <a:rPr lang="en-US" sz="2400" b="1" u="sng" dirty="0">
                <a:solidFill>
                  <a:schemeClr val="accent2"/>
                </a:solidFill>
              </a:rPr>
              <a:t>3-tier Architecture</a:t>
            </a:r>
            <a:r>
              <a:rPr lang="en-US" sz="3000" b="1" u="sng" dirty="0">
                <a:solidFill>
                  <a:schemeClr val="accent2"/>
                </a:solidFill>
              </a:rPr>
              <a:t>)</a:t>
            </a:r>
          </a:p>
        </p:txBody>
      </p:sp>
      <p:sp>
        <p:nvSpPr>
          <p:cNvPr id="8" name="Rectangle 165"/>
          <p:cNvSpPr>
            <a:spLocks noChangeArrowheads="1"/>
          </p:cNvSpPr>
          <p:nvPr/>
        </p:nvSpPr>
        <p:spPr bwMode="auto">
          <a:xfrm>
            <a:off x="440267" y="1736993"/>
            <a:ext cx="4271379" cy="2891928"/>
          </a:xfrm>
          <a:prstGeom prst="rect">
            <a:avLst/>
          </a:prstGeom>
          <a:noFill/>
          <a:ln w="38100">
            <a:solidFill>
              <a:srgbClr val="008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9" name="Rectangle 8"/>
          <p:cNvSpPr/>
          <p:nvPr/>
        </p:nvSpPr>
        <p:spPr>
          <a:xfrm>
            <a:off x="391447" y="1376466"/>
            <a:ext cx="1369093" cy="380873"/>
          </a:xfrm>
          <a:prstGeom prst="rect">
            <a:avLst/>
          </a:prstGeom>
        </p:spPr>
        <p:txBody>
          <a:bodyPr wrap="none">
            <a:spAutoFit/>
          </a:bodyPr>
          <a:lstStyle/>
          <a:p>
            <a:r>
              <a:rPr lang="en-US" sz="1875" b="1" dirty="0"/>
              <a:t>Data Center</a:t>
            </a:r>
          </a:p>
        </p:txBody>
      </p:sp>
      <p:pic>
        <p:nvPicPr>
          <p:cNvPr id="11"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1954" y="1116062"/>
            <a:ext cx="16573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247748" y="1182815"/>
            <a:ext cx="1085875" cy="380873"/>
          </a:xfrm>
          <a:prstGeom prst="rect">
            <a:avLst/>
          </a:prstGeom>
        </p:spPr>
        <p:txBody>
          <a:bodyPr wrap="none">
            <a:spAutoFit/>
          </a:bodyPr>
          <a:lstStyle/>
          <a:p>
            <a:r>
              <a:rPr lang="en-US" sz="1875" dirty="0"/>
              <a:t>  Internet</a:t>
            </a:r>
          </a:p>
        </p:txBody>
      </p:sp>
      <p:pic>
        <p:nvPicPr>
          <p:cNvPr id="13" name="Picture 1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8066" y="1701178"/>
            <a:ext cx="742950" cy="40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4"/>
          <p:cNvCxnSpPr>
            <a:stCxn id="13" idx="0"/>
          </p:cNvCxnSpPr>
          <p:nvPr/>
        </p:nvCxnSpPr>
        <p:spPr>
          <a:xfrm flipV="1">
            <a:off x="2749541" y="1582788"/>
            <a:ext cx="0" cy="118390"/>
          </a:xfrm>
          <a:prstGeom prst="line">
            <a:avLst/>
          </a:prstGeom>
          <a:ln w="57150"/>
        </p:spPr>
        <p:style>
          <a:lnRef idx="1">
            <a:schemeClr val="dk1"/>
          </a:lnRef>
          <a:fillRef idx="0">
            <a:schemeClr val="dk1"/>
          </a:fillRef>
          <a:effectRef idx="0">
            <a:schemeClr val="dk1"/>
          </a:effectRef>
          <a:fontRef idx="minor">
            <a:schemeClr val="tx1"/>
          </a:fontRef>
        </p:style>
      </p:cxnSp>
      <p:pic>
        <p:nvPicPr>
          <p:cNvPr id="16"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6185" y="2465140"/>
            <a:ext cx="4357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5902" y="2472024"/>
            <a:ext cx="4357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2992" y="2478908"/>
            <a:ext cx="4357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2439" y="3637362"/>
            <a:ext cx="685800" cy="2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7833" y="3512044"/>
            <a:ext cx="685800" cy="2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99330" y="3626344"/>
            <a:ext cx="685800" cy="2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Straight Connector 22"/>
          <p:cNvCxnSpPr>
            <a:stCxn id="16" idx="0"/>
            <a:endCxn id="13" idx="2"/>
          </p:cNvCxnSpPr>
          <p:nvPr/>
        </p:nvCxnSpPr>
        <p:spPr>
          <a:xfrm flipV="1">
            <a:off x="1714070" y="2103608"/>
            <a:ext cx="1035472" cy="361532"/>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a:stCxn id="13" idx="2"/>
            <a:endCxn id="17" idx="0"/>
          </p:cNvCxnSpPr>
          <p:nvPr/>
        </p:nvCxnSpPr>
        <p:spPr>
          <a:xfrm>
            <a:off x="2749541" y="2103609"/>
            <a:ext cx="4245" cy="368416"/>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p:cNvCxnSpPr>
            <a:stCxn id="13" idx="2"/>
            <a:endCxn id="18" idx="0"/>
          </p:cNvCxnSpPr>
          <p:nvPr/>
        </p:nvCxnSpPr>
        <p:spPr>
          <a:xfrm>
            <a:off x="2749541" y="2103608"/>
            <a:ext cx="961335" cy="37530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p:cNvCxnSpPr>
            <a:stCxn id="16" idx="2"/>
            <a:endCxn id="19" idx="0"/>
          </p:cNvCxnSpPr>
          <p:nvPr/>
        </p:nvCxnSpPr>
        <p:spPr>
          <a:xfrm flipH="1">
            <a:off x="1565340" y="2922340"/>
            <a:ext cx="148730" cy="715022"/>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p:cNvCxnSpPr>
            <a:endCxn id="20" idx="0"/>
          </p:cNvCxnSpPr>
          <p:nvPr/>
        </p:nvCxnSpPr>
        <p:spPr>
          <a:xfrm>
            <a:off x="2720733" y="2922240"/>
            <a:ext cx="0" cy="589804"/>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p:cNvCxnSpPr>
            <a:stCxn id="18" idx="2"/>
            <a:endCxn id="21" idx="0"/>
          </p:cNvCxnSpPr>
          <p:nvPr/>
        </p:nvCxnSpPr>
        <p:spPr>
          <a:xfrm>
            <a:off x="3710877" y="2936108"/>
            <a:ext cx="231353" cy="690236"/>
          </a:xfrm>
          <a:prstGeom prst="line">
            <a:avLst/>
          </a:prstGeom>
          <a:ln w="38100"/>
        </p:spPr>
        <p:style>
          <a:lnRef idx="1">
            <a:schemeClr val="dk1"/>
          </a:lnRef>
          <a:fillRef idx="0">
            <a:schemeClr val="dk1"/>
          </a:fillRef>
          <a:effectRef idx="0">
            <a:schemeClr val="dk1"/>
          </a:effectRef>
          <a:fontRef idx="minor">
            <a:schemeClr val="tx1"/>
          </a:fontRef>
        </p:style>
      </p:cxnSp>
      <p:pic>
        <p:nvPicPr>
          <p:cNvPr id="37"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0092"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3887"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2969"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22051"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66377"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0172"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254"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8336"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780" y="3910321"/>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69575" y="3910321"/>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8657" y="3910321"/>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7739" y="3910321"/>
            <a:ext cx="294085" cy="391716"/>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920092" y="3900212"/>
            <a:ext cx="1096044" cy="4018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Rounded Rectangle 56"/>
          <p:cNvSpPr/>
          <p:nvPr/>
        </p:nvSpPr>
        <p:spPr>
          <a:xfrm>
            <a:off x="2141588" y="3774892"/>
            <a:ext cx="1096044" cy="4018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Rounded Rectangle 57"/>
          <p:cNvSpPr/>
          <p:nvPr/>
        </p:nvSpPr>
        <p:spPr>
          <a:xfrm>
            <a:off x="3420924" y="3889192"/>
            <a:ext cx="1096044" cy="4018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 name="Straight Connector 58"/>
          <p:cNvCxnSpPr/>
          <p:nvPr/>
        </p:nvCxnSpPr>
        <p:spPr>
          <a:xfrm>
            <a:off x="4848031" y="1166415"/>
            <a:ext cx="0" cy="3499247"/>
          </a:xfrm>
          <a:prstGeom prst="line">
            <a:avLst/>
          </a:prstGeom>
          <a:ln w="38100"/>
        </p:spPr>
        <p:style>
          <a:lnRef idx="1">
            <a:schemeClr val="dk1"/>
          </a:lnRef>
          <a:fillRef idx="0">
            <a:schemeClr val="dk1"/>
          </a:fillRef>
          <a:effectRef idx="0">
            <a:schemeClr val="dk1"/>
          </a:effectRef>
          <a:fontRef idx="minor">
            <a:schemeClr val="tx1"/>
          </a:fontRef>
        </p:style>
      </p:cxnSp>
      <p:sp>
        <p:nvSpPr>
          <p:cNvPr id="60" name="Rectangle 59"/>
          <p:cNvSpPr/>
          <p:nvPr/>
        </p:nvSpPr>
        <p:spPr>
          <a:xfrm>
            <a:off x="704088" y="4352385"/>
            <a:ext cx="1527718" cy="553998"/>
          </a:xfrm>
          <a:prstGeom prst="rect">
            <a:avLst/>
          </a:prstGeom>
        </p:spPr>
        <p:txBody>
          <a:bodyPr wrap="square">
            <a:spAutoFit/>
          </a:bodyPr>
          <a:lstStyle/>
          <a:p>
            <a:r>
              <a:rPr lang="en-US" sz="1500" dirty="0"/>
              <a:t>Rack with Servers</a:t>
            </a:r>
          </a:p>
        </p:txBody>
      </p:sp>
      <p:sp>
        <p:nvSpPr>
          <p:cNvPr id="61" name="Rectangle 60"/>
          <p:cNvSpPr/>
          <p:nvPr/>
        </p:nvSpPr>
        <p:spPr>
          <a:xfrm>
            <a:off x="1950432" y="4135696"/>
            <a:ext cx="1527718" cy="553998"/>
          </a:xfrm>
          <a:prstGeom prst="rect">
            <a:avLst/>
          </a:prstGeom>
        </p:spPr>
        <p:txBody>
          <a:bodyPr wrap="square">
            <a:spAutoFit/>
          </a:bodyPr>
          <a:lstStyle/>
          <a:p>
            <a:r>
              <a:rPr lang="en-US" sz="1500" dirty="0"/>
              <a:t>Rack with Servers</a:t>
            </a:r>
          </a:p>
        </p:txBody>
      </p:sp>
      <p:sp>
        <p:nvSpPr>
          <p:cNvPr id="62" name="Rectangle 61"/>
          <p:cNvSpPr/>
          <p:nvPr/>
        </p:nvSpPr>
        <p:spPr>
          <a:xfrm>
            <a:off x="3222447" y="4352385"/>
            <a:ext cx="1527718" cy="553998"/>
          </a:xfrm>
          <a:prstGeom prst="rect">
            <a:avLst/>
          </a:prstGeom>
        </p:spPr>
        <p:txBody>
          <a:bodyPr wrap="square">
            <a:spAutoFit/>
          </a:bodyPr>
          <a:lstStyle/>
          <a:p>
            <a:r>
              <a:rPr lang="en-US" sz="1500" dirty="0"/>
              <a:t>Rack with Servers</a:t>
            </a:r>
          </a:p>
        </p:txBody>
      </p:sp>
      <p:sp>
        <p:nvSpPr>
          <p:cNvPr id="63" name="Rectangle 62"/>
          <p:cNvSpPr/>
          <p:nvPr/>
        </p:nvSpPr>
        <p:spPr>
          <a:xfrm>
            <a:off x="475933" y="3056100"/>
            <a:ext cx="1129643" cy="784830"/>
          </a:xfrm>
          <a:prstGeom prst="rect">
            <a:avLst/>
          </a:prstGeom>
        </p:spPr>
        <p:txBody>
          <a:bodyPr wrap="square">
            <a:spAutoFit/>
          </a:bodyPr>
          <a:lstStyle/>
          <a:p>
            <a:pPr algn="ctr"/>
            <a:r>
              <a:rPr lang="en-US" sz="1500" dirty="0"/>
              <a:t>Top of Rack </a:t>
            </a:r>
          </a:p>
          <a:p>
            <a:pPr algn="ctr"/>
            <a:r>
              <a:rPr lang="en-US" sz="1500" dirty="0"/>
              <a:t>(TOR) Switch</a:t>
            </a:r>
          </a:p>
        </p:txBody>
      </p:sp>
      <p:cxnSp>
        <p:nvCxnSpPr>
          <p:cNvPr id="65" name="Straight Arrow Connector 64"/>
          <p:cNvCxnSpPr/>
          <p:nvPr/>
        </p:nvCxnSpPr>
        <p:spPr>
          <a:xfrm>
            <a:off x="1103588" y="3510814"/>
            <a:ext cx="152719" cy="1973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6" name="Rectangle 65"/>
          <p:cNvSpPr/>
          <p:nvPr/>
        </p:nvSpPr>
        <p:spPr>
          <a:xfrm>
            <a:off x="454927" y="1966938"/>
            <a:ext cx="1129643" cy="553998"/>
          </a:xfrm>
          <a:prstGeom prst="rect">
            <a:avLst/>
          </a:prstGeom>
        </p:spPr>
        <p:txBody>
          <a:bodyPr wrap="square">
            <a:spAutoFit/>
          </a:bodyPr>
          <a:lstStyle/>
          <a:p>
            <a:pPr algn="ctr"/>
            <a:r>
              <a:rPr lang="en-US" sz="1500" dirty="0"/>
              <a:t>Aggregation</a:t>
            </a:r>
          </a:p>
          <a:p>
            <a:pPr algn="ctr"/>
            <a:r>
              <a:rPr lang="en-US" sz="1500" dirty="0"/>
              <a:t>Switches</a:t>
            </a:r>
          </a:p>
        </p:txBody>
      </p:sp>
      <p:cxnSp>
        <p:nvCxnSpPr>
          <p:cNvPr id="67" name="Straight Arrow Connector 66"/>
          <p:cNvCxnSpPr/>
          <p:nvPr/>
        </p:nvCxnSpPr>
        <p:spPr>
          <a:xfrm>
            <a:off x="1277155" y="2482115"/>
            <a:ext cx="152719" cy="1973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8" name="Rectangle 67"/>
          <p:cNvSpPr/>
          <p:nvPr/>
        </p:nvSpPr>
        <p:spPr>
          <a:xfrm>
            <a:off x="3336265" y="1734257"/>
            <a:ext cx="1129643" cy="323165"/>
          </a:xfrm>
          <a:prstGeom prst="rect">
            <a:avLst/>
          </a:prstGeom>
        </p:spPr>
        <p:txBody>
          <a:bodyPr wrap="square">
            <a:spAutoFit/>
          </a:bodyPr>
          <a:lstStyle/>
          <a:p>
            <a:pPr algn="ctr"/>
            <a:r>
              <a:rPr lang="en-US" sz="1500" dirty="0"/>
              <a:t>Core Switch</a:t>
            </a:r>
          </a:p>
        </p:txBody>
      </p:sp>
      <p:cxnSp>
        <p:nvCxnSpPr>
          <p:cNvPr id="69" name="Straight Arrow Connector 68"/>
          <p:cNvCxnSpPr>
            <a:endCxn id="13" idx="3"/>
          </p:cNvCxnSpPr>
          <p:nvPr/>
        </p:nvCxnSpPr>
        <p:spPr>
          <a:xfrm flipH="1">
            <a:off x="3121016" y="1889862"/>
            <a:ext cx="284763" cy="125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943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2" grpId="0"/>
      <p:bldP spid="52" grpId="0" animBg="1"/>
      <p:bldP spid="57" grpId="0" animBg="1"/>
      <p:bldP spid="58" grpId="0" animBg="1"/>
      <p:bldP spid="60" grpId="0"/>
      <p:bldP spid="61" grpId="0"/>
      <p:bldP spid="62" grpId="0"/>
      <p:bldP spid="63" grpId="0"/>
      <p:bldP spid="66" grpId="0"/>
      <p:bldP spid="6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Quorums in Detail</a:t>
            </a:r>
          </a:p>
        </p:txBody>
      </p:sp>
      <p:sp>
        <p:nvSpPr>
          <p:cNvPr id="3" name="Content Placeholder 2"/>
          <p:cNvSpPr>
            <a:spLocks noGrp="1"/>
          </p:cNvSpPr>
          <p:nvPr>
            <p:ph idx="4294967295"/>
          </p:nvPr>
        </p:nvSpPr>
        <p:spPr>
          <a:xfrm>
            <a:off x="0" y="800100"/>
            <a:ext cx="8382000" cy="3794125"/>
          </a:xfrm>
        </p:spPr>
        <p:txBody>
          <a:bodyPr>
            <a:normAutofit/>
          </a:bodyPr>
          <a:lstStyle/>
          <a:p>
            <a:pPr>
              <a:defRPr/>
            </a:pPr>
            <a:r>
              <a:rPr lang="en-US" sz="1950" dirty="0">
                <a:ea typeface="ＭＳ Ｐゴシック" charset="0"/>
              </a:rPr>
              <a:t>Several key-value/</a:t>
            </a:r>
            <a:r>
              <a:rPr lang="en-US" sz="1950" dirty="0" err="1">
                <a:ea typeface="ＭＳ Ｐゴシック" charset="0"/>
              </a:rPr>
              <a:t>NoSQL</a:t>
            </a:r>
            <a:r>
              <a:rPr lang="en-US" sz="1950" dirty="0">
                <a:ea typeface="ＭＳ Ｐゴシック" charset="0"/>
              </a:rPr>
              <a:t> stores (e.g., </a:t>
            </a:r>
            <a:r>
              <a:rPr lang="en-US" sz="1950" dirty="0" err="1">
                <a:ea typeface="ＭＳ Ｐゴシック" charset="0"/>
              </a:rPr>
              <a:t>Riak</a:t>
            </a:r>
            <a:r>
              <a:rPr lang="en-US" sz="1950" dirty="0">
                <a:ea typeface="ＭＳ Ｐゴシック" charset="0"/>
              </a:rPr>
              <a:t> and Cassandra) use quorums.</a:t>
            </a:r>
          </a:p>
          <a:p>
            <a:pPr>
              <a:defRPr/>
            </a:pPr>
            <a:r>
              <a:rPr lang="en-US" sz="1950" b="1" dirty="0">
                <a:solidFill>
                  <a:srgbClr val="FF0000"/>
                </a:solidFill>
                <a:ea typeface="ＭＳ Ｐゴシック" charset="0"/>
              </a:rPr>
              <a:t>Reads</a:t>
            </a:r>
          </a:p>
          <a:p>
            <a:pPr lvl="1">
              <a:defRPr/>
            </a:pPr>
            <a:r>
              <a:rPr lang="en-US" sz="1950" dirty="0">
                <a:ea typeface="ＭＳ Ｐゴシック" charset="0"/>
              </a:rPr>
              <a:t>Client specifies value of </a:t>
            </a:r>
            <a:r>
              <a:rPr lang="en-US" sz="1950" b="1" dirty="0">
                <a:solidFill>
                  <a:srgbClr val="FF6600"/>
                </a:solidFill>
                <a:ea typeface="ＭＳ Ｐゴシック" charset="0"/>
              </a:rPr>
              <a:t>R</a:t>
            </a:r>
            <a:r>
              <a:rPr lang="en-US" sz="1950" dirty="0">
                <a:ea typeface="ＭＳ Ｐゴシック" charset="0"/>
              </a:rPr>
              <a:t> (≤ N = total number of replicas of that key). </a:t>
            </a:r>
          </a:p>
          <a:p>
            <a:pPr lvl="1">
              <a:defRPr/>
            </a:pPr>
            <a:r>
              <a:rPr lang="en-US" sz="1950" dirty="0">
                <a:ea typeface="ＭＳ Ｐゴシック" charset="0"/>
              </a:rPr>
              <a:t>R = read consistency level.</a:t>
            </a:r>
          </a:p>
          <a:p>
            <a:pPr lvl="1">
              <a:defRPr/>
            </a:pPr>
            <a:r>
              <a:rPr lang="en-US" sz="1950" dirty="0">
                <a:ea typeface="ＭＳ Ｐゴシック" charset="0"/>
              </a:rPr>
              <a:t>Coordinator waits for R replicas to respond before sending result to client. </a:t>
            </a:r>
          </a:p>
          <a:p>
            <a:pPr lvl="1">
              <a:defRPr/>
            </a:pPr>
            <a:r>
              <a:rPr lang="en-US" sz="1950" dirty="0">
                <a:ea typeface="ＭＳ Ｐゴシック" charset="0"/>
              </a:rPr>
              <a:t>In background, coordinator checks for consistency of remaining (N-R) replicas, and initiates read repair if needed.</a:t>
            </a:r>
          </a:p>
          <a:p>
            <a:pPr marL="0" indent="0">
              <a:buNone/>
              <a:defRPr/>
            </a:pPr>
            <a:endParaRPr lang="en-US" sz="1950" dirty="0">
              <a:ea typeface="ＭＳ Ｐゴシック" charset="0"/>
            </a:endParaRP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20532797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Quorums in Detail (Contd..)</a:t>
            </a:r>
          </a:p>
        </p:txBody>
      </p:sp>
      <p:sp>
        <p:nvSpPr>
          <p:cNvPr id="3" name="Content Placeholder 2"/>
          <p:cNvSpPr>
            <a:spLocks noGrp="1"/>
          </p:cNvSpPr>
          <p:nvPr>
            <p:ph idx="4294967295"/>
          </p:nvPr>
        </p:nvSpPr>
        <p:spPr>
          <a:xfrm>
            <a:off x="0" y="800100"/>
            <a:ext cx="8382000" cy="3794125"/>
          </a:xfrm>
        </p:spPr>
        <p:txBody>
          <a:bodyPr>
            <a:normAutofit/>
          </a:bodyPr>
          <a:lstStyle/>
          <a:p>
            <a:pPr>
              <a:defRPr/>
            </a:pPr>
            <a:r>
              <a:rPr lang="en-US" sz="1950" dirty="0">
                <a:ea typeface="ＭＳ Ｐゴシック" charset="0"/>
              </a:rPr>
              <a:t>Writes come in two flavors</a:t>
            </a:r>
          </a:p>
          <a:p>
            <a:pPr lvl="1">
              <a:defRPr/>
            </a:pPr>
            <a:r>
              <a:rPr lang="en-US" sz="1950" dirty="0">
                <a:ea typeface="ＭＳ Ｐゴシック" charset="0"/>
              </a:rPr>
              <a:t>Client specifies </a:t>
            </a:r>
            <a:r>
              <a:rPr lang="en-US" sz="1950" dirty="0">
                <a:solidFill>
                  <a:srgbClr val="0000FF"/>
                </a:solidFill>
                <a:ea typeface="ＭＳ Ｐゴシック" charset="0"/>
              </a:rPr>
              <a:t>W</a:t>
            </a:r>
            <a:r>
              <a:rPr lang="en-US" sz="1950" dirty="0">
                <a:ea typeface="ＭＳ Ｐゴシック" charset="0"/>
              </a:rPr>
              <a:t> (≤ N)</a:t>
            </a:r>
          </a:p>
          <a:p>
            <a:pPr lvl="1">
              <a:defRPr/>
            </a:pPr>
            <a:r>
              <a:rPr lang="en-US" sz="1950" dirty="0">
                <a:ea typeface="ＭＳ Ｐゴシック" charset="0"/>
              </a:rPr>
              <a:t>W = write consistency level.</a:t>
            </a:r>
          </a:p>
          <a:p>
            <a:pPr lvl="1">
              <a:defRPr/>
            </a:pPr>
            <a:r>
              <a:rPr lang="en-US" sz="1950" dirty="0">
                <a:ea typeface="ＭＳ Ｐゴシック" charset="0"/>
              </a:rPr>
              <a:t>Client writes new value to W replicas and returns. Two flavors:</a:t>
            </a:r>
          </a:p>
          <a:p>
            <a:pPr lvl="2">
              <a:defRPr/>
            </a:pPr>
            <a:r>
              <a:rPr lang="en-US" sz="1950" dirty="0">
                <a:ea typeface="ＭＳ Ｐゴシック" charset="0"/>
              </a:rPr>
              <a:t>Coordinator blocks until quorum is reached.</a:t>
            </a:r>
          </a:p>
          <a:p>
            <a:pPr lvl="2">
              <a:defRPr/>
            </a:pPr>
            <a:r>
              <a:rPr lang="en-US" sz="1950" dirty="0">
                <a:ea typeface="ＭＳ Ｐゴシック" charset="0"/>
              </a:rPr>
              <a:t>Asynchronous: Just write and return.</a:t>
            </a:r>
          </a:p>
          <a:p>
            <a:pPr>
              <a:defRPr/>
            </a:pPr>
            <a:endParaRPr lang="en-US" sz="1950" dirty="0">
              <a:ea typeface="ＭＳ Ｐゴシック" charset="0"/>
            </a:endParaRP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30137101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Quorums in Detail (Contd.)</a:t>
            </a:r>
          </a:p>
        </p:txBody>
      </p:sp>
      <p:sp>
        <p:nvSpPr>
          <p:cNvPr id="3" name="Content Placeholder 2"/>
          <p:cNvSpPr>
            <a:spLocks noGrp="1"/>
          </p:cNvSpPr>
          <p:nvPr>
            <p:ph idx="4294967295"/>
          </p:nvPr>
        </p:nvSpPr>
        <p:spPr>
          <a:xfrm>
            <a:off x="0" y="800100"/>
            <a:ext cx="8382000" cy="3794125"/>
          </a:xfrm>
        </p:spPr>
        <p:txBody>
          <a:bodyPr>
            <a:normAutofit/>
          </a:bodyPr>
          <a:lstStyle/>
          <a:p>
            <a:pPr>
              <a:defRPr/>
            </a:pPr>
            <a:r>
              <a:rPr lang="en-US" sz="1950" dirty="0">
                <a:ea typeface="ＭＳ Ｐゴシック" charset="0"/>
              </a:rPr>
              <a:t>R = read replica count, W = write replica count</a:t>
            </a:r>
          </a:p>
          <a:p>
            <a:pPr>
              <a:defRPr/>
            </a:pPr>
            <a:r>
              <a:rPr lang="en-US" sz="1950" dirty="0">
                <a:ea typeface="ＭＳ Ｐゴシック" charset="0"/>
              </a:rPr>
              <a:t>Two necessary conditions:</a:t>
            </a:r>
          </a:p>
          <a:p>
            <a:pPr marL="728663" lvl="1" indent="-385763">
              <a:buSzPct val="90000"/>
              <a:buFont typeface="+mj-lt"/>
              <a:buAutoNum type="arabicPeriod"/>
              <a:defRPr/>
            </a:pPr>
            <a:r>
              <a:rPr lang="en-US" sz="1950" b="1" dirty="0">
                <a:solidFill>
                  <a:srgbClr val="002060"/>
                </a:solidFill>
                <a:ea typeface="ＭＳ Ｐゴシック" charset="0"/>
              </a:rPr>
              <a:t>W+R &gt; N</a:t>
            </a:r>
          </a:p>
          <a:p>
            <a:pPr marL="728663" lvl="1" indent="-385763">
              <a:buSzPct val="90000"/>
              <a:buFont typeface="+mj-lt"/>
              <a:buAutoNum type="arabicPeriod"/>
              <a:defRPr/>
            </a:pPr>
            <a:r>
              <a:rPr lang="en-US" sz="1950" b="1" dirty="0">
                <a:solidFill>
                  <a:srgbClr val="002060"/>
                </a:solidFill>
                <a:ea typeface="ＭＳ Ｐゴシック" charset="0"/>
              </a:rPr>
              <a:t>W &gt; N/2</a:t>
            </a:r>
          </a:p>
          <a:p>
            <a:pPr>
              <a:defRPr/>
            </a:pPr>
            <a:r>
              <a:rPr lang="en-US" sz="1950" dirty="0">
                <a:ea typeface="ＭＳ Ｐゴシック" charset="0"/>
              </a:rPr>
              <a:t>Select values based on application </a:t>
            </a:r>
          </a:p>
          <a:p>
            <a:pPr lvl="1">
              <a:defRPr/>
            </a:pPr>
            <a:r>
              <a:rPr lang="en-US" sz="1950" b="1" dirty="0">
                <a:solidFill>
                  <a:srgbClr val="FF0000"/>
                </a:solidFill>
                <a:ea typeface="ＭＳ Ｐゴシック" charset="0"/>
              </a:rPr>
              <a:t>(W=1, R=1): </a:t>
            </a:r>
            <a:r>
              <a:rPr lang="en-US" sz="1950" dirty="0">
                <a:ea typeface="ＭＳ Ｐゴシック" charset="0"/>
              </a:rPr>
              <a:t>very few writes and reads</a:t>
            </a:r>
          </a:p>
          <a:p>
            <a:pPr lvl="1">
              <a:defRPr/>
            </a:pPr>
            <a:r>
              <a:rPr lang="en-US" sz="1950" b="1" dirty="0">
                <a:solidFill>
                  <a:srgbClr val="FF0000"/>
                </a:solidFill>
                <a:ea typeface="ＭＳ Ｐゴシック" charset="0"/>
              </a:rPr>
              <a:t>(W=N, R=1): </a:t>
            </a:r>
            <a:r>
              <a:rPr lang="en-US" sz="1950" dirty="0">
                <a:ea typeface="ＭＳ Ｐゴシック" charset="0"/>
              </a:rPr>
              <a:t>great for read-heavy workloads</a:t>
            </a:r>
          </a:p>
          <a:p>
            <a:pPr lvl="1">
              <a:defRPr/>
            </a:pPr>
            <a:r>
              <a:rPr lang="en-US" sz="1950" b="1" dirty="0">
                <a:solidFill>
                  <a:srgbClr val="FF0000"/>
                </a:solidFill>
                <a:ea typeface="ＭＳ Ｐゴシック" charset="0"/>
              </a:rPr>
              <a:t>(W=N/2+1, R=N/2+1): </a:t>
            </a:r>
            <a:r>
              <a:rPr lang="en-US" sz="1950" dirty="0">
                <a:ea typeface="ＭＳ Ｐゴシック" charset="0"/>
              </a:rPr>
              <a:t>great for write-heavy workloads</a:t>
            </a:r>
          </a:p>
          <a:p>
            <a:pPr lvl="1">
              <a:defRPr/>
            </a:pPr>
            <a:r>
              <a:rPr lang="en-US" sz="1950" b="1" dirty="0">
                <a:solidFill>
                  <a:srgbClr val="FF0000"/>
                </a:solidFill>
                <a:ea typeface="ＭＳ Ｐゴシック" charset="0"/>
              </a:rPr>
              <a:t>(W=1, R=N): </a:t>
            </a:r>
            <a:r>
              <a:rPr lang="en-US" sz="1950" dirty="0">
                <a:ea typeface="ＭＳ Ｐゴシック" charset="0"/>
              </a:rPr>
              <a:t>great for write-heavy workloads with mostly one client writing per key</a:t>
            </a:r>
          </a:p>
          <a:p>
            <a:endParaRPr lang="en-US" sz="19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901084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Cassandra Consistency Levels (Contd.)</a:t>
            </a:r>
          </a:p>
        </p:txBody>
      </p:sp>
      <p:sp>
        <p:nvSpPr>
          <p:cNvPr id="3" name="Content Placeholder 2"/>
          <p:cNvSpPr>
            <a:spLocks noGrp="1"/>
          </p:cNvSpPr>
          <p:nvPr>
            <p:ph idx="4294967295"/>
          </p:nvPr>
        </p:nvSpPr>
        <p:spPr>
          <a:xfrm>
            <a:off x="2514600" y="585788"/>
            <a:ext cx="6629400" cy="4171950"/>
          </a:xfrm>
        </p:spPr>
        <p:txBody>
          <a:bodyPr>
            <a:noAutofit/>
          </a:bodyPr>
          <a:lstStyle/>
          <a:p>
            <a:pPr>
              <a:defRPr/>
            </a:pPr>
            <a:r>
              <a:rPr lang="en-US" sz="1650" dirty="0">
                <a:ea typeface="ＭＳ Ｐゴシック" charset="0"/>
              </a:rPr>
              <a:t>Client is allowed to choose a consistency level for each operation (read/write)</a:t>
            </a:r>
          </a:p>
          <a:p>
            <a:pPr lvl="1">
              <a:defRPr/>
            </a:pPr>
            <a:r>
              <a:rPr lang="en-US" sz="1650" dirty="0">
                <a:ea typeface="ＭＳ Ｐゴシック" charset="0"/>
              </a:rPr>
              <a:t>ANY: any server (may not be replica)</a:t>
            </a:r>
          </a:p>
          <a:p>
            <a:pPr lvl="2">
              <a:defRPr/>
            </a:pPr>
            <a:r>
              <a:rPr lang="en-US" sz="1650" dirty="0">
                <a:ea typeface="ＭＳ Ｐゴシック" charset="0"/>
              </a:rPr>
              <a:t>Fastest: coordinator may cache write and reply quickly to client</a:t>
            </a:r>
          </a:p>
          <a:p>
            <a:pPr lvl="1">
              <a:defRPr/>
            </a:pPr>
            <a:r>
              <a:rPr lang="en-US" sz="1650" dirty="0">
                <a:ea typeface="ＭＳ Ｐゴシック" charset="0"/>
              </a:rPr>
              <a:t>ALL: all replicas</a:t>
            </a:r>
          </a:p>
          <a:p>
            <a:pPr lvl="2">
              <a:defRPr/>
            </a:pPr>
            <a:r>
              <a:rPr lang="en-US" sz="1650" dirty="0">
                <a:ea typeface="ＭＳ Ｐゴシック" charset="0"/>
              </a:rPr>
              <a:t>Slowest, but ensures strong consistency</a:t>
            </a:r>
          </a:p>
          <a:p>
            <a:pPr lvl="1">
              <a:defRPr/>
            </a:pPr>
            <a:r>
              <a:rPr lang="en-US" sz="1650" dirty="0">
                <a:ea typeface="ＭＳ Ｐゴシック" charset="0"/>
              </a:rPr>
              <a:t>ONE: at least one replica</a:t>
            </a:r>
          </a:p>
          <a:p>
            <a:pPr lvl="2">
              <a:defRPr/>
            </a:pPr>
            <a:r>
              <a:rPr lang="en-US" sz="1650" dirty="0">
                <a:ea typeface="ＭＳ Ｐゴシック" charset="0"/>
              </a:rPr>
              <a:t>Faster than ALL, and ensures durability without failures</a:t>
            </a:r>
          </a:p>
          <a:p>
            <a:pPr lvl="1">
              <a:defRPr/>
            </a:pPr>
            <a:r>
              <a:rPr lang="en-US" sz="1650" b="1" dirty="0">
                <a:solidFill>
                  <a:srgbClr val="FF0000"/>
                </a:solidFill>
                <a:ea typeface="ＭＳ Ｐゴシック" charset="0"/>
              </a:rPr>
              <a:t>QUORUM: </a:t>
            </a:r>
            <a:r>
              <a:rPr lang="en-US" sz="1650" dirty="0">
                <a:ea typeface="ＭＳ Ｐゴシック" charset="0"/>
              </a:rPr>
              <a:t>quorum across all replicas in all datacenters (DCs)</a:t>
            </a:r>
          </a:p>
          <a:p>
            <a:pPr lvl="2">
              <a:defRPr/>
            </a:pPr>
            <a:r>
              <a:rPr lang="en-US" sz="1650" dirty="0">
                <a:ea typeface="ＭＳ Ｐゴシック" charset="0"/>
              </a:rPr>
              <a:t>Global consistency, but still fast</a:t>
            </a:r>
          </a:p>
          <a:p>
            <a:pPr lvl="1">
              <a:defRPr/>
            </a:pPr>
            <a:r>
              <a:rPr lang="en-US" sz="1650" b="1" dirty="0">
                <a:solidFill>
                  <a:srgbClr val="FF0000"/>
                </a:solidFill>
                <a:ea typeface="ＭＳ Ｐゴシック" charset="0"/>
              </a:rPr>
              <a:t>LOCAL_QUORUM: </a:t>
            </a:r>
            <a:r>
              <a:rPr lang="en-US" sz="1650" dirty="0">
                <a:ea typeface="ＭＳ Ｐゴシック" charset="0"/>
              </a:rPr>
              <a:t>quorum in coordinator’s DC</a:t>
            </a:r>
          </a:p>
          <a:p>
            <a:pPr lvl="2">
              <a:defRPr/>
            </a:pPr>
            <a:r>
              <a:rPr lang="en-US" sz="1650" dirty="0">
                <a:ea typeface="ＭＳ Ｐゴシック" charset="0"/>
              </a:rPr>
              <a:t>Faster: only waits for quorum in first DC client contacts</a:t>
            </a:r>
          </a:p>
          <a:p>
            <a:pPr lvl="1">
              <a:defRPr/>
            </a:pPr>
            <a:r>
              <a:rPr lang="en-US" sz="1650" b="1" dirty="0">
                <a:solidFill>
                  <a:srgbClr val="FF0000"/>
                </a:solidFill>
                <a:ea typeface="ＭＳ Ｐゴシック" charset="0"/>
              </a:rPr>
              <a:t>EACH_QUORUM: </a:t>
            </a:r>
            <a:r>
              <a:rPr lang="en-US" sz="1650" dirty="0">
                <a:ea typeface="ＭＳ Ｐゴシック" charset="0"/>
              </a:rPr>
              <a:t>quorum in every DC</a:t>
            </a:r>
          </a:p>
          <a:p>
            <a:pPr lvl="2">
              <a:defRPr/>
            </a:pPr>
            <a:r>
              <a:rPr lang="en-US" sz="1650" dirty="0">
                <a:ea typeface="ＭＳ Ｐゴシック" charset="0"/>
              </a:rPr>
              <a:t>Lets each DC do its own quorum: supports hierarchical replies</a:t>
            </a:r>
          </a:p>
          <a:p>
            <a:pPr lvl="1">
              <a:defRPr/>
            </a:pPr>
            <a:endParaRPr lang="en-US" sz="1650" dirty="0">
              <a:ea typeface="ＭＳ Ｐゴシック" charset="0"/>
            </a:endParaRPr>
          </a:p>
          <a:p>
            <a:endParaRPr lang="en-US" sz="165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25550035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Types of Consistency</a:t>
            </a:r>
          </a:p>
        </p:txBody>
      </p:sp>
      <p:sp>
        <p:nvSpPr>
          <p:cNvPr id="3" name="Content Placeholder 2"/>
          <p:cNvSpPr>
            <a:spLocks noGrp="1"/>
          </p:cNvSpPr>
          <p:nvPr>
            <p:ph idx="4294967295"/>
          </p:nvPr>
        </p:nvSpPr>
        <p:spPr>
          <a:xfrm>
            <a:off x="0" y="800100"/>
            <a:ext cx="8382000" cy="3794125"/>
          </a:xfrm>
        </p:spPr>
        <p:txBody>
          <a:bodyPr>
            <a:noAutofit/>
          </a:bodyPr>
          <a:lstStyle/>
          <a:p>
            <a:pPr>
              <a:defRPr/>
            </a:pPr>
            <a:r>
              <a:rPr lang="en-US" sz="2100" dirty="0">
                <a:ea typeface="ＭＳ Ｐゴシック" charset="0"/>
              </a:rPr>
              <a:t>Cassandra offers </a:t>
            </a:r>
            <a:r>
              <a:rPr lang="en-US" sz="2100" b="1" dirty="0">
                <a:solidFill>
                  <a:srgbClr val="FF0000"/>
                </a:solidFill>
                <a:ea typeface="ＭＳ Ｐゴシック" charset="0"/>
              </a:rPr>
              <a:t>Eventual Consistency</a:t>
            </a:r>
          </a:p>
          <a:p>
            <a:pPr>
              <a:defRPr/>
            </a:pPr>
            <a:endParaRPr lang="en-US" sz="2100" dirty="0">
              <a:ea typeface="ＭＳ Ｐゴシック" charset="0"/>
            </a:endParaRPr>
          </a:p>
          <a:p>
            <a:pPr>
              <a:defRPr/>
            </a:pPr>
            <a:r>
              <a:rPr lang="en-US" sz="2100" dirty="0">
                <a:ea typeface="ＭＳ Ｐゴシック" charset="0"/>
              </a:rPr>
              <a:t>Are there other types of weak consistency models?</a:t>
            </a:r>
            <a:endParaRPr lang="en-US" sz="2100"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CAP Theorem</a:t>
            </a:r>
          </a:p>
        </p:txBody>
      </p:sp>
    </p:spTree>
    <p:extLst>
      <p:ext uri="{BB962C8B-B14F-4D97-AF65-F5344CB8AC3E}">
        <p14:creationId xmlns:p14="http://schemas.microsoft.com/office/powerpoint/2010/main" val="4463684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Consistency Solutions</a:t>
            </a:r>
            <a:endParaRPr lang="en-IN" dirty="0"/>
          </a:p>
        </p:txBody>
      </p:sp>
      <p:sp>
        <p:nvSpPr>
          <p:cNvPr id="5"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Consistency Solutions</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9898" t="20122" r="9898" b="20122"/>
          <a:stretch>
            <a:fillRect/>
          </a:stretch>
        </p:blipFill>
        <p:spPr bwMode="auto">
          <a:xfrm rot="10800000">
            <a:off x="2069949" y="2972991"/>
            <a:ext cx="4635166" cy="2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9"/>
          <p:cNvSpPr txBox="1">
            <a:spLocks noChangeArrowheads="1"/>
          </p:cNvSpPr>
          <p:nvPr/>
        </p:nvSpPr>
        <p:spPr bwMode="auto">
          <a:xfrm>
            <a:off x="5416024" y="3245645"/>
            <a:ext cx="1403461"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Strong </a:t>
            </a:r>
          </a:p>
          <a:p>
            <a:pPr algn="ctr"/>
            <a:r>
              <a:rPr lang="en-US" sz="1350" b="1">
                <a:solidFill>
                  <a:schemeClr val="tx1"/>
                </a:solidFill>
                <a:latin typeface="+mj-lt"/>
              </a:rPr>
              <a:t>(e.g., Sequential)</a:t>
            </a:r>
          </a:p>
        </p:txBody>
      </p:sp>
      <p:sp>
        <p:nvSpPr>
          <p:cNvPr id="6" name="Text Box 9"/>
          <p:cNvSpPr txBox="1">
            <a:spLocks noChangeArrowheads="1"/>
          </p:cNvSpPr>
          <p:nvPr/>
        </p:nvSpPr>
        <p:spPr bwMode="auto">
          <a:xfrm>
            <a:off x="1919204" y="3475434"/>
            <a:ext cx="803746"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Eventual</a:t>
            </a:r>
          </a:p>
        </p:txBody>
      </p:sp>
      <p:cxnSp>
        <p:nvCxnSpPr>
          <p:cNvPr id="14" name="Straight Arrow Connector 13"/>
          <p:cNvCxnSpPr/>
          <p:nvPr/>
        </p:nvCxnSpPr>
        <p:spPr>
          <a:xfrm flipH="1">
            <a:off x="2663181" y="2628900"/>
            <a:ext cx="266891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663181" y="3543300"/>
            <a:ext cx="266891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 Box 9"/>
          <p:cNvSpPr txBox="1">
            <a:spLocks noChangeArrowheads="1"/>
          </p:cNvSpPr>
          <p:nvPr/>
        </p:nvSpPr>
        <p:spPr bwMode="auto">
          <a:xfrm>
            <a:off x="3023642" y="3218260"/>
            <a:ext cx="18465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800" b="1" i="1">
                <a:solidFill>
                  <a:schemeClr val="tx1"/>
                </a:solidFill>
                <a:latin typeface="+mj-lt"/>
              </a:rPr>
              <a:t>More consistency</a:t>
            </a:r>
          </a:p>
        </p:txBody>
      </p:sp>
      <p:sp>
        <p:nvSpPr>
          <p:cNvPr id="17" name="Text Box 9"/>
          <p:cNvSpPr txBox="1">
            <a:spLocks noChangeArrowheads="1"/>
          </p:cNvSpPr>
          <p:nvPr/>
        </p:nvSpPr>
        <p:spPr bwMode="auto">
          <a:xfrm>
            <a:off x="2759082" y="2638425"/>
            <a:ext cx="24192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800" b="1" i="1" dirty="0">
                <a:solidFill>
                  <a:schemeClr val="tx1"/>
                </a:solidFill>
                <a:latin typeface="+mj-lt"/>
              </a:rPr>
              <a:t>Faster reads and writes</a:t>
            </a:r>
          </a:p>
        </p:txBody>
      </p:sp>
      <p:sp>
        <p:nvSpPr>
          <p:cNvPr id="13"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extLst>
      <p:ext uri="{BB962C8B-B14F-4D97-AF65-F5344CB8AC3E}">
        <p14:creationId xmlns:p14="http://schemas.microsoft.com/office/powerpoint/2010/main" val="28185612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Eventual Consistency</a:t>
            </a:r>
          </a:p>
        </p:txBody>
      </p:sp>
      <p:sp>
        <p:nvSpPr>
          <p:cNvPr id="3" name="Content Placeholder 2"/>
          <p:cNvSpPr>
            <a:spLocks noGrp="1"/>
          </p:cNvSpPr>
          <p:nvPr>
            <p:ph idx="4294967295"/>
          </p:nvPr>
        </p:nvSpPr>
        <p:spPr>
          <a:xfrm>
            <a:off x="0" y="800100"/>
            <a:ext cx="8382000" cy="3794125"/>
          </a:xfrm>
        </p:spPr>
        <p:txBody>
          <a:bodyPr/>
          <a:lstStyle/>
          <a:p>
            <a:r>
              <a:rPr lang="en-US" sz="1950" dirty="0">
                <a:ea typeface="ＭＳ Ｐゴシック" charset="0"/>
              </a:rPr>
              <a:t>Cassandra offers </a:t>
            </a:r>
            <a:r>
              <a:rPr lang="en-US" sz="1950" b="1" dirty="0">
                <a:solidFill>
                  <a:srgbClr val="002060"/>
                </a:solidFill>
                <a:ea typeface="ＭＳ Ｐゴシック" charset="0"/>
              </a:rPr>
              <a:t>Eventual Consistency</a:t>
            </a:r>
          </a:p>
          <a:p>
            <a:pPr lvl="1"/>
            <a:r>
              <a:rPr lang="en-US" sz="1950" dirty="0">
                <a:ea typeface="ＭＳ Ｐゴシック" charset="0"/>
              </a:rPr>
              <a:t>If writes to a key stop, all replicas of key will converge</a:t>
            </a:r>
          </a:p>
          <a:p>
            <a:pPr lvl="1"/>
            <a:r>
              <a:rPr lang="en-US" sz="1950" dirty="0">
                <a:ea typeface="ＭＳ Ｐゴシック" charset="0"/>
              </a:rPr>
              <a:t>Originally from Amazon’s Dynamo and LinkedIn’s </a:t>
            </a:r>
            <a:r>
              <a:rPr lang="en-US" sz="1950" dirty="0" err="1">
                <a:ea typeface="ＭＳ Ｐゴシック" charset="0"/>
              </a:rPr>
              <a:t>Voldemort</a:t>
            </a:r>
            <a:r>
              <a:rPr lang="en-US" sz="1950" dirty="0">
                <a:ea typeface="ＭＳ Ｐゴシック" charset="0"/>
              </a:rPr>
              <a:t> systems</a:t>
            </a:r>
          </a:p>
          <a:p>
            <a:endParaRPr lang="en-US" sz="2100" dirty="0">
              <a:solidFill>
                <a:srgbClr val="0000FF"/>
              </a:solidFill>
              <a:ea typeface="ＭＳ Ｐゴシック" charset="0"/>
            </a:endParaRPr>
          </a:p>
          <a:p>
            <a:endParaRPr lang="en-US" sz="2100" dirty="0"/>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9898" t="20122" r="9898" b="20122"/>
          <a:stretch>
            <a:fillRect/>
          </a:stretch>
        </p:blipFill>
        <p:spPr bwMode="auto">
          <a:xfrm rot="10800000">
            <a:off x="2560704" y="3377804"/>
            <a:ext cx="4635166" cy="2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9"/>
          <p:cNvSpPr txBox="1">
            <a:spLocks noChangeArrowheads="1"/>
          </p:cNvSpPr>
          <p:nvPr/>
        </p:nvSpPr>
        <p:spPr bwMode="auto">
          <a:xfrm>
            <a:off x="5906780" y="3650458"/>
            <a:ext cx="1403461"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Strong </a:t>
            </a:r>
          </a:p>
          <a:p>
            <a:pPr algn="ctr"/>
            <a:r>
              <a:rPr lang="en-US" sz="1350" b="1">
                <a:solidFill>
                  <a:schemeClr val="tx1"/>
                </a:solidFill>
                <a:latin typeface="+mj-lt"/>
              </a:rPr>
              <a:t>(e.g., Sequential)</a:t>
            </a:r>
          </a:p>
        </p:txBody>
      </p:sp>
      <p:sp>
        <p:nvSpPr>
          <p:cNvPr id="6" name="Text Box 9"/>
          <p:cNvSpPr txBox="1">
            <a:spLocks noChangeArrowheads="1"/>
          </p:cNvSpPr>
          <p:nvPr/>
        </p:nvSpPr>
        <p:spPr bwMode="auto">
          <a:xfrm>
            <a:off x="2409959" y="3880246"/>
            <a:ext cx="803746"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Eventual</a:t>
            </a:r>
          </a:p>
        </p:txBody>
      </p:sp>
      <p:cxnSp>
        <p:nvCxnSpPr>
          <p:cNvPr id="14" name="Straight Arrow Connector 13"/>
          <p:cNvCxnSpPr/>
          <p:nvPr/>
        </p:nvCxnSpPr>
        <p:spPr>
          <a:xfrm flipH="1">
            <a:off x="3153937" y="3033713"/>
            <a:ext cx="266891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153937" y="3948113"/>
            <a:ext cx="266891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 Box 9"/>
          <p:cNvSpPr txBox="1">
            <a:spLocks noChangeArrowheads="1"/>
          </p:cNvSpPr>
          <p:nvPr/>
        </p:nvSpPr>
        <p:spPr bwMode="auto">
          <a:xfrm>
            <a:off x="3514397" y="3623072"/>
            <a:ext cx="18465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800" b="1" i="1">
                <a:solidFill>
                  <a:schemeClr val="tx1"/>
                </a:solidFill>
                <a:latin typeface="+mj-lt"/>
              </a:rPr>
              <a:t>More consistency</a:t>
            </a:r>
          </a:p>
        </p:txBody>
      </p:sp>
      <p:sp>
        <p:nvSpPr>
          <p:cNvPr id="17" name="Text Box 9"/>
          <p:cNvSpPr txBox="1">
            <a:spLocks noChangeArrowheads="1"/>
          </p:cNvSpPr>
          <p:nvPr/>
        </p:nvSpPr>
        <p:spPr bwMode="auto">
          <a:xfrm>
            <a:off x="3249836" y="3043238"/>
            <a:ext cx="24192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800" b="1" i="1" dirty="0">
                <a:solidFill>
                  <a:schemeClr val="tx1"/>
                </a:solidFill>
                <a:latin typeface="+mj-lt"/>
              </a:rPr>
              <a:t>Faster reads and writes</a:t>
            </a:r>
          </a:p>
        </p:txBody>
      </p:sp>
      <p:sp>
        <p:nvSpPr>
          <p:cNvPr id="13"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extLst>
      <p:ext uri="{BB962C8B-B14F-4D97-AF65-F5344CB8AC3E}">
        <p14:creationId xmlns:p14="http://schemas.microsoft.com/office/powerpoint/2010/main" val="16578278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Newer Consistency Models</a:t>
            </a:r>
          </a:p>
        </p:txBody>
      </p:sp>
      <p:sp>
        <p:nvSpPr>
          <p:cNvPr id="3" name="Content Placeholder 2"/>
          <p:cNvSpPr>
            <a:spLocks noGrp="1"/>
          </p:cNvSpPr>
          <p:nvPr>
            <p:ph idx="4294967295"/>
          </p:nvPr>
        </p:nvSpPr>
        <p:spPr>
          <a:xfrm>
            <a:off x="0" y="800100"/>
            <a:ext cx="8382000" cy="3794125"/>
          </a:xfrm>
        </p:spPr>
        <p:txBody>
          <a:bodyPr/>
          <a:lstStyle/>
          <a:p>
            <a:r>
              <a:rPr lang="en-US" sz="1950" dirty="0">
                <a:ea typeface="ＭＳ Ｐゴシック" charset="0"/>
              </a:rPr>
              <a:t>Striving towards strong consistency</a:t>
            </a:r>
          </a:p>
          <a:p>
            <a:r>
              <a:rPr lang="en-US" sz="1950" dirty="0">
                <a:ea typeface="ＭＳ Ｐゴシック" charset="0"/>
              </a:rPr>
              <a:t>While still trying to maintain high availability and partition-tolerance</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9898" t="20122" r="9898" b="20122"/>
          <a:stretch>
            <a:fillRect/>
          </a:stretch>
        </p:blipFill>
        <p:spPr bwMode="auto">
          <a:xfrm rot="10800000">
            <a:off x="2332104" y="2820591"/>
            <a:ext cx="4635166" cy="2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9"/>
          <p:cNvSpPr txBox="1">
            <a:spLocks noChangeArrowheads="1"/>
          </p:cNvSpPr>
          <p:nvPr/>
        </p:nvSpPr>
        <p:spPr bwMode="auto">
          <a:xfrm>
            <a:off x="5678179" y="3093245"/>
            <a:ext cx="1403461"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Strong </a:t>
            </a:r>
          </a:p>
          <a:p>
            <a:pPr algn="ctr"/>
            <a:r>
              <a:rPr lang="en-US" sz="1350" b="1">
                <a:solidFill>
                  <a:schemeClr val="tx1"/>
                </a:solidFill>
                <a:latin typeface="+mj-lt"/>
              </a:rPr>
              <a:t>(e.g., Sequential)</a:t>
            </a:r>
          </a:p>
        </p:txBody>
      </p:sp>
      <p:sp>
        <p:nvSpPr>
          <p:cNvPr id="6" name="Text Box 9"/>
          <p:cNvSpPr txBox="1">
            <a:spLocks noChangeArrowheads="1"/>
          </p:cNvSpPr>
          <p:nvPr/>
        </p:nvSpPr>
        <p:spPr bwMode="auto">
          <a:xfrm>
            <a:off x="2181359" y="3323034"/>
            <a:ext cx="803746"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Eventual</a:t>
            </a:r>
          </a:p>
        </p:txBody>
      </p:sp>
      <p:sp>
        <p:nvSpPr>
          <p:cNvPr id="7" name="Text Box 9"/>
          <p:cNvSpPr txBox="1">
            <a:spLocks noChangeArrowheads="1"/>
          </p:cNvSpPr>
          <p:nvPr/>
        </p:nvSpPr>
        <p:spPr bwMode="auto">
          <a:xfrm>
            <a:off x="2613181" y="2487215"/>
            <a:ext cx="65114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Causal</a:t>
            </a:r>
          </a:p>
        </p:txBody>
      </p:sp>
      <p:sp>
        <p:nvSpPr>
          <p:cNvPr id="8" name="Text Box 9"/>
          <p:cNvSpPr txBox="1">
            <a:spLocks noChangeArrowheads="1"/>
          </p:cNvSpPr>
          <p:nvPr/>
        </p:nvSpPr>
        <p:spPr bwMode="auto">
          <a:xfrm>
            <a:off x="3327240" y="2314575"/>
            <a:ext cx="83292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Red-Blue</a:t>
            </a:r>
          </a:p>
        </p:txBody>
      </p:sp>
      <p:sp>
        <p:nvSpPr>
          <p:cNvPr id="9" name="Text Box 9"/>
          <p:cNvSpPr txBox="1">
            <a:spLocks noChangeArrowheads="1"/>
          </p:cNvSpPr>
          <p:nvPr/>
        </p:nvSpPr>
        <p:spPr bwMode="auto">
          <a:xfrm>
            <a:off x="4342900" y="3323034"/>
            <a:ext cx="622799"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CRDTs</a:t>
            </a:r>
          </a:p>
        </p:txBody>
      </p:sp>
      <p:sp>
        <p:nvSpPr>
          <p:cNvPr id="10" name="Text Box 9"/>
          <p:cNvSpPr txBox="1">
            <a:spLocks noChangeArrowheads="1"/>
          </p:cNvSpPr>
          <p:nvPr/>
        </p:nvSpPr>
        <p:spPr bwMode="auto">
          <a:xfrm>
            <a:off x="2872096" y="3150394"/>
            <a:ext cx="1507593"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Per-key sequential</a:t>
            </a:r>
          </a:p>
        </p:txBody>
      </p:sp>
      <p:sp>
        <p:nvSpPr>
          <p:cNvPr id="11" name="Text Box 9"/>
          <p:cNvSpPr txBox="1">
            <a:spLocks noChangeArrowheads="1"/>
          </p:cNvSpPr>
          <p:nvPr/>
        </p:nvSpPr>
        <p:spPr bwMode="auto">
          <a:xfrm>
            <a:off x="4064232" y="2487215"/>
            <a:ext cx="1070294"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latin typeface="+mj-lt"/>
              </a:rPr>
              <a:t>Probabilistic</a:t>
            </a:r>
          </a:p>
        </p:txBody>
      </p:sp>
      <p:sp>
        <p:nvSpPr>
          <p:cNvPr id="14"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extLst>
      <p:ext uri="{BB962C8B-B14F-4D97-AF65-F5344CB8AC3E}">
        <p14:creationId xmlns:p14="http://schemas.microsoft.com/office/powerpoint/2010/main" val="5606004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Newer Consistency Models (Contd.)</a:t>
            </a:r>
          </a:p>
        </p:txBody>
      </p:sp>
      <p:sp>
        <p:nvSpPr>
          <p:cNvPr id="3" name="Content Placeholder 2"/>
          <p:cNvSpPr>
            <a:spLocks noGrp="1"/>
          </p:cNvSpPr>
          <p:nvPr>
            <p:ph idx="4294967295"/>
          </p:nvPr>
        </p:nvSpPr>
        <p:spPr>
          <a:xfrm>
            <a:off x="0" y="800100"/>
            <a:ext cx="8382000" cy="3794125"/>
          </a:xfrm>
        </p:spPr>
        <p:txBody>
          <a:bodyPr>
            <a:normAutofit/>
          </a:bodyPr>
          <a:lstStyle/>
          <a:p>
            <a:r>
              <a:rPr lang="en-US" sz="1950" b="1" dirty="0">
                <a:solidFill>
                  <a:srgbClr val="FF0000"/>
                </a:solidFill>
                <a:ea typeface="ＭＳ Ｐゴシック" charset="0"/>
              </a:rPr>
              <a:t>Per-key sequential</a:t>
            </a:r>
            <a:r>
              <a:rPr lang="en-US" sz="1950" dirty="0">
                <a:solidFill>
                  <a:srgbClr val="FF0000"/>
                </a:solidFill>
                <a:ea typeface="ＭＳ Ｐゴシック" charset="0"/>
              </a:rPr>
              <a:t>: </a:t>
            </a:r>
            <a:r>
              <a:rPr lang="en-US" sz="1950" dirty="0">
                <a:ea typeface="ＭＳ Ｐゴシック" charset="0"/>
              </a:rPr>
              <a:t>Per key, all operations have a global order</a:t>
            </a:r>
          </a:p>
          <a:p>
            <a:r>
              <a:rPr lang="en-US" sz="1950" b="1" dirty="0">
                <a:solidFill>
                  <a:srgbClr val="FF0000"/>
                </a:solidFill>
                <a:ea typeface="ＭＳ Ｐゴシック" charset="0"/>
              </a:rPr>
              <a:t>CRDTs</a:t>
            </a:r>
            <a:r>
              <a:rPr lang="en-US" sz="1950" dirty="0">
                <a:solidFill>
                  <a:srgbClr val="FF0000"/>
                </a:solidFill>
                <a:ea typeface="ＭＳ Ｐゴシック" charset="0"/>
              </a:rPr>
              <a:t> </a:t>
            </a:r>
            <a:r>
              <a:rPr lang="en-US" sz="1950" dirty="0">
                <a:ea typeface="ＭＳ Ｐゴシック" charset="0"/>
              </a:rPr>
              <a:t>(Commutative Replicated Data Types): Data structures for which commutated writes give same result [INRIA, France]</a:t>
            </a:r>
          </a:p>
          <a:p>
            <a:pPr lvl="1"/>
            <a:r>
              <a:rPr lang="en-US" sz="1950" dirty="0">
                <a:ea typeface="ＭＳ Ｐゴシック" charset="0"/>
              </a:rPr>
              <a:t>E.g., value == </a:t>
            </a:r>
            <a:r>
              <a:rPr lang="en-US" sz="1950" dirty="0" err="1">
                <a:ea typeface="ＭＳ Ｐゴシック" charset="0"/>
              </a:rPr>
              <a:t>int</a:t>
            </a:r>
            <a:r>
              <a:rPr lang="en-US" sz="1950" dirty="0">
                <a:ea typeface="ＭＳ Ｐゴシック" charset="0"/>
              </a:rPr>
              <a:t>, and only op allowed is +1</a:t>
            </a:r>
          </a:p>
          <a:p>
            <a:pPr lvl="1"/>
            <a:r>
              <a:rPr lang="en-US" sz="1950" dirty="0">
                <a:ea typeface="ＭＳ Ｐゴシック" charset="0"/>
              </a:rPr>
              <a:t>Effectively, servers don’t need to worry about consistency</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9898" t="20122" r="9898" b="20122"/>
          <a:stretch>
            <a:fillRect/>
          </a:stretch>
        </p:blipFill>
        <p:spPr bwMode="auto">
          <a:xfrm rot="10800000">
            <a:off x="2246379" y="3849291"/>
            <a:ext cx="4635166" cy="2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9"/>
          <p:cNvSpPr txBox="1">
            <a:spLocks noChangeArrowheads="1"/>
          </p:cNvSpPr>
          <p:nvPr/>
        </p:nvSpPr>
        <p:spPr bwMode="auto">
          <a:xfrm>
            <a:off x="5509353" y="4121945"/>
            <a:ext cx="1569661"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Strong </a:t>
            </a:r>
          </a:p>
          <a:p>
            <a:pPr algn="ctr"/>
            <a:r>
              <a:rPr lang="en-US" sz="1350" b="1">
                <a:solidFill>
                  <a:schemeClr val="tx1"/>
                </a:solidFill>
              </a:rPr>
              <a:t>(e.g., Sequential)</a:t>
            </a:r>
          </a:p>
        </p:txBody>
      </p:sp>
      <p:sp>
        <p:nvSpPr>
          <p:cNvPr id="6" name="Text Box 9"/>
          <p:cNvSpPr txBox="1">
            <a:spLocks noChangeArrowheads="1"/>
          </p:cNvSpPr>
          <p:nvPr/>
        </p:nvSpPr>
        <p:spPr bwMode="auto">
          <a:xfrm>
            <a:off x="2044499" y="4351734"/>
            <a:ext cx="906018"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Eventual</a:t>
            </a:r>
          </a:p>
        </p:txBody>
      </p:sp>
      <p:sp>
        <p:nvSpPr>
          <p:cNvPr id="7" name="Text Box 9"/>
          <p:cNvSpPr txBox="1">
            <a:spLocks noChangeArrowheads="1"/>
          </p:cNvSpPr>
          <p:nvPr/>
        </p:nvSpPr>
        <p:spPr bwMode="auto">
          <a:xfrm>
            <a:off x="2476961" y="3515915"/>
            <a:ext cx="75213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Causal</a:t>
            </a:r>
          </a:p>
        </p:txBody>
      </p:sp>
      <p:sp>
        <p:nvSpPr>
          <p:cNvPr id="8" name="Text Box 9"/>
          <p:cNvSpPr txBox="1">
            <a:spLocks noChangeArrowheads="1"/>
          </p:cNvSpPr>
          <p:nvPr/>
        </p:nvSpPr>
        <p:spPr bwMode="auto">
          <a:xfrm>
            <a:off x="3185731" y="3343275"/>
            <a:ext cx="94449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Red-Blue</a:t>
            </a:r>
          </a:p>
        </p:txBody>
      </p:sp>
      <p:sp>
        <p:nvSpPr>
          <p:cNvPr id="9" name="Text Box 9"/>
          <p:cNvSpPr txBox="1">
            <a:spLocks noChangeArrowheads="1"/>
          </p:cNvSpPr>
          <p:nvPr/>
        </p:nvSpPr>
        <p:spPr bwMode="auto">
          <a:xfrm>
            <a:off x="4194113" y="4351734"/>
            <a:ext cx="748924"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CRDTs</a:t>
            </a:r>
          </a:p>
        </p:txBody>
      </p:sp>
      <p:sp>
        <p:nvSpPr>
          <p:cNvPr id="10" name="Text Box 9"/>
          <p:cNvSpPr txBox="1">
            <a:spLocks noChangeArrowheads="1"/>
          </p:cNvSpPr>
          <p:nvPr/>
        </p:nvSpPr>
        <p:spPr bwMode="auto">
          <a:xfrm>
            <a:off x="2683202" y="4179094"/>
            <a:ext cx="17139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Per-key sequential</a:t>
            </a:r>
          </a:p>
        </p:txBody>
      </p:sp>
      <p:sp>
        <p:nvSpPr>
          <p:cNvPr id="11" name="Text Box 9"/>
          <p:cNvSpPr txBox="1">
            <a:spLocks noChangeArrowheads="1"/>
          </p:cNvSpPr>
          <p:nvPr/>
        </p:nvSpPr>
        <p:spPr bwMode="auto">
          <a:xfrm>
            <a:off x="3901947" y="3515915"/>
            <a:ext cx="1223413"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Probabilistic</a:t>
            </a:r>
          </a:p>
        </p:txBody>
      </p:sp>
      <p:sp>
        <p:nvSpPr>
          <p:cNvPr id="14"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extLst>
      <p:ext uri="{BB962C8B-B14F-4D97-AF65-F5344CB8AC3E}">
        <p14:creationId xmlns:p14="http://schemas.microsoft.com/office/powerpoint/2010/main" val="169007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17</a:t>
            </a:fld>
            <a:endParaRPr lang="en-US"/>
          </a:p>
        </p:txBody>
      </p:sp>
      <p:sp>
        <p:nvSpPr>
          <p:cNvPr id="6" name="Title 1"/>
          <p:cNvSpPr>
            <a:spLocks noGrp="1"/>
          </p:cNvSpPr>
          <p:nvPr>
            <p:ph type="title"/>
          </p:nvPr>
        </p:nvSpPr>
        <p:spPr>
          <a:xfrm>
            <a:off x="628650" y="273844"/>
            <a:ext cx="7886700" cy="994172"/>
          </a:xfrm>
        </p:spPr>
        <p:txBody>
          <a:bodyPr>
            <a:normAutofit/>
          </a:bodyPr>
          <a:lstStyle/>
          <a:p>
            <a:pPr algn="ctr"/>
            <a:r>
              <a:rPr lang="en-US" sz="3750" b="1" dirty="0"/>
              <a:t>Anatomy of a Data Center</a:t>
            </a:r>
          </a:p>
        </p:txBody>
      </p:sp>
      <p:sp>
        <p:nvSpPr>
          <p:cNvPr id="7" name="TextBox 6"/>
          <p:cNvSpPr txBox="1"/>
          <p:nvPr/>
        </p:nvSpPr>
        <p:spPr>
          <a:xfrm>
            <a:off x="4855174" y="1138853"/>
            <a:ext cx="4159451" cy="553998"/>
          </a:xfrm>
          <a:prstGeom prst="rect">
            <a:avLst/>
          </a:prstGeom>
          <a:noFill/>
        </p:spPr>
        <p:txBody>
          <a:bodyPr wrap="square" rtlCol="0">
            <a:spAutoFit/>
          </a:bodyPr>
          <a:lstStyle/>
          <a:p>
            <a:pPr algn="ctr"/>
            <a:r>
              <a:rPr lang="en-US" sz="3000" b="1" dirty="0"/>
              <a:t>Common traffic patterns</a:t>
            </a:r>
            <a:endParaRPr lang="en-US" sz="3000" b="1" u="sng" dirty="0"/>
          </a:p>
        </p:txBody>
      </p:sp>
      <p:sp>
        <p:nvSpPr>
          <p:cNvPr id="8" name="Rectangle 165"/>
          <p:cNvSpPr>
            <a:spLocks noChangeArrowheads="1"/>
          </p:cNvSpPr>
          <p:nvPr/>
        </p:nvSpPr>
        <p:spPr bwMode="auto">
          <a:xfrm>
            <a:off x="440267" y="1736993"/>
            <a:ext cx="4271379" cy="2891928"/>
          </a:xfrm>
          <a:prstGeom prst="rect">
            <a:avLst/>
          </a:prstGeom>
          <a:noFill/>
          <a:ln w="38100">
            <a:solidFill>
              <a:srgbClr val="008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9" name="Rectangle 8"/>
          <p:cNvSpPr/>
          <p:nvPr/>
        </p:nvSpPr>
        <p:spPr>
          <a:xfrm>
            <a:off x="391447" y="1376466"/>
            <a:ext cx="1369093" cy="380873"/>
          </a:xfrm>
          <a:prstGeom prst="rect">
            <a:avLst/>
          </a:prstGeom>
        </p:spPr>
        <p:txBody>
          <a:bodyPr wrap="none">
            <a:spAutoFit/>
          </a:bodyPr>
          <a:lstStyle/>
          <a:p>
            <a:r>
              <a:rPr lang="en-US" sz="1875" b="1" dirty="0"/>
              <a:t>Data Center</a:t>
            </a:r>
          </a:p>
        </p:txBody>
      </p:sp>
      <p:pic>
        <p:nvPicPr>
          <p:cNvPr id="11"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1954" y="1116062"/>
            <a:ext cx="16573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247748" y="1182815"/>
            <a:ext cx="1085875" cy="380873"/>
          </a:xfrm>
          <a:prstGeom prst="rect">
            <a:avLst/>
          </a:prstGeom>
        </p:spPr>
        <p:txBody>
          <a:bodyPr wrap="none">
            <a:spAutoFit/>
          </a:bodyPr>
          <a:lstStyle/>
          <a:p>
            <a:r>
              <a:rPr lang="en-US" sz="1875" dirty="0"/>
              <a:t>  Internet</a:t>
            </a:r>
          </a:p>
        </p:txBody>
      </p:sp>
      <p:pic>
        <p:nvPicPr>
          <p:cNvPr id="13" name="Picture 1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8066" y="1701178"/>
            <a:ext cx="742950" cy="40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4"/>
          <p:cNvCxnSpPr>
            <a:stCxn id="13" idx="0"/>
          </p:cNvCxnSpPr>
          <p:nvPr/>
        </p:nvCxnSpPr>
        <p:spPr>
          <a:xfrm flipV="1">
            <a:off x="2749541" y="1582788"/>
            <a:ext cx="0" cy="118390"/>
          </a:xfrm>
          <a:prstGeom prst="line">
            <a:avLst/>
          </a:prstGeom>
          <a:ln w="57150"/>
        </p:spPr>
        <p:style>
          <a:lnRef idx="1">
            <a:schemeClr val="dk1"/>
          </a:lnRef>
          <a:fillRef idx="0">
            <a:schemeClr val="dk1"/>
          </a:fillRef>
          <a:effectRef idx="0">
            <a:schemeClr val="dk1"/>
          </a:effectRef>
          <a:fontRef idx="minor">
            <a:schemeClr val="tx1"/>
          </a:fontRef>
        </p:style>
      </p:cxnSp>
      <p:pic>
        <p:nvPicPr>
          <p:cNvPr id="16"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6185" y="2465140"/>
            <a:ext cx="4357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5902" y="2472024"/>
            <a:ext cx="4357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2992" y="2478908"/>
            <a:ext cx="4357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2439" y="3637362"/>
            <a:ext cx="685800" cy="2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7833" y="3512044"/>
            <a:ext cx="685800" cy="2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99330" y="3626344"/>
            <a:ext cx="685800" cy="2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Straight Connector 22"/>
          <p:cNvCxnSpPr>
            <a:stCxn id="16" idx="0"/>
            <a:endCxn id="13" idx="2"/>
          </p:cNvCxnSpPr>
          <p:nvPr/>
        </p:nvCxnSpPr>
        <p:spPr>
          <a:xfrm flipV="1">
            <a:off x="1714070" y="2103608"/>
            <a:ext cx="1035472" cy="361532"/>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a:stCxn id="13" idx="2"/>
            <a:endCxn id="17" idx="0"/>
          </p:cNvCxnSpPr>
          <p:nvPr/>
        </p:nvCxnSpPr>
        <p:spPr>
          <a:xfrm>
            <a:off x="2749541" y="2103609"/>
            <a:ext cx="4245" cy="368416"/>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p:cNvCxnSpPr>
            <a:stCxn id="13" idx="2"/>
            <a:endCxn id="18" idx="0"/>
          </p:cNvCxnSpPr>
          <p:nvPr/>
        </p:nvCxnSpPr>
        <p:spPr>
          <a:xfrm>
            <a:off x="2749541" y="2103608"/>
            <a:ext cx="961335" cy="37530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p:cNvCxnSpPr>
            <a:stCxn id="16" idx="2"/>
            <a:endCxn id="19" idx="0"/>
          </p:cNvCxnSpPr>
          <p:nvPr/>
        </p:nvCxnSpPr>
        <p:spPr>
          <a:xfrm flipH="1">
            <a:off x="1565340" y="2922340"/>
            <a:ext cx="148730" cy="715022"/>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p:cNvCxnSpPr>
            <a:endCxn id="20" idx="0"/>
          </p:cNvCxnSpPr>
          <p:nvPr/>
        </p:nvCxnSpPr>
        <p:spPr>
          <a:xfrm>
            <a:off x="2720733" y="2922240"/>
            <a:ext cx="0" cy="589804"/>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p:cNvCxnSpPr>
            <a:stCxn id="18" idx="2"/>
            <a:endCxn id="21" idx="0"/>
          </p:cNvCxnSpPr>
          <p:nvPr/>
        </p:nvCxnSpPr>
        <p:spPr>
          <a:xfrm>
            <a:off x="3710877" y="2936108"/>
            <a:ext cx="231353" cy="690236"/>
          </a:xfrm>
          <a:prstGeom prst="line">
            <a:avLst/>
          </a:prstGeom>
          <a:ln w="38100"/>
        </p:spPr>
        <p:style>
          <a:lnRef idx="1">
            <a:schemeClr val="dk1"/>
          </a:lnRef>
          <a:fillRef idx="0">
            <a:schemeClr val="dk1"/>
          </a:fillRef>
          <a:effectRef idx="0">
            <a:schemeClr val="dk1"/>
          </a:effectRef>
          <a:fontRef idx="minor">
            <a:schemeClr val="tx1"/>
          </a:fontRef>
        </p:style>
      </p:cxnSp>
      <p:pic>
        <p:nvPicPr>
          <p:cNvPr id="37"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0092"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3887"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2969"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22051"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66377"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0172"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254"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8336"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780" y="3910321"/>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69575" y="3910321"/>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8657" y="3910321"/>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7739" y="3910321"/>
            <a:ext cx="294085" cy="391716"/>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920092" y="3900212"/>
            <a:ext cx="1096044" cy="4018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Rounded Rectangle 56"/>
          <p:cNvSpPr/>
          <p:nvPr/>
        </p:nvSpPr>
        <p:spPr>
          <a:xfrm>
            <a:off x="2141588" y="3774892"/>
            <a:ext cx="1096044" cy="4018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Rounded Rectangle 57"/>
          <p:cNvSpPr/>
          <p:nvPr/>
        </p:nvSpPr>
        <p:spPr>
          <a:xfrm>
            <a:off x="3420924" y="3889192"/>
            <a:ext cx="1096044" cy="4018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 name="Straight Connector 58"/>
          <p:cNvCxnSpPr/>
          <p:nvPr/>
        </p:nvCxnSpPr>
        <p:spPr>
          <a:xfrm>
            <a:off x="4848031" y="1166415"/>
            <a:ext cx="0" cy="3499247"/>
          </a:xfrm>
          <a:prstGeom prst="line">
            <a:avLst/>
          </a:prstGeom>
          <a:ln w="38100"/>
        </p:spPr>
        <p:style>
          <a:lnRef idx="1">
            <a:schemeClr val="dk1"/>
          </a:lnRef>
          <a:fillRef idx="0">
            <a:schemeClr val="dk1"/>
          </a:fillRef>
          <a:effectRef idx="0">
            <a:schemeClr val="dk1"/>
          </a:effectRef>
          <a:fontRef idx="minor">
            <a:schemeClr val="tx1"/>
          </a:fontRef>
        </p:style>
      </p:cxnSp>
      <p:sp>
        <p:nvSpPr>
          <p:cNvPr id="60" name="Rectangle 59"/>
          <p:cNvSpPr/>
          <p:nvPr/>
        </p:nvSpPr>
        <p:spPr>
          <a:xfrm>
            <a:off x="704088" y="4352385"/>
            <a:ext cx="1527718" cy="553998"/>
          </a:xfrm>
          <a:prstGeom prst="rect">
            <a:avLst/>
          </a:prstGeom>
        </p:spPr>
        <p:txBody>
          <a:bodyPr wrap="square">
            <a:spAutoFit/>
          </a:bodyPr>
          <a:lstStyle/>
          <a:p>
            <a:r>
              <a:rPr lang="en-US" sz="1500" dirty="0"/>
              <a:t>Rack with Servers</a:t>
            </a:r>
          </a:p>
        </p:txBody>
      </p:sp>
      <p:sp>
        <p:nvSpPr>
          <p:cNvPr id="61" name="Rectangle 60"/>
          <p:cNvSpPr/>
          <p:nvPr/>
        </p:nvSpPr>
        <p:spPr>
          <a:xfrm>
            <a:off x="1950432" y="4135696"/>
            <a:ext cx="1527718" cy="553998"/>
          </a:xfrm>
          <a:prstGeom prst="rect">
            <a:avLst/>
          </a:prstGeom>
        </p:spPr>
        <p:txBody>
          <a:bodyPr wrap="square">
            <a:spAutoFit/>
          </a:bodyPr>
          <a:lstStyle/>
          <a:p>
            <a:r>
              <a:rPr lang="en-US" sz="1500" dirty="0"/>
              <a:t>Rack with Servers</a:t>
            </a:r>
          </a:p>
        </p:txBody>
      </p:sp>
      <p:sp>
        <p:nvSpPr>
          <p:cNvPr id="62" name="Rectangle 61"/>
          <p:cNvSpPr/>
          <p:nvPr/>
        </p:nvSpPr>
        <p:spPr>
          <a:xfrm>
            <a:off x="3222447" y="4352385"/>
            <a:ext cx="1527718" cy="553998"/>
          </a:xfrm>
          <a:prstGeom prst="rect">
            <a:avLst/>
          </a:prstGeom>
        </p:spPr>
        <p:txBody>
          <a:bodyPr wrap="square">
            <a:spAutoFit/>
          </a:bodyPr>
          <a:lstStyle/>
          <a:p>
            <a:r>
              <a:rPr lang="en-US" sz="1500" dirty="0"/>
              <a:t>Rack with Servers</a:t>
            </a:r>
          </a:p>
        </p:txBody>
      </p:sp>
      <p:sp>
        <p:nvSpPr>
          <p:cNvPr id="63" name="Rectangle 62"/>
          <p:cNvSpPr/>
          <p:nvPr/>
        </p:nvSpPr>
        <p:spPr>
          <a:xfrm>
            <a:off x="475933" y="3056100"/>
            <a:ext cx="1129643" cy="784830"/>
          </a:xfrm>
          <a:prstGeom prst="rect">
            <a:avLst/>
          </a:prstGeom>
        </p:spPr>
        <p:txBody>
          <a:bodyPr wrap="square">
            <a:spAutoFit/>
          </a:bodyPr>
          <a:lstStyle/>
          <a:p>
            <a:pPr algn="ctr"/>
            <a:r>
              <a:rPr lang="en-US" sz="1500" dirty="0"/>
              <a:t>Top of Rack </a:t>
            </a:r>
          </a:p>
          <a:p>
            <a:pPr algn="ctr"/>
            <a:r>
              <a:rPr lang="en-US" sz="1500" dirty="0"/>
              <a:t>(TOR) Switch</a:t>
            </a:r>
          </a:p>
        </p:txBody>
      </p:sp>
      <p:cxnSp>
        <p:nvCxnSpPr>
          <p:cNvPr id="65" name="Straight Arrow Connector 64"/>
          <p:cNvCxnSpPr/>
          <p:nvPr/>
        </p:nvCxnSpPr>
        <p:spPr>
          <a:xfrm>
            <a:off x="1103588" y="3510814"/>
            <a:ext cx="152719" cy="1973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6" name="Rectangle 65"/>
          <p:cNvSpPr/>
          <p:nvPr/>
        </p:nvSpPr>
        <p:spPr>
          <a:xfrm>
            <a:off x="454927" y="1966938"/>
            <a:ext cx="1129643" cy="553998"/>
          </a:xfrm>
          <a:prstGeom prst="rect">
            <a:avLst/>
          </a:prstGeom>
        </p:spPr>
        <p:txBody>
          <a:bodyPr wrap="square">
            <a:spAutoFit/>
          </a:bodyPr>
          <a:lstStyle/>
          <a:p>
            <a:pPr algn="ctr"/>
            <a:r>
              <a:rPr lang="en-US" sz="1500" dirty="0"/>
              <a:t>Aggregation</a:t>
            </a:r>
          </a:p>
          <a:p>
            <a:pPr algn="ctr"/>
            <a:r>
              <a:rPr lang="en-US" sz="1500" dirty="0"/>
              <a:t>Switches</a:t>
            </a:r>
          </a:p>
        </p:txBody>
      </p:sp>
      <p:cxnSp>
        <p:nvCxnSpPr>
          <p:cNvPr id="67" name="Straight Arrow Connector 66"/>
          <p:cNvCxnSpPr/>
          <p:nvPr/>
        </p:nvCxnSpPr>
        <p:spPr>
          <a:xfrm>
            <a:off x="1277155" y="2482115"/>
            <a:ext cx="152719" cy="1973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8" name="Rectangle 67"/>
          <p:cNvSpPr/>
          <p:nvPr/>
        </p:nvSpPr>
        <p:spPr>
          <a:xfrm>
            <a:off x="3336265" y="1734257"/>
            <a:ext cx="1129643" cy="323165"/>
          </a:xfrm>
          <a:prstGeom prst="rect">
            <a:avLst/>
          </a:prstGeom>
        </p:spPr>
        <p:txBody>
          <a:bodyPr wrap="square">
            <a:spAutoFit/>
          </a:bodyPr>
          <a:lstStyle/>
          <a:p>
            <a:pPr algn="ctr"/>
            <a:r>
              <a:rPr lang="en-US" sz="1500" dirty="0"/>
              <a:t>Core Switch</a:t>
            </a:r>
          </a:p>
        </p:txBody>
      </p:sp>
      <p:cxnSp>
        <p:nvCxnSpPr>
          <p:cNvPr id="69" name="Straight Arrow Connector 68"/>
          <p:cNvCxnSpPr>
            <a:endCxn id="13" idx="3"/>
          </p:cNvCxnSpPr>
          <p:nvPr/>
        </p:nvCxnSpPr>
        <p:spPr>
          <a:xfrm flipH="1">
            <a:off x="3121016" y="1889862"/>
            <a:ext cx="284763" cy="125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5219505" y="1601519"/>
            <a:ext cx="3170830" cy="727122"/>
          </a:xfrm>
          <a:prstGeom prst="rect">
            <a:avLst/>
          </a:prstGeom>
          <a:noFill/>
        </p:spPr>
        <p:txBody>
          <a:bodyPr wrap="square" rtlCol="0">
            <a:spAutoFit/>
          </a:bodyPr>
          <a:lstStyle/>
          <a:p>
            <a:r>
              <a:rPr lang="en-US" sz="2250" b="1" dirty="0">
                <a:solidFill>
                  <a:schemeClr val="accent2"/>
                </a:solidFill>
              </a:rPr>
              <a:t>North-south</a:t>
            </a:r>
          </a:p>
          <a:p>
            <a:r>
              <a:rPr lang="en-US" sz="1875" dirty="0"/>
              <a:t>   - common with web sites</a:t>
            </a:r>
          </a:p>
        </p:txBody>
      </p:sp>
      <p:sp>
        <p:nvSpPr>
          <p:cNvPr id="50" name="TextBox 49"/>
          <p:cNvSpPr txBox="1"/>
          <p:nvPr/>
        </p:nvSpPr>
        <p:spPr>
          <a:xfrm>
            <a:off x="5200957" y="2347960"/>
            <a:ext cx="3703728" cy="1361911"/>
          </a:xfrm>
          <a:prstGeom prst="rect">
            <a:avLst/>
          </a:prstGeom>
          <a:noFill/>
        </p:spPr>
        <p:txBody>
          <a:bodyPr wrap="square" rtlCol="0">
            <a:spAutoFit/>
          </a:bodyPr>
          <a:lstStyle/>
          <a:p>
            <a:r>
              <a:rPr lang="en-US" sz="2250" b="1" dirty="0">
                <a:solidFill>
                  <a:schemeClr val="accent6">
                    <a:lumMod val="75000"/>
                  </a:schemeClr>
                </a:solidFill>
              </a:rPr>
              <a:t>East-West</a:t>
            </a:r>
          </a:p>
          <a:p>
            <a:r>
              <a:rPr lang="en-US" sz="2250" dirty="0"/>
              <a:t>   </a:t>
            </a:r>
            <a:r>
              <a:rPr lang="en-US" sz="1875" dirty="0"/>
              <a:t>- common with back-end of </a:t>
            </a:r>
          </a:p>
          <a:p>
            <a:r>
              <a:rPr lang="en-US" sz="1875" dirty="0"/>
              <a:t>     web sites/ web services</a:t>
            </a:r>
          </a:p>
          <a:p>
            <a:r>
              <a:rPr lang="en-US" sz="1875" dirty="0"/>
              <a:t>   - common in Big Data </a:t>
            </a:r>
          </a:p>
        </p:txBody>
      </p:sp>
      <p:sp>
        <p:nvSpPr>
          <p:cNvPr id="51" name="TextBox 50"/>
          <p:cNvSpPr txBox="1"/>
          <p:nvPr/>
        </p:nvSpPr>
        <p:spPr>
          <a:xfrm>
            <a:off x="5191471" y="3730824"/>
            <a:ext cx="2783729" cy="784830"/>
          </a:xfrm>
          <a:prstGeom prst="rect">
            <a:avLst/>
          </a:prstGeom>
          <a:noFill/>
        </p:spPr>
        <p:txBody>
          <a:bodyPr wrap="square" rtlCol="0">
            <a:spAutoFit/>
          </a:bodyPr>
          <a:lstStyle/>
          <a:p>
            <a:r>
              <a:rPr lang="en-US" sz="2250" b="1" dirty="0">
                <a:solidFill>
                  <a:srgbClr val="C00000"/>
                </a:solidFill>
              </a:rPr>
              <a:t>Many-to-one</a:t>
            </a:r>
          </a:p>
          <a:p>
            <a:r>
              <a:rPr lang="en-US" sz="2250" dirty="0"/>
              <a:t>   </a:t>
            </a:r>
            <a:r>
              <a:rPr lang="en-US" sz="1875" dirty="0"/>
              <a:t>- causes TCP </a:t>
            </a:r>
            <a:r>
              <a:rPr lang="en-US" sz="1875" dirty="0" err="1"/>
              <a:t>incast</a:t>
            </a:r>
            <a:endParaRPr lang="en-US" sz="1875" dirty="0"/>
          </a:p>
        </p:txBody>
      </p:sp>
      <p:cxnSp>
        <p:nvCxnSpPr>
          <p:cNvPr id="5" name="Curved Connector 4"/>
          <p:cNvCxnSpPr/>
          <p:nvPr/>
        </p:nvCxnSpPr>
        <p:spPr>
          <a:xfrm rot="5400000" flipH="1" flipV="1">
            <a:off x="1097927" y="2189734"/>
            <a:ext cx="2390842" cy="1092587"/>
          </a:xfrm>
          <a:prstGeom prst="curvedConnector3">
            <a:avLst>
              <a:gd name="adj1" fmla="val 65687"/>
            </a:avLst>
          </a:prstGeom>
          <a:ln w="57150"/>
        </p:spPr>
        <p:style>
          <a:lnRef idx="1">
            <a:schemeClr val="accent2"/>
          </a:lnRef>
          <a:fillRef idx="0">
            <a:schemeClr val="accent2"/>
          </a:fillRef>
          <a:effectRef idx="0">
            <a:schemeClr val="accent2"/>
          </a:effectRef>
          <a:fontRef idx="minor">
            <a:schemeClr val="tx1"/>
          </a:fontRef>
        </p:style>
      </p:cxnSp>
      <p:sp>
        <p:nvSpPr>
          <p:cNvPr id="54" name="Freeform 53"/>
          <p:cNvSpPr/>
          <p:nvPr/>
        </p:nvSpPr>
        <p:spPr>
          <a:xfrm>
            <a:off x="2217771" y="3510814"/>
            <a:ext cx="888394" cy="526688"/>
          </a:xfrm>
          <a:custGeom>
            <a:avLst/>
            <a:gdLst>
              <a:gd name="connsiteX0" fmla="*/ 0 w 1457325"/>
              <a:gd name="connsiteY0" fmla="*/ 828922 h 900359"/>
              <a:gd name="connsiteX1" fmla="*/ 1014413 w 1457325"/>
              <a:gd name="connsiteY1" fmla="*/ 247 h 900359"/>
              <a:gd name="connsiteX2" fmla="*/ 1457325 w 1457325"/>
              <a:gd name="connsiteY2" fmla="*/ 900359 h 900359"/>
            </a:gdLst>
            <a:ahLst/>
            <a:cxnLst>
              <a:cxn ang="0">
                <a:pos x="connsiteX0" y="connsiteY0"/>
              </a:cxn>
              <a:cxn ang="0">
                <a:pos x="connsiteX1" y="connsiteY1"/>
              </a:cxn>
              <a:cxn ang="0">
                <a:pos x="connsiteX2" y="connsiteY2"/>
              </a:cxn>
            </a:cxnLst>
            <a:rect l="l" t="t" r="r" b="b"/>
            <a:pathLst>
              <a:path w="1457325" h="900359">
                <a:moveTo>
                  <a:pt x="0" y="828922"/>
                </a:moveTo>
                <a:cubicBezTo>
                  <a:pt x="385763" y="408631"/>
                  <a:pt x="771526" y="-11659"/>
                  <a:pt x="1014413" y="247"/>
                </a:cubicBezTo>
                <a:cubicBezTo>
                  <a:pt x="1257300" y="12153"/>
                  <a:pt x="1388269" y="757484"/>
                  <a:pt x="1457325" y="900359"/>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Freeform 69"/>
          <p:cNvSpPr/>
          <p:nvPr/>
        </p:nvSpPr>
        <p:spPr>
          <a:xfrm>
            <a:off x="3489030" y="3527917"/>
            <a:ext cx="888394" cy="526688"/>
          </a:xfrm>
          <a:custGeom>
            <a:avLst/>
            <a:gdLst>
              <a:gd name="connsiteX0" fmla="*/ 0 w 1457325"/>
              <a:gd name="connsiteY0" fmla="*/ 828922 h 900359"/>
              <a:gd name="connsiteX1" fmla="*/ 1014413 w 1457325"/>
              <a:gd name="connsiteY1" fmla="*/ 247 h 900359"/>
              <a:gd name="connsiteX2" fmla="*/ 1457325 w 1457325"/>
              <a:gd name="connsiteY2" fmla="*/ 900359 h 900359"/>
            </a:gdLst>
            <a:ahLst/>
            <a:cxnLst>
              <a:cxn ang="0">
                <a:pos x="connsiteX0" y="connsiteY0"/>
              </a:cxn>
              <a:cxn ang="0">
                <a:pos x="connsiteX1" y="connsiteY1"/>
              </a:cxn>
              <a:cxn ang="0">
                <a:pos x="connsiteX2" y="connsiteY2"/>
              </a:cxn>
            </a:cxnLst>
            <a:rect l="l" t="t" r="r" b="b"/>
            <a:pathLst>
              <a:path w="1457325" h="900359">
                <a:moveTo>
                  <a:pt x="0" y="828922"/>
                </a:moveTo>
                <a:cubicBezTo>
                  <a:pt x="385763" y="408631"/>
                  <a:pt x="771526" y="-11659"/>
                  <a:pt x="1014413" y="247"/>
                </a:cubicBezTo>
                <a:cubicBezTo>
                  <a:pt x="1257300" y="12153"/>
                  <a:pt x="1388269" y="757484"/>
                  <a:pt x="1457325" y="900359"/>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Freeform 70"/>
          <p:cNvSpPr/>
          <p:nvPr/>
        </p:nvSpPr>
        <p:spPr>
          <a:xfrm>
            <a:off x="3763542" y="3311409"/>
            <a:ext cx="599738" cy="721697"/>
          </a:xfrm>
          <a:custGeom>
            <a:avLst/>
            <a:gdLst>
              <a:gd name="connsiteX0" fmla="*/ 0 w 1457325"/>
              <a:gd name="connsiteY0" fmla="*/ 828922 h 900359"/>
              <a:gd name="connsiteX1" fmla="*/ 1014413 w 1457325"/>
              <a:gd name="connsiteY1" fmla="*/ 247 h 900359"/>
              <a:gd name="connsiteX2" fmla="*/ 1457325 w 1457325"/>
              <a:gd name="connsiteY2" fmla="*/ 900359 h 900359"/>
            </a:gdLst>
            <a:ahLst/>
            <a:cxnLst>
              <a:cxn ang="0">
                <a:pos x="connsiteX0" y="connsiteY0"/>
              </a:cxn>
              <a:cxn ang="0">
                <a:pos x="connsiteX1" y="connsiteY1"/>
              </a:cxn>
              <a:cxn ang="0">
                <a:pos x="connsiteX2" y="connsiteY2"/>
              </a:cxn>
            </a:cxnLst>
            <a:rect l="l" t="t" r="r" b="b"/>
            <a:pathLst>
              <a:path w="1457325" h="900359">
                <a:moveTo>
                  <a:pt x="0" y="828922"/>
                </a:moveTo>
                <a:cubicBezTo>
                  <a:pt x="385763" y="408631"/>
                  <a:pt x="771526" y="-11659"/>
                  <a:pt x="1014413" y="247"/>
                </a:cubicBezTo>
                <a:cubicBezTo>
                  <a:pt x="1257300" y="12153"/>
                  <a:pt x="1388269" y="757484"/>
                  <a:pt x="1457325" y="900359"/>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Freeform 71"/>
          <p:cNvSpPr/>
          <p:nvPr/>
        </p:nvSpPr>
        <p:spPr>
          <a:xfrm>
            <a:off x="4049033" y="3056101"/>
            <a:ext cx="307466" cy="992060"/>
          </a:xfrm>
          <a:custGeom>
            <a:avLst/>
            <a:gdLst>
              <a:gd name="connsiteX0" fmla="*/ 0 w 1457325"/>
              <a:gd name="connsiteY0" fmla="*/ 828922 h 900359"/>
              <a:gd name="connsiteX1" fmla="*/ 1014413 w 1457325"/>
              <a:gd name="connsiteY1" fmla="*/ 247 h 900359"/>
              <a:gd name="connsiteX2" fmla="*/ 1457325 w 1457325"/>
              <a:gd name="connsiteY2" fmla="*/ 900359 h 900359"/>
            </a:gdLst>
            <a:ahLst/>
            <a:cxnLst>
              <a:cxn ang="0">
                <a:pos x="connsiteX0" y="connsiteY0"/>
              </a:cxn>
              <a:cxn ang="0">
                <a:pos x="connsiteX1" y="connsiteY1"/>
              </a:cxn>
              <a:cxn ang="0">
                <a:pos x="connsiteX2" y="connsiteY2"/>
              </a:cxn>
            </a:cxnLst>
            <a:rect l="l" t="t" r="r" b="b"/>
            <a:pathLst>
              <a:path w="1457325" h="900359">
                <a:moveTo>
                  <a:pt x="0" y="828922"/>
                </a:moveTo>
                <a:cubicBezTo>
                  <a:pt x="385763" y="408631"/>
                  <a:pt x="771526" y="-11659"/>
                  <a:pt x="1014413" y="247"/>
                </a:cubicBezTo>
                <a:cubicBezTo>
                  <a:pt x="1257300" y="12153"/>
                  <a:pt x="1388269" y="757484"/>
                  <a:pt x="1457325" y="900359"/>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85504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9" grpId="0"/>
      <p:bldP spid="50" grpId="0"/>
      <p:bldP spid="51" grpId="0"/>
      <p:bldP spid="54" grpId="0" animBg="1"/>
      <p:bldP spid="70" grpId="0" animBg="1"/>
      <p:bldP spid="71" grpId="0" animBg="1"/>
      <p:bldP spid="7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Newer Consistency Models (Contd.)</a:t>
            </a:r>
          </a:p>
        </p:txBody>
      </p:sp>
      <p:sp>
        <p:nvSpPr>
          <p:cNvPr id="3" name="Content Placeholder 2"/>
          <p:cNvSpPr>
            <a:spLocks noGrp="1"/>
          </p:cNvSpPr>
          <p:nvPr>
            <p:ph idx="4294967295"/>
          </p:nvPr>
        </p:nvSpPr>
        <p:spPr>
          <a:xfrm>
            <a:off x="0" y="800100"/>
            <a:ext cx="8382000" cy="3794125"/>
          </a:xfrm>
        </p:spPr>
        <p:txBody>
          <a:bodyPr>
            <a:normAutofit/>
          </a:bodyPr>
          <a:lstStyle/>
          <a:p>
            <a:r>
              <a:rPr lang="en-US" sz="1950" b="1" dirty="0">
                <a:solidFill>
                  <a:srgbClr val="FF0000"/>
                </a:solidFill>
                <a:ea typeface="ＭＳ Ｐゴシック" charset="0"/>
              </a:rPr>
              <a:t>Red-blue Consistency</a:t>
            </a:r>
            <a:r>
              <a:rPr lang="en-US" sz="1950" dirty="0">
                <a:ea typeface="ＭＳ Ｐゴシック" charset="0"/>
              </a:rPr>
              <a:t>: Rewrite client transactions to separate operations into red operations vs. blue operations [MPI-SWS Germany]</a:t>
            </a:r>
          </a:p>
          <a:p>
            <a:pPr lvl="1"/>
            <a:r>
              <a:rPr lang="en-US" sz="1950" dirty="0">
                <a:ea typeface="ＭＳ Ｐゴシック" charset="0"/>
              </a:rPr>
              <a:t>Blue operations can be executed (commutated) in any order across DCs</a:t>
            </a:r>
          </a:p>
          <a:p>
            <a:pPr lvl="1"/>
            <a:r>
              <a:rPr lang="en-US" sz="1950" dirty="0">
                <a:ea typeface="ＭＳ Ｐゴシック" charset="0"/>
              </a:rPr>
              <a:t>Red operations need to be executed in the same order at each DC</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9898" t="20122" r="9898" b="20122"/>
          <a:stretch>
            <a:fillRect/>
          </a:stretch>
        </p:blipFill>
        <p:spPr bwMode="auto">
          <a:xfrm rot="10800000">
            <a:off x="2360679" y="3420666"/>
            <a:ext cx="4635166" cy="2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9"/>
          <p:cNvSpPr txBox="1">
            <a:spLocks noChangeArrowheads="1"/>
          </p:cNvSpPr>
          <p:nvPr/>
        </p:nvSpPr>
        <p:spPr bwMode="auto">
          <a:xfrm>
            <a:off x="5657317" y="3693320"/>
            <a:ext cx="1502334"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a:solidFill>
                  <a:schemeClr val="tx1"/>
                </a:solidFill>
              </a:rPr>
              <a:t>Strong </a:t>
            </a:r>
          </a:p>
          <a:p>
            <a:pPr algn="ctr"/>
            <a:r>
              <a:rPr lang="en-US" sz="1350">
                <a:solidFill>
                  <a:schemeClr val="tx1"/>
                </a:solidFill>
              </a:rPr>
              <a:t>(e.g., Sequential)</a:t>
            </a:r>
          </a:p>
        </p:txBody>
      </p:sp>
      <p:sp>
        <p:nvSpPr>
          <p:cNvPr id="6" name="Text Box 9"/>
          <p:cNvSpPr txBox="1">
            <a:spLocks noChangeArrowheads="1"/>
          </p:cNvSpPr>
          <p:nvPr/>
        </p:nvSpPr>
        <p:spPr bwMode="auto">
          <a:xfrm>
            <a:off x="2182844" y="3923109"/>
            <a:ext cx="857928"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a:solidFill>
                  <a:schemeClr val="tx1"/>
                </a:solidFill>
              </a:rPr>
              <a:t>Eventual</a:t>
            </a:r>
          </a:p>
        </p:txBody>
      </p:sp>
      <p:sp>
        <p:nvSpPr>
          <p:cNvPr id="7" name="Text Box 9"/>
          <p:cNvSpPr txBox="1">
            <a:spLocks noChangeArrowheads="1"/>
          </p:cNvSpPr>
          <p:nvPr/>
        </p:nvSpPr>
        <p:spPr bwMode="auto">
          <a:xfrm>
            <a:off x="2605688" y="3087290"/>
            <a:ext cx="723276"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a:solidFill>
                  <a:schemeClr val="tx1"/>
                </a:solidFill>
              </a:rPr>
              <a:t>Causal</a:t>
            </a:r>
          </a:p>
        </p:txBody>
      </p:sp>
      <p:sp>
        <p:nvSpPr>
          <p:cNvPr id="8" name="Text Box 9"/>
          <p:cNvSpPr txBox="1">
            <a:spLocks noChangeArrowheads="1"/>
          </p:cNvSpPr>
          <p:nvPr/>
        </p:nvSpPr>
        <p:spPr bwMode="auto">
          <a:xfrm>
            <a:off x="3319267" y="2914650"/>
            <a:ext cx="906018"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a:solidFill>
                  <a:schemeClr val="tx1"/>
                </a:solidFill>
              </a:rPr>
              <a:t>Red-Blue</a:t>
            </a:r>
          </a:p>
        </p:txBody>
      </p:sp>
      <p:sp>
        <p:nvSpPr>
          <p:cNvPr id="9" name="Text Box 9"/>
          <p:cNvSpPr txBox="1">
            <a:spLocks noChangeArrowheads="1"/>
          </p:cNvSpPr>
          <p:nvPr/>
        </p:nvSpPr>
        <p:spPr bwMode="auto">
          <a:xfrm>
            <a:off x="4316396" y="3923109"/>
            <a:ext cx="732958"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a:solidFill>
                  <a:schemeClr val="tx1"/>
                </a:solidFill>
              </a:rPr>
              <a:t>CRDTs</a:t>
            </a:r>
          </a:p>
        </p:txBody>
      </p:sp>
      <p:sp>
        <p:nvSpPr>
          <p:cNvPr id="10" name="Text Box 9"/>
          <p:cNvSpPr txBox="1">
            <a:spLocks noChangeArrowheads="1"/>
          </p:cNvSpPr>
          <p:nvPr/>
        </p:nvSpPr>
        <p:spPr bwMode="auto">
          <a:xfrm>
            <a:off x="2845592" y="3750469"/>
            <a:ext cx="161775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a:solidFill>
                  <a:schemeClr val="tx1"/>
                </a:solidFill>
              </a:rPr>
              <a:t>Per-key sequential</a:t>
            </a:r>
          </a:p>
        </p:txBody>
      </p:sp>
      <p:sp>
        <p:nvSpPr>
          <p:cNvPr id="11" name="Text Box 9"/>
          <p:cNvSpPr txBox="1">
            <a:spLocks noChangeArrowheads="1"/>
          </p:cNvSpPr>
          <p:nvPr/>
        </p:nvSpPr>
        <p:spPr bwMode="auto">
          <a:xfrm>
            <a:off x="4069146" y="3087290"/>
            <a:ext cx="1117615"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a:solidFill>
                  <a:schemeClr val="tx1"/>
                </a:solidFill>
              </a:rPr>
              <a:t>Probabilistic</a:t>
            </a:r>
          </a:p>
        </p:txBody>
      </p:sp>
      <p:sp>
        <p:nvSpPr>
          <p:cNvPr id="14"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extLst>
      <p:ext uri="{BB962C8B-B14F-4D97-AF65-F5344CB8AC3E}">
        <p14:creationId xmlns:p14="http://schemas.microsoft.com/office/powerpoint/2010/main" val="38043520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Newer Consistency Models (Contd.)</a:t>
            </a:r>
          </a:p>
        </p:txBody>
      </p:sp>
      <p:sp>
        <p:nvSpPr>
          <p:cNvPr id="13" name="Content Placeholder 2"/>
          <p:cNvSpPr>
            <a:spLocks noGrp="1"/>
          </p:cNvSpPr>
          <p:nvPr>
            <p:ph idx="4294967295"/>
          </p:nvPr>
        </p:nvSpPr>
        <p:spPr>
          <a:xfrm>
            <a:off x="0" y="585788"/>
            <a:ext cx="6429375" cy="3794125"/>
          </a:xfrm>
        </p:spPr>
        <p:txBody>
          <a:bodyPr>
            <a:normAutofit/>
          </a:bodyPr>
          <a:lstStyle/>
          <a:p>
            <a:pPr marL="0" indent="0">
              <a:buNone/>
              <a:defRPr/>
            </a:pPr>
            <a:r>
              <a:rPr lang="en-US" sz="1950" b="1" dirty="0">
                <a:solidFill>
                  <a:srgbClr val="FF0000"/>
                </a:solidFill>
              </a:rPr>
              <a:t>Causal Consistency</a:t>
            </a:r>
            <a:r>
              <a:rPr lang="en-US" sz="1950" dirty="0">
                <a:solidFill>
                  <a:srgbClr val="FF0000"/>
                </a:solidFill>
              </a:rPr>
              <a:t>: </a:t>
            </a:r>
            <a:r>
              <a:rPr lang="en-US" sz="1950" dirty="0"/>
              <a:t>Reads must respect partial order based on information flow [Princeton, CMU]</a:t>
            </a:r>
          </a:p>
          <a:p>
            <a:pPr marL="0" indent="0">
              <a:buNone/>
              <a:defRPr/>
            </a:pPr>
            <a:endParaRPr lang="en-US" sz="1950" dirty="0"/>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9898" t="20122" r="9898" b="20122"/>
          <a:stretch>
            <a:fillRect/>
          </a:stretch>
        </p:blipFill>
        <p:spPr bwMode="auto">
          <a:xfrm rot="10800000">
            <a:off x="2132079" y="3906441"/>
            <a:ext cx="4635166" cy="2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9"/>
          <p:cNvSpPr txBox="1">
            <a:spLocks noChangeArrowheads="1"/>
          </p:cNvSpPr>
          <p:nvPr/>
        </p:nvSpPr>
        <p:spPr bwMode="auto">
          <a:xfrm>
            <a:off x="5395053" y="4179095"/>
            <a:ext cx="1569661"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Strong </a:t>
            </a:r>
          </a:p>
          <a:p>
            <a:pPr algn="ctr"/>
            <a:r>
              <a:rPr lang="en-US" sz="1350" b="1">
                <a:solidFill>
                  <a:schemeClr val="tx1"/>
                </a:solidFill>
              </a:rPr>
              <a:t>(e.g., Sequential)</a:t>
            </a:r>
          </a:p>
        </p:txBody>
      </p:sp>
      <p:sp>
        <p:nvSpPr>
          <p:cNvPr id="6" name="Text Box 9"/>
          <p:cNvSpPr txBox="1">
            <a:spLocks noChangeArrowheads="1"/>
          </p:cNvSpPr>
          <p:nvPr/>
        </p:nvSpPr>
        <p:spPr bwMode="auto">
          <a:xfrm>
            <a:off x="1930199" y="4408884"/>
            <a:ext cx="906018"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Eventual</a:t>
            </a:r>
          </a:p>
        </p:txBody>
      </p:sp>
      <p:sp>
        <p:nvSpPr>
          <p:cNvPr id="7" name="Text Box 9"/>
          <p:cNvSpPr txBox="1">
            <a:spLocks noChangeArrowheads="1"/>
          </p:cNvSpPr>
          <p:nvPr/>
        </p:nvSpPr>
        <p:spPr bwMode="auto">
          <a:xfrm>
            <a:off x="2362661" y="3573065"/>
            <a:ext cx="75213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Causal</a:t>
            </a:r>
          </a:p>
        </p:txBody>
      </p:sp>
      <p:sp>
        <p:nvSpPr>
          <p:cNvPr id="8" name="Text Box 9"/>
          <p:cNvSpPr txBox="1">
            <a:spLocks noChangeArrowheads="1"/>
          </p:cNvSpPr>
          <p:nvPr/>
        </p:nvSpPr>
        <p:spPr bwMode="auto">
          <a:xfrm>
            <a:off x="3071431" y="3243262"/>
            <a:ext cx="94449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dirty="0">
                <a:solidFill>
                  <a:schemeClr val="tx1"/>
                </a:solidFill>
              </a:rPr>
              <a:t>Red-Blue</a:t>
            </a:r>
          </a:p>
        </p:txBody>
      </p:sp>
      <p:sp>
        <p:nvSpPr>
          <p:cNvPr id="9" name="Text Box 9"/>
          <p:cNvSpPr txBox="1">
            <a:spLocks noChangeArrowheads="1"/>
          </p:cNvSpPr>
          <p:nvPr/>
        </p:nvSpPr>
        <p:spPr bwMode="auto">
          <a:xfrm>
            <a:off x="4079813" y="4408884"/>
            <a:ext cx="748924"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CRDTs</a:t>
            </a:r>
          </a:p>
        </p:txBody>
      </p:sp>
      <p:sp>
        <p:nvSpPr>
          <p:cNvPr id="10" name="Text Box 9"/>
          <p:cNvSpPr txBox="1">
            <a:spLocks noChangeArrowheads="1"/>
          </p:cNvSpPr>
          <p:nvPr/>
        </p:nvSpPr>
        <p:spPr bwMode="auto">
          <a:xfrm>
            <a:off x="2568902" y="4236244"/>
            <a:ext cx="17139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Per-key sequential</a:t>
            </a:r>
          </a:p>
        </p:txBody>
      </p:sp>
      <p:sp>
        <p:nvSpPr>
          <p:cNvPr id="11" name="Text Box 9"/>
          <p:cNvSpPr txBox="1">
            <a:spLocks noChangeArrowheads="1"/>
          </p:cNvSpPr>
          <p:nvPr/>
        </p:nvSpPr>
        <p:spPr bwMode="auto">
          <a:xfrm>
            <a:off x="3787647" y="3573065"/>
            <a:ext cx="1223413"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Probabilistic</a:t>
            </a:r>
          </a:p>
        </p:txBody>
      </p:sp>
      <p:cxnSp>
        <p:nvCxnSpPr>
          <p:cNvPr id="14" name="Straight Arrow Connector 13"/>
          <p:cNvCxnSpPr/>
          <p:nvPr/>
        </p:nvCxnSpPr>
        <p:spPr>
          <a:xfrm flipV="1">
            <a:off x="2482942" y="1524000"/>
            <a:ext cx="3632333" cy="2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482942" y="1828800"/>
            <a:ext cx="3632333" cy="2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482942" y="2171700"/>
            <a:ext cx="3632333" cy="2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9"/>
          <p:cNvSpPr txBox="1">
            <a:spLocks noChangeArrowheads="1"/>
          </p:cNvSpPr>
          <p:nvPr/>
        </p:nvSpPr>
        <p:spPr bwMode="auto">
          <a:xfrm>
            <a:off x="1976494" y="1385888"/>
            <a:ext cx="692818"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a:solidFill>
                  <a:srgbClr val="FF0000"/>
                </a:solidFill>
              </a:rPr>
              <a:t>Client A</a:t>
            </a:r>
          </a:p>
        </p:txBody>
      </p:sp>
      <p:sp>
        <p:nvSpPr>
          <p:cNvPr id="18" name="TextBox 19"/>
          <p:cNvSpPr txBox="1">
            <a:spLocks noChangeArrowheads="1"/>
          </p:cNvSpPr>
          <p:nvPr/>
        </p:nvSpPr>
        <p:spPr bwMode="auto">
          <a:xfrm>
            <a:off x="1967272" y="1681163"/>
            <a:ext cx="692818"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a:solidFill>
                  <a:srgbClr val="FF0000"/>
                </a:solidFill>
              </a:rPr>
              <a:t>Client B</a:t>
            </a:r>
          </a:p>
        </p:txBody>
      </p:sp>
      <p:sp>
        <p:nvSpPr>
          <p:cNvPr id="19" name="TextBox 20"/>
          <p:cNvSpPr txBox="1">
            <a:spLocks noChangeArrowheads="1"/>
          </p:cNvSpPr>
          <p:nvPr/>
        </p:nvSpPr>
        <p:spPr bwMode="auto">
          <a:xfrm>
            <a:off x="1968949" y="2031206"/>
            <a:ext cx="692818"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a:solidFill>
                  <a:srgbClr val="FF0000"/>
                </a:solidFill>
              </a:rPr>
              <a:t>Client C</a:t>
            </a:r>
          </a:p>
        </p:txBody>
      </p:sp>
      <p:sp>
        <p:nvSpPr>
          <p:cNvPr id="20" name="TextBox 10"/>
          <p:cNvSpPr txBox="1">
            <a:spLocks noChangeArrowheads="1"/>
          </p:cNvSpPr>
          <p:nvPr/>
        </p:nvSpPr>
        <p:spPr bwMode="auto">
          <a:xfrm>
            <a:off x="2500551" y="1163242"/>
            <a:ext cx="798617"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a:solidFill>
                  <a:srgbClr val="FF0000"/>
                </a:solidFill>
              </a:rPr>
              <a:t>W(K1, 33)</a:t>
            </a:r>
          </a:p>
        </p:txBody>
      </p:sp>
      <p:sp>
        <p:nvSpPr>
          <p:cNvPr id="21" name="TextBox 23"/>
          <p:cNvSpPr txBox="1">
            <a:spLocks noChangeArrowheads="1"/>
          </p:cNvSpPr>
          <p:nvPr/>
        </p:nvSpPr>
        <p:spPr bwMode="auto">
          <a:xfrm>
            <a:off x="3515960" y="1512094"/>
            <a:ext cx="798617"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a:solidFill>
                  <a:srgbClr val="FF0000"/>
                </a:solidFill>
              </a:rPr>
              <a:t>W(K2, 55)</a:t>
            </a:r>
          </a:p>
        </p:txBody>
      </p:sp>
      <p:sp>
        <p:nvSpPr>
          <p:cNvPr id="22" name="TextBox 25"/>
          <p:cNvSpPr txBox="1">
            <a:spLocks noChangeArrowheads="1"/>
          </p:cNvSpPr>
          <p:nvPr/>
        </p:nvSpPr>
        <p:spPr bwMode="auto">
          <a:xfrm>
            <a:off x="4981638" y="2419350"/>
            <a:ext cx="1518364"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a:solidFill>
                  <a:srgbClr val="FF0000"/>
                </a:solidFill>
              </a:rPr>
              <a:t>R(K1) </a:t>
            </a:r>
            <a:r>
              <a:rPr lang="en-US" sz="1050" b="1" u="sng">
                <a:solidFill>
                  <a:srgbClr val="FF0000"/>
                </a:solidFill>
              </a:rPr>
              <a:t>must</a:t>
            </a:r>
            <a:r>
              <a:rPr lang="en-US" sz="1050" b="1">
                <a:solidFill>
                  <a:srgbClr val="FF0000"/>
                </a:solidFill>
              </a:rPr>
              <a:t> return 33</a:t>
            </a:r>
          </a:p>
          <a:p>
            <a:endParaRPr lang="en-US" sz="1050" b="1">
              <a:solidFill>
                <a:srgbClr val="FF0000"/>
              </a:solidFill>
            </a:endParaRPr>
          </a:p>
        </p:txBody>
      </p:sp>
      <p:sp>
        <p:nvSpPr>
          <p:cNvPr id="23" name="TextBox 26"/>
          <p:cNvSpPr txBox="1">
            <a:spLocks noChangeArrowheads="1"/>
          </p:cNvSpPr>
          <p:nvPr/>
        </p:nvSpPr>
        <p:spPr bwMode="auto">
          <a:xfrm>
            <a:off x="2430956" y="2371725"/>
            <a:ext cx="798617"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a:solidFill>
                  <a:srgbClr val="FF0000"/>
                </a:solidFill>
              </a:rPr>
              <a:t>W(K1, 22)</a:t>
            </a:r>
          </a:p>
        </p:txBody>
      </p:sp>
      <p:sp>
        <p:nvSpPr>
          <p:cNvPr id="24" name="TextBox 30"/>
          <p:cNvSpPr txBox="1">
            <a:spLocks noChangeArrowheads="1"/>
          </p:cNvSpPr>
          <p:nvPr/>
        </p:nvSpPr>
        <p:spPr bwMode="auto">
          <a:xfrm>
            <a:off x="3214545" y="2343151"/>
            <a:ext cx="1316386"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050" b="1">
                <a:solidFill>
                  <a:srgbClr val="FF0000"/>
                </a:solidFill>
              </a:rPr>
              <a:t>R(K1) may return </a:t>
            </a:r>
          </a:p>
          <a:p>
            <a:pPr algn="ctr"/>
            <a:r>
              <a:rPr lang="en-US" sz="1050" b="1">
                <a:solidFill>
                  <a:srgbClr val="FF0000"/>
                </a:solidFill>
              </a:rPr>
              <a:t>22 or 33</a:t>
            </a:r>
          </a:p>
          <a:p>
            <a:pPr algn="ctr"/>
            <a:endParaRPr lang="en-US" sz="1050" b="1">
              <a:solidFill>
                <a:srgbClr val="FF0000"/>
              </a:solidFill>
            </a:endParaRPr>
          </a:p>
        </p:txBody>
      </p:sp>
      <p:cxnSp>
        <p:nvCxnSpPr>
          <p:cNvPr id="25" name="Straight Connector 24"/>
          <p:cNvCxnSpPr/>
          <p:nvPr/>
        </p:nvCxnSpPr>
        <p:spPr>
          <a:xfrm flipH="1" flipV="1">
            <a:off x="4926298" y="2171700"/>
            <a:ext cx="237293" cy="338138"/>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6" name="Line 10"/>
          <p:cNvSpPr>
            <a:spLocks noChangeShapeType="1"/>
          </p:cNvSpPr>
          <p:nvPr/>
        </p:nvSpPr>
        <p:spPr bwMode="auto">
          <a:xfrm>
            <a:off x="3552854" y="2062162"/>
            <a:ext cx="0" cy="2809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050" b="1">
              <a:solidFill>
                <a:srgbClr val="FF0000"/>
              </a:solidFill>
            </a:endParaRPr>
          </a:p>
        </p:txBody>
      </p:sp>
      <p:sp>
        <p:nvSpPr>
          <p:cNvPr id="27" name="Line 10"/>
          <p:cNvSpPr>
            <a:spLocks noChangeShapeType="1"/>
          </p:cNvSpPr>
          <p:nvPr/>
        </p:nvSpPr>
        <p:spPr bwMode="auto">
          <a:xfrm>
            <a:off x="4926298" y="2026444"/>
            <a:ext cx="0" cy="28217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050" b="1">
              <a:solidFill>
                <a:srgbClr val="FF0000"/>
              </a:solidFill>
            </a:endParaRPr>
          </a:p>
        </p:txBody>
      </p:sp>
      <p:sp>
        <p:nvSpPr>
          <p:cNvPr id="28" name="TextBox 37"/>
          <p:cNvSpPr txBox="1">
            <a:spLocks noChangeArrowheads="1"/>
          </p:cNvSpPr>
          <p:nvPr/>
        </p:nvSpPr>
        <p:spPr bwMode="auto">
          <a:xfrm>
            <a:off x="6215895" y="1714501"/>
            <a:ext cx="49885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a:solidFill>
                  <a:srgbClr val="FF0000"/>
                </a:solidFill>
              </a:rPr>
              <a:t>Time</a:t>
            </a:r>
          </a:p>
        </p:txBody>
      </p:sp>
      <p:sp>
        <p:nvSpPr>
          <p:cNvPr id="29" name="Line 10"/>
          <p:cNvSpPr>
            <a:spLocks noChangeShapeType="1"/>
          </p:cNvSpPr>
          <p:nvPr/>
        </p:nvSpPr>
        <p:spPr bwMode="auto">
          <a:xfrm>
            <a:off x="3604001" y="1712119"/>
            <a:ext cx="0" cy="2809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050" b="1">
              <a:solidFill>
                <a:srgbClr val="FF0000"/>
              </a:solidFill>
            </a:endParaRPr>
          </a:p>
        </p:txBody>
      </p:sp>
      <p:sp>
        <p:nvSpPr>
          <p:cNvPr id="30" name="Line 10"/>
          <p:cNvSpPr>
            <a:spLocks noChangeShapeType="1"/>
          </p:cNvSpPr>
          <p:nvPr/>
        </p:nvSpPr>
        <p:spPr bwMode="auto">
          <a:xfrm>
            <a:off x="2744550" y="1440656"/>
            <a:ext cx="0" cy="2809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050" b="1">
              <a:solidFill>
                <a:srgbClr val="FF0000"/>
              </a:solidFill>
            </a:endParaRPr>
          </a:p>
        </p:txBody>
      </p:sp>
      <p:sp>
        <p:nvSpPr>
          <p:cNvPr id="31" name="Line 10"/>
          <p:cNvSpPr>
            <a:spLocks noChangeShapeType="1"/>
          </p:cNvSpPr>
          <p:nvPr/>
        </p:nvSpPr>
        <p:spPr bwMode="auto">
          <a:xfrm>
            <a:off x="2635547" y="2056210"/>
            <a:ext cx="0" cy="2809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050" b="1">
              <a:solidFill>
                <a:srgbClr val="FF0000"/>
              </a:solidFill>
            </a:endParaRPr>
          </a:p>
        </p:txBody>
      </p:sp>
      <p:sp>
        <p:nvSpPr>
          <p:cNvPr id="32" name="Line 10"/>
          <p:cNvSpPr>
            <a:spLocks noChangeShapeType="1"/>
          </p:cNvSpPr>
          <p:nvPr/>
        </p:nvSpPr>
        <p:spPr bwMode="auto">
          <a:xfrm>
            <a:off x="3028798" y="1712119"/>
            <a:ext cx="0" cy="2809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050" b="1">
              <a:solidFill>
                <a:srgbClr val="FF0000"/>
              </a:solidFill>
            </a:endParaRPr>
          </a:p>
        </p:txBody>
      </p:sp>
      <p:sp>
        <p:nvSpPr>
          <p:cNvPr id="33" name="TextBox 42"/>
          <p:cNvSpPr txBox="1">
            <a:spLocks noChangeArrowheads="1"/>
          </p:cNvSpPr>
          <p:nvPr/>
        </p:nvSpPr>
        <p:spPr bwMode="auto">
          <a:xfrm>
            <a:off x="2470176" y="1837135"/>
            <a:ext cx="1234633"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050" b="1">
                <a:solidFill>
                  <a:srgbClr val="FF0000"/>
                </a:solidFill>
              </a:rPr>
              <a:t>R(K1) returns 33</a:t>
            </a:r>
          </a:p>
          <a:p>
            <a:pPr algn="ctr"/>
            <a:endParaRPr lang="en-US" sz="1050" b="1">
              <a:solidFill>
                <a:srgbClr val="FF0000"/>
              </a:solidFill>
            </a:endParaRPr>
          </a:p>
        </p:txBody>
      </p:sp>
      <p:sp>
        <p:nvSpPr>
          <p:cNvPr id="34" name="Line 10"/>
          <p:cNvSpPr>
            <a:spLocks noChangeShapeType="1"/>
          </p:cNvSpPr>
          <p:nvPr/>
        </p:nvSpPr>
        <p:spPr bwMode="auto">
          <a:xfrm>
            <a:off x="4468483" y="2026444"/>
            <a:ext cx="0" cy="28217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050" b="1">
              <a:solidFill>
                <a:srgbClr val="FF0000"/>
              </a:solidFill>
            </a:endParaRPr>
          </a:p>
        </p:txBody>
      </p:sp>
      <p:sp>
        <p:nvSpPr>
          <p:cNvPr id="35" name="TextBox 44"/>
          <p:cNvSpPr txBox="1">
            <a:spLocks noChangeArrowheads="1"/>
          </p:cNvSpPr>
          <p:nvPr/>
        </p:nvSpPr>
        <p:spPr bwMode="auto">
          <a:xfrm>
            <a:off x="4414821" y="2665810"/>
            <a:ext cx="1234633"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a:solidFill>
                  <a:srgbClr val="FF0000"/>
                </a:solidFill>
              </a:rPr>
              <a:t>R(K2) returns 55</a:t>
            </a:r>
          </a:p>
          <a:p>
            <a:endParaRPr lang="en-US" sz="1050" b="1">
              <a:solidFill>
                <a:srgbClr val="FF0000"/>
              </a:solidFill>
            </a:endParaRPr>
          </a:p>
        </p:txBody>
      </p:sp>
      <p:cxnSp>
        <p:nvCxnSpPr>
          <p:cNvPr id="36" name="Straight Connector 35"/>
          <p:cNvCxnSpPr/>
          <p:nvPr/>
        </p:nvCxnSpPr>
        <p:spPr>
          <a:xfrm flipH="1" flipV="1">
            <a:off x="4468483" y="2202656"/>
            <a:ext cx="349650" cy="46315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3552854" y="2202657"/>
            <a:ext cx="163505" cy="21669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8" name="Curved Connector 37"/>
          <p:cNvCxnSpPr/>
          <p:nvPr/>
        </p:nvCxnSpPr>
        <p:spPr>
          <a:xfrm>
            <a:off x="2744551" y="1552575"/>
            <a:ext cx="284248" cy="276225"/>
          </a:xfrm>
          <a:prstGeom prst="curvedConnector3">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a:off x="3606517" y="1864519"/>
            <a:ext cx="861967" cy="276225"/>
          </a:xfrm>
          <a:prstGeom prst="curvedConnector3">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TextBox 49"/>
          <p:cNvSpPr txBox="1">
            <a:spLocks noChangeArrowheads="1"/>
          </p:cNvSpPr>
          <p:nvPr/>
        </p:nvSpPr>
        <p:spPr bwMode="auto">
          <a:xfrm>
            <a:off x="2406332" y="2868217"/>
            <a:ext cx="1757212"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r>
              <a:rPr lang="en-US" sz="1050" b="1" dirty="0">
                <a:solidFill>
                  <a:srgbClr val="FF0000"/>
                </a:solidFill>
              </a:rPr>
              <a:t>Causality, </a:t>
            </a:r>
            <a:r>
              <a:rPr lang="en-US" sz="1050" b="1" u="sng" dirty="0">
                <a:solidFill>
                  <a:srgbClr val="FF0000"/>
                </a:solidFill>
              </a:rPr>
              <a:t>not messages</a:t>
            </a:r>
          </a:p>
        </p:txBody>
      </p:sp>
      <p:cxnSp>
        <p:nvCxnSpPr>
          <p:cNvPr id="41" name="Straight Connector 40"/>
          <p:cNvCxnSpPr/>
          <p:nvPr/>
        </p:nvCxnSpPr>
        <p:spPr>
          <a:xfrm flipH="1" flipV="1">
            <a:off x="2898833" y="1712119"/>
            <a:ext cx="162667" cy="1152525"/>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061499" y="1958580"/>
            <a:ext cx="887121" cy="906065"/>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3"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extLst>
      <p:ext uri="{BB962C8B-B14F-4D97-AF65-F5344CB8AC3E}">
        <p14:creationId xmlns:p14="http://schemas.microsoft.com/office/powerpoint/2010/main" val="11951922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925" b="1" dirty="0"/>
              <a:t>Which Consistency Model should you use?</a:t>
            </a:r>
          </a:p>
        </p:txBody>
      </p:sp>
      <p:sp>
        <p:nvSpPr>
          <p:cNvPr id="3" name="Content Placeholder 2"/>
          <p:cNvSpPr>
            <a:spLocks noGrp="1"/>
          </p:cNvSpPr>
          <p:nvPr>
            <p:ph idx="4294967295"/>
          </p:nvPr>
        </p:nvSpPr>
        <p:spPr>
          <a:xfrm>
            <a:off x="0" y="800100"/>
            <a:ext cx="8382000" cy="3794125"/>
          </a:xfrm>
        </p:spPr>
        <p:txBody>
          <a:bodyPr/>
          <a:lstStyle/>
          <a:p>
            <a:r>
              <a:rPr lang="en-US" sz="1950" dirty="0">
                <a:ea typeface="ＭＳ Ｐゴシック" charset="0"/>
              </a:rPr>
              <a:t>Use the lowest consistency (to the left) consistency model that is “correct” for your application</a:t>
            </a:r>
          </a:p>
          <a:p>
            <a:endParaRPr lang="en-US" sz="1950" dirty="0">
              <a:ea typeface="ＭＳ Ｐゴシック" charset="0"/>
            </a:endParaRPr>
          </a:p>
          <a:p>
            <a:pPr lvl="1"/>
            <a:r>
              <a:rPr lang="en-US" sz="1950" dirty="0">
                <a:ea typeface="ＭＳ Ｐゴシック" charset="0"/>
              </a:rPr>
              <a:t>Gets you fastest availability</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9898" t="20122" r="9898" b="20122"/>
          <a:stretch>
            <a:fillRect/>
          </a:stretch>
        </p:blipFill>
        <p:spPr bwMode="auto">
          <a:xfrm rot="10800000">
            <a:off x="2389254" y="3420666"/>
            <a:ext cx="4635166" cy="2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9"/>
          <p:cNvSpPr txBox="1">
            <a:spLocks noChangeArrowheads="1"/>
          </p:cNvSpPr>
          <p:nvPr/>
        </p:nvSpPr>
        <p:spPr bwMode="auto">
          <a:xfrm>
            <a:off x="5652228" y="3693320"/>
            <a:ext cx="1569661"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Strong </a:t>
            </a:r>
          </a:p>
          <a:p>
            <a:pPr algn="ctr"/>
            <a:r>
              <a:rPr lang="en-US" sz="1350" b="1">
                <a:solidFill>
                  <a:schemeClr val="tx1"/>
                </a:solidFill>
              </a:rPr>
              <a:t>(e.g., Sequential)</a:t>
            </a:r>
          </a:p>
        </p:txBody>
      </p:sp>
      <p:sp>
        <p:nvSpPr>
          <p:cNvPr id="6" name="Text Box 9"/>
          <p:cNvSpPr txBox="1">
            <a:spLocks noChangeArrowheads="1"/>
          </p:cNvSpPr>
          <p:nvPr/>
        </p:nvSpPr>
        <p:spPr bwMode="auto">
          <a:xfrm>
            <a:off x="2187374" y="3923109"/>
            <a:ext cx="906018"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Eventual</a:t>
            </a:r>
          </a:p>
        </p:txBody>
      </p:sp>
      <p:sp>
        <p:nvSpPr>
          <p:cNvPr id="7" name="Text Box 9"/>
          <p:cNvSpPr txBox="1">
            <a:spLocks noChangeArrowheads="1"/>
          </p:cNvSpPr>
          <p:nvPr/>
        </p:nvSpPr>
        <p:spPr bwMode="auto">
          <a:xfrm>
            <a:off x="2619836" y="3087290"/>
            <a:ext cx="75213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Causal</a:t>
            </a:r>
          </a:p>
        </p:txBody>
      </p:sp>
      <p:sp>
        <p:nvSpPr>
          <p:cNvPr id="8" name="Text Box 9"/>
          <p:cNvSpPr txBox="1">
            <a:spLocks noChangeArrowheads="1"/>
          </p:cNvSpPr>
          <p:nvPr/>
        </p:nvSpPr>
        <p:spPr bwMode="auto">
          <a:xfrm>
            <a:off x="3328606" y="2914650"/>
            <a:ext cx="94449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Red-Blue</a:t>
            </a:r>
          </a:p>
        </p:txBody>
      </p:sp>
      <p:sp>
        <p:nvSpPr>
          <p:cNvPr id="9" name="Text Box 9"/>
          <p:cNvSpPr txBox="1">
            <a:spLocks noChangeArrowheads="1"/>
          </p:cNvSpPr>
          <p:nvPr/>
        </p:nvSpPr>
        <p:spPr bwMode="auto">
          <a:xfrm>
            <a:off x="4336988" y="3923109"/>
            <a:ext cx="748924"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CRDTs</a:t>
            </a:r>
          </a:p>
        </p:txBody>
      </p:sp>
      <p:sp>
        <p:nvSpPr>
          <p:cNvPr id="10" name="Text Box 9"/>
          <p:cNvSpPr txBox="1">
            <a:spLocks noChangeArrowheads="1"/>
          </p:cNvSpPr>
          <p:nvPr/>
        </p:nvSpPr>
        <p:spPr bwMode="auto">
          <a:xfrm>
            <a:off x="2826077" y="3750469"/>
            <a:ext cx="17139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Per-key sequential</a:t>
            </a:r>
          </a:p>
        </p:txBody>
      </p:sp>
      <p:sp>
        <p:nvSpPr>
          <p:cNvPr id="11" name="Text Box 9"/>
          <p:cNvSpPr txBox="1">
            <a:spLocks noChangeArrowheads="1"/>
          </p:cNvSpPr>
          <p:nvPr/>
        </p:nvSpPr>
        <p:spPr bwMode="auto">
          <a:xfrm>
            <a:off x="4044822" y="3087290"/>
            <a:ext cx="1223413"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chemeClr val="accent2"/>
                </a:solidFill>
                <a:latin typeface="Helvetica" charset="0"/>
                <a:ea typeface="ＭＳ Ｐゴシック" charset="0"/>
                <a:cs typeface="ＭＳ Ｐゴシック" charset="0"/>
              </a:defRPr>
            </a:lvl1pPr>
            <a:lvl2pPr marL="742950" indent="-285750">
              <a:defRPr sz="1400">
                <a:solidFill>
                  <a:schemeClr val="accent2"/>
                </a:solidFill>
                <a:latin typeface="Helvetica" charset="0"/>
                <a:ea typeface="ＭＳ Ｐゴシック" charset="0"/>
                <a:cs typeface="ＭＳ Ｐゴシック" charset="0"/>
              </a:defRPr>
            </a:lvl2pPr>
            <a:lvl3pPr marL="1143000" indent="-228600">
              <a:defRPr sz="1400">
                <a:solidFill>
                  <a:schemeClr val="accent2"/>
                </a:solidFill>
                <a:latin typeface="Helvetica" charset="0"/>
                <a:ea typeface="ＭＳ Ｐゴシック" charset="0"/>
                <a:cs typeface="ＭＳ Ｐゴシック" charset="0"/>
              </a:defRPr>
            </a:lvl3pPr>
            <a:lvl4pPr marL="1600200" indent="-228600">
              <a:defRPr sz="1400">
                <a:solidFill>
                  <a:schemeClr val="accent2"/>
                </a:solidFill>
                <a:latin typeface="Helvetica" charset="0"/>
                <a:ea typeface="ＭＳ Ｐゴシック" charset="0"/>
                <a:cs typeface="ＭＳ Ｐゴシック" charset="0"/>
              </a:defRPr>
            </a:lvl4pPr>
            <a:lvl5pPr marL="2057400" indent="-228600">
              <a:defRPr sz="1400">
                <a:solidFill>
                  <a:schemeClr val="accent2"/>
                </a:solidFill>
                <a:latin typeface="Helvetica" charset="0"/>
                <a:ea typeface="ＭＳ Ｐゴシック" charset="0"/>
                <a:cs typeface="ＭＳ Ｐゴシック" charset="0"/>
              </a:defRPr>
            </a:lvl5pPr>
            <a:lvl6pPr marL="25146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6pPr>
            <a:lvl7pPr marL="29718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7pPr>
            <a:lvl8pPr marL="34290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8pPr>
            <a:lvl9pPr marL="3886200" indent="-228600" eaLnBrk="0" fontAlgn="base" hangingPunct="0">
              <a:lnSpc>
                <a:spcPct val="90000"/>
              </a:lnSpc>
              <a:spcBef>
                <a:spcPct val="0"/>
              </a:spcBef>
              <a:spcAft>
                <a:spcPct val="0"/>
              </a:spcAft>
              <a:defRPr sz="1400">
                <a:solidFill>
                  <a:schemeClr val="accent2"/>
                </a:solidFill>
                <a:latin typeface="Helvetica" charset="0"/>
                <a:ea typeface="ＭＳ Ｐゴシック" charset="0"/>
                <a:cs typeface="ＭＳ Ｐゴシック" charset="0"/>
              </a:defRPr>
            </a:lvl9pPr>
          </a:lstStyle>
          <a:p>
            <a:pPr algn="ctr"/>
            <a:r>
              <a:rPr lang="en-US" sz="1350" b="1">
                <a:solidFill>
                  <a:schemeClr val="tx1"/>
                </a:solidFill>
              </a:rPr>
              <a:t>Probabilistic</a:t>
            </a:r>
          </a:p>
        </p:txBody>
      </p:sp>
      <p:sp>
        <p:nvSpPr>
          <p:cNvPr id="13"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extLst>
      <p:ext uri="{BB962C8B-B14F-4D97-AF65-F5344CB8AC3E}">
        <p14:creationId xmlns:p14="http://schemas.microsoft.com/office/powerpoint/2010/main" val="27356345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Strong Consistency Models</a:t>
            </a:r>
          </a:p>
        </p:txBody>
      </p:sp>
      <p:sp>
        <p:nvSpPr>
          <p:cNvPr id="3" name="Content Placeholder 2"/>
          <p:cNvSpPr>
            <a:spLocks noGrp="1"/>
          </p:cNvSpPr>
          <p:nvPr>
            <p:ph idx="4294967295"/>
          </p:nvPr>
        </p:nvSpPr>
        <p:spPr>
          <a:xfrm>
            <a:off x="2514600" y="600075"/>
            <a:ext cx="6629400" cy="4229100"/>
          </a:xfrm>
        </p:spPr>
        <p:txBody>
          <a:bodyPr>
            <a:noAutofit/>
          </a:bodyPr>
          <a:lstStyle/>
          <a:p>
            <a:r>
              <a:rPr lang="en-US" sz="1575" b="1" dirty="0" err="1">
                <a:solidFill>
                  <a:srgbClr val="FF0000"/>
                </a:solidFill>
                <a:ea typeface="ＭＳ Ｐゴシック" charset="0"/>
              </a:rPr>
              <a:t>Linearizability</a:t>
            </a:r>
            <a:r>
              <a:rPr lang="en-US" sz="1575" dirty="0">
                <a:solidFill>
                  <a:srgbClr val="FF0000"/>
                </a:solidFill>
                <a:ea typeface="ＭＳ Ｐゴシック" charset="0"/>
              </a:rPr>
              <a:t>: </a:t>
            </a:r>
            <a:r>
              <a:rPr lang="en-US" sz="1575" dirty="0">
                <a:ea typeface="ＭＳ Ｐゴシック" charset="0"/>
              </a:rPr>
              <a:t>Each operation by a client is visible (or available) </a:t>
            </a:r>
            <a:r>
              <a:rPr lang="en-US" sz="1575" b="1" u="sng" dirty="0">
                <a:solidFill>
                  <a:srgbClr val="002060"/>
                </a:solidFill>
                <a:ea typeface="ＭＳ Ｐゴシック" charset="0"/>
              </a:rPr>
              <a:t>instantaneously</a:t>
            </a:r>
            <a:r>
              <a:rPr lang="en-US" sz="1575" b="1" dirty="0">
                <a:solidFill>
                  <a:srgbClr val="002060"/>
                </a:solidFill>
                <a:ea typeface="ＭＳ Ｐゴシック" charset="0"/>
              </a:rPr>
              <a:t> </a:t>
            </a:r>
            <a:r>
              <a:rPr lang="en-US" sz="1575" dirty="0">
                <a:ea typeface="ＭＳ Ｐゴシック" charset="0"/>
              </a:rPr>
              <a:t>to all other clients</a:t>
            </a:r>
          </a:p>
          <a:p>
            <a:pPr lvl="1"/>
            <a:r>
              <a:rPr lang="en-US" sz="1575" dirty="0">
                <a:ea typeface="ＭＳ Ｐゴシック" charset="0"/>
              </a:rPr>
              <a:t>Instantaneously in real time</a:t>
            </a:r>
          </a:p>
          <a:p>
            <a:r>
              <a:rPr lang="en-US" sz="1575" b="1" dirty="0">
                <a:solidFill>
                  <a:srgbClr val="FF0000"/>
                </a:solidFill>
                <a:ea typeface="ＭＳ Ｐゴシック" charset="0"/>
              </a:rPr>
              <a:t>Sequential Consistency</a:t>
            </a:r>
            <a:r>
              <a:rPr lang="en-US" sz="1575" dirty="0">
                <a:solidFill>
                  <a:srgbClr val="FF0000"/>
                </a:solidFill>
                <a:ea typeface="ＭＳ Ｐゴシック" charset="0"/>
              </a:rPr>
              <a:t> </a:t>
            </a:r>
            <a:r>
              <a:rPr lang="en-US" sz="1575" dirty="0">
                <a:ea typeface="ＭＳ Ｐゴシック" charset="0"/>
              </a:rPr>
              <a:t>[</a:t>
            </a:r>
            <a:r>
              <a:rPr lang="en-US" sz="1575" dirty="0" err="1">
                <a:ea typeface="ＭＳ Ｐゴシック" charset="0"/>
              </a:rPr>
              <a:t>Lamport</a:t>
            </a:r>
            <a:r>
              <a:rPr lang="en-US" sz="1575" dirty="0">
                <a:ea typeface="ＭＳ Ｐゴシック" charset="0"/>
              </a:rPr>
              <a:t>]:</a:t>
            </a:r>
          </a:p>
          <a:p>
            <a:pPr lvl="1"/>
            <a:r>
              <a:rPr lang="en-US" sz="1575" i="1" dirty="0">
                <a:ea typeface="ＭＳ Ｐゴシック" charset="0"/>
              </a:rPr>
              <a:t>"... the result of any execution is the same as if the operations of all the processors were executed in some sequential order, and the operations of each individual processor appear in this sequence in the order specified by its program.</a:t>
            </a:r>
          </a:p>
          <a:p>
            <a:pPr lvl="1"/>
            <a:r>
              <a:rPr lang="en-US" sz="1575" dirty="0">
                <a:ea typeface="ＭＳ Ｐゴシック" charset="0"/>
              </a:rPr>
              <a:t>After the fact, find a “reasonable” ordering of the operations (can re-order operations) that obeys sanity (consistency) at all clients, and across clients.</a:t>
            </a:r>
          </a:p>
          <a:p>
            <a:r>
              <a:rPr lang="en-US" sz="1575" dirty="0">
                <a:ea typeface="ＭＳ Ｐゴシック" charset="0"/>
              </a:rPr>
              <a:t>Transaction ACID properties, example: newer key-value/NoSQL stores (sometimes called </a:t>
            </a:r>
            <a:r>
              <a:rPr lang="en-US" sz="1575" b="1" dirty="0">
                <a:solidFill>
                  <a:srgbClr val="FF0000"/>
                </a:solidFill>
                <a:ea typeface="ＭＳ Ｐゴシック" charset="0"/>
              </a:rPr>
              <a:t>“</a:t>
            </a:r>
            <a:r>
              <a:rPr lang="en-US" altLang="ja-JP" sz="1575" b="1" dirty="0" err="1">
                <a:solidFill>
                  <a:srgbClr val="FF0000"/>
                </a:solidFill>
                <a:ea typeface="ＭＳ Ｐゴシック" charset="0"/>
              </a:rPr>
              <a:t>NewSQL</a:t>
            </a:r>
            <a:r>
              <a:rPr lang="en-US" sz="1575" b="1" dirty="0">
                <a:solidFill>
                  <a:srgbClr val="FF0000"/>
                </a:solidFill>
                <a:ea typeface="ＭＳ Ｐゴシック" charset="0"/>
              </a:rPr>
              <a:t>”</a:t>
            </a:r>
            <a:r>
              <a:rPr lang="en-US" altLang="ja-JP" sz="1575" b="1" dirty="0">
                <a:solidFill>
                  <a:srgbClr val="FF0000"/>
                </a:solidFill>
                <a:ea typeface="ＭＳ Ｐゴシック" charset="0"/>
              </a:rPr>
              <a:t>)</a:t>
            </a:r>
          </a:p>
          <a:p>
            <a:pPr lvl="1"/>
            <a:r>
              <a:rPr lang="en-US" sz="1575" dirty="0" err="1">
                <a:ea typeface="ＭＳ Ｐゴシック" charset="0"/>
              </a:rPr>
              <a:t>Hyperdex</a:t>
            </a:r>
            <a:r>
              <a:rPr lang="en-US" sz="1575" dirty="0">
                <a:ea typeface="ＭＳ Ｐゴシック" charset="0"/>
              </a:rPr>
              <a:t> [Cornell]</a:t>
            </a:r>
          </a:p>
          <a:p>
            <a:pPr lvl="1"/>
            <a:r>
              <a:rPr lang="en-US" sz="1575" dirty="0">
                <a:ea typeface="ＭＳ Ｐゴシック" charset="0"/>
              </a:rPr>
              <a:t>Spanner [Google]</a:t>
            </a:r>
          </a:p>
          <a:p>
            <a:pPr lvl="1"/>
            <a:r>
              <a:rPr lang="en-US" sz="1575" dirty="0">
                <a:ea typeface="ＭＳ Ｐゴシック" charset="0"/>
              </a:rPr>
              <a:t>Transaction chains [Microsoft Research]</a:t>
            </a:r>
          </a:p>
          <a:p>
            <a:endParaRPr lang="en-US" sz="1575"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extLst>
      <p:ext uri="{BB962C8B-B14F-4D97-AF65-F5344CB8AC3E}">
        <p14:creationId xmlns:p14="http://schemas.microsoft.com/office/powerpoint/2010/main" val="6128997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Content Placeholder 2"/>
          <p:cNvSpPr>
            <a:spLocks noGrp="1"/>
          </p:cNvSpPr>
          <p:nvPr>
            <p:ph idx="4294967295"/>
          </p:nvPr>
        </p:nvSpPr>
        <p:spPr>
          <a:xfrm>
            <a:off x="0" y="800100"/>
            <a:ext cx="8382000" cy="3794125"/>
          </a:xfrm>
        </p:spPr>
        <p:txBody>
          <a:bodyPr>
            <a:noAutofit/>
          </a:bodyPr>
          <a:lstStyle/>
          <a:p>
            <a:pPr>
              <a:defRPr/>
            </a:pPr>
            <a:r>
              <a:rPr lang="en-US" sz="1875" dirty="0">
                <a:ea typeface="ＭＳ Ｐゴシック" charset="0"/>
              </a:rPr>
              <a:t>Traditional Databases (RDBMSs) work with strong consistency, and offer ACID</a:t>
            </a:r>
          </a:p>
          <a:p>
            <a:pPr>
              <a:defRPr/>
            </a:pPr>
            <a:r>
              <a:rPr lang="en-US" sz="1875" dirty="0">
                <a:ea typeface="ＭＳ Ｐゴシック" charset="0"/>
              </a:rPr>
              <a:t>Modern workloads don’t need such strong guarantees, but do need fast response times (availability)</a:t>
            </a:r>
          </a:p>
          <a:p>
            <a:pPr>
              <a:defRPr/>
            </a:pPr>
            <a:r>
              <a:rPr lang="en-US" sz="1875" dirty="0">
                <a:ea typeface="ＭＳ Ｐゴシック" charset="0"/>
              </a:rPr>
              <a:t>Unfortunately, CAP theorem</a:t>
            </a:r>
          </a:p>
          <a:p>
            <a:pPr>
              <a:defRPr/>
            </a:pPr>
            <a:r>
              <a:rPr lang="en-US" sz="1875" b="1" dirty="0">
                <a:solidFill>
                  <a:srgbClr val="FF0000"/>
                </a:solidFill>
                <a:ea typeface="ＭＳ Ｐゴシック" charset="0"/>
              </a:rPr>
              <a:t>Key-value/NoSQL systems offer BASE</a:t>
            </a:r>
            <a:r>
              <a:rPr lang="en-US" sz="1800" b="1" dirty="0">
                <a:solidFill>
                  <a:srgbClr val="FF0000"/>
                </a:solidFill>
                <a:ea typeface="ＭＳ Ｐゴシック" charset="0"/>
              </a:rPr>
              <a:t>                                    [</a:t>
            </a:r>
            <a:r>
              <a:rPr lang="en-US" sz="2100" b="1" u="sng" dirty="0">
                <a:solidFill>
                  <a:srgbClr val="FF0000"/>
                </a:solidFill>
                <a:ea typeface="ＭＳ Ｐゴシック" charset="0"/>
              </a:rPr>
              <a:t>B</a:t>
            </a:r>
            <a:r>
              <a:rPr lang="en-US" sz="1800" dirty="0">
                <a:ea typeface="ＭＳ Ｐゴシック" charset="0"/>
              </a:rPr>
              <a:t>asically </a:t>
            </a:r>
            <a:r>
              <a:rPr lang="en-US" sz="2100" b="1" u="sng" dirty="0">
                <a:solidFill>
                  <a:srgbClr val="FF0000"/>
                </a:solidFill>
                <a:ea typeface="ＭＳ Ｐゴシック" charset="0"/>
              </a:rPr>
              <a:t>A</a:t>
            </a:r>
            <a:r>
              <a:rPr lang="en-US" sz="1800" dirty="0">
                <a:ea typeface="ＭＳ Ｐゴシック" charset="0"/>
              </a:rPr>
              <a:t>vailable </a:t>
            </a:r>
            <a:r>
              <a:rPr lang="en-US" sz="2100" b="1" u="sng" dirty="0">
                <a:solidFill>
                  <a:srgbClr val="FF0000"/>
                </a:solidFill>
                <a:ea typeface="ＭＳ Ｐゴシック" charset="0"/>
              </a:rPr>
              <a:t>S</a:t>
            </a:r>
            <a:r>
              <a:rPr lang="en-US" sz="1800" dirty="0">
                <a:ea typeface="ＭＳ Ｐゴシック" charset="0"/>
              </a:rPr>
              <a:t>oft-state </a:t>
            </a:r>
            <a:r>
              <a:rPr lang="en-US" sz="2100" b="1" u="sng" dirty="0">
                <a:solidFill>
                  <a:srgbClr val="FF0000"/>
                </a:solidFill>
                <a:ea typeface="ＭＳ Ｐゴシック" charset="0"/>
              </a:rPr>
              <a:t>E</a:t>
            </a:r>
            <a:r>
              <a:rPr lang="en-US" sz="1800" dirty="0">
                <a:ea typeface="ＭＳ Ｐゴシック" charset="0"/>
              </a:rPr>
              <a:t>ventual Consistency]</a:t>
            </a:r>
            <a:endParaRPr lang="en-US" sz="1875" b="1" dirty="0">
              <a:solidFill>
                <a:srgbClr val="FF0000"/>
              </a:solidFill>
              <a:ea typeface="ＭＳ Ｐゴシック" charset="0"/>
            </a:endParaRPr>
          </a:p>
          <a:p>
            <a:pPr lvl="1">
              <a:defRPr/>
            </a:pPr>
            <a:r>
              <a:rPr lang="en-US" sz="1875" dirty="0">
                <a:ea typeface="ＭＳ Ｐゴシック" charset="0"/>
              </a:rPr>
              <a:t>Eventual consistency, and a variety of other consistency models striving towards strong consistency</a:t>
            </a:r>
          </a:p>
          <a:p>
            <a:pPr>
              <a:defRPr/>
            </a:pPr>
            <a:r>
              <a:rPr lang="en-US" sz="1875" dirty="0">
                <a:ea typeface="ＭＳ Ｐゴシック" charset="0"/>
              </a:rPr>
              <a:t>We have also discussed the design of Cassandra and different consistency solutions.</a:t>
            </a:r>
          </a:p>
          <a:p>
            <a:pPr marL="0" indent="0">
              <a:buNone/>
              <a:defRPr/>
            </a:pPr>
            <a:endParaRPr lang="en-US" sz="1875" dirty="0"/>
          </a:p>
        </p:txBody>
      </p:sp>
      <p:sp>
        <p:nvSpPr>
          <p:cNvPr id="6" name="Footer Placeholder 3"/>
          <p:cNvSpPr txBox="1">
            <a:spLocks/>
          </p:cNvSpPr>
          <p:nvPr/>
        </p:nvSpPr>
        <p:spPr>
          <a:xfrm>
            <a:off x="5050978" y="4869671"/>
            <a:ext cx="2950028" cy="273844"/>
          </a:xfrm>
          <a:prstGeom prst="rect">
            <a:avLst/>
          </a:prstGeom>
          <a:noFill/>
        </p:spPr>
        <p:txBody>
          <a:bodyPr vert="horz" lIns="68580" tIns="34290" rIns="68580" bIns="34290" rtlCol="0" anchor="ctr"/>
          <a:lstStyle/>
          <a:p>
            <a:pPr algn="ctr">
              <a:defRPr/>
            </a:pPr>
            <a:r>
              <a:rPr lang="en-US" sz="1650" b="1" dirty="0">
                <a:solidFill>
                  <a:prstClr val="white"/>
                </a:solidFill>
              </a:rPr>
              <a:t>Consistency Solutions</a:t>
            </a:r>
          </a:p>
        </p:txBody>
      </p:sp>
    </p:spTree>
    <p:extLst>
      <p:ext uri="{BB962C8B-B14F-4D97-AF65-F5344CB8AC3E}">
        <p14:creationId xmlns:p14="http://schemas.microsoft.com/office/powerpoint/2010/main" val="14252684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852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18</a:t>
            </a:fld>
            <a:endParaRPr lang="en-US"/>
          </a:p>
        </p:txBody>
      </p:sp>
      <p:sp>
        <p:nvSpPr>
          <p:cNvPr id="6" name="Title 1"/>
          <p:cNvSpPr>
            <a:spLocks noGrp="1"/>
          </p:cNvSpPr>
          <p:nvPr>
            <p:ph type="title"/>
          </p:nvPr>
        </p:nvSpPr>
        <p:spPr>
          <a:xfrm>
            <a:off x="628650" y="273844"/>
            <a:ext cx="7886700" cy="994172"/>
          </a:xfrm>
        </p:spPr>
        <p:txBody>
          <a:bodyPr>
            <a:normAutofit/>
          </a:bodyPr>
          <a:lstStyle/>
          <a:p>
            <a:pPr algn="ctr"/>
            <a:r>
              <a:rPr lang="en-US" sz="3750" b="1" dirty="0"/>
              <a:t>Anatomy of a Data Center</a:t>
            </a:r>
          </a:p>
        </p:txBody>
      </p:sp>
      <p:sp>
        <p:nvSpPr>
          <p:cNvPr id="8" name="Rectangle 165"/>
          <p:cNvSpPr>
            <a:spLocks noChangeArrowheads="1"/>
          </p:cNvSpPr>
          <p:nvPr/>
        </p:nvSpPr>
        <p:spPr bwMode="auto">
          <a:xfrm>
            <a:off x="440267" y="1736993"/>
            <a:ext cx="4271379" cy="2891928"/>
          </a:xfrm>
          <a:prstGeom prst="rect">
            <a:avLst/>
          </a:prstGeom>
          <a:noFill/>
          <a:ln w="38100">
            <a:solidFill>
              <a:srgbClr val="008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9" name="Rectangle 8"/>
          <p:cNvSpPr/>
          <p:nvPr/>
        </p:nvSpPr>
        <p:spPr>
          <a:xfrm>
            <a:off x="391447" y="1376466"/>
            <a:ext cx="1369093" cy="380873"/>
          </a:xfrm>
          <a:prstGeom prst="rect">
            <a:avLst/>
          </a:prstGeom>
        </p:spPr>
        <p:txBody>
          <a:bodyPr wrap="none">
            <a:spAutoFit/>
          </a:bodyPr>
          <a:lstStyle/>
          <a:p>
            <a:r>
              <a:rPr lang="en-US" sz="1875" b="1" dirty="0"/>
              <a:t>Data Center</a:t>
            </a:r>
          </a:p>
        </p:txBody>
      </p:sp>
      <p:pic>
        <p:nvPicPr>
          <p:cNvPr id="11"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1954" y="1116062"/>
            <a:ext cx="16573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247748" y="1182815"/>
            <a:ext cx="1085875" cy="380873"/>
          </a:xfrm>
          <a:prstGeom prst="rect">
            <a:avLst/>
          </a:prstGeom>
        </p:spPr>
        <p:txBody>
          <a:bodyPr wrap="none">
            <a:spAutoFit/>
          </a:bodyPr>
          <a:lstStyle/>
          <a:p>
            <a:r>
              <a:rPr lang="en-US" sz="1875" dirty="0"/>
              <a:t>  Internet</a:t>
            </a:r>
          </a:p>
        </p:txBody>
      </p:sp>
      <p:pic>
        <p:nvPicPr>
          <p:cNvPr id="13" name="Picture 1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8066" y="1701178"/>
            <a:ext cx="742950" cy="40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4"/>
          <p:cNvCxnSpPr>
            <a:stCxn id="13" idx="0"/>
          </p:cNvCxnSpPr>
          <p:nvPr/>
        </p:nvCxnSpPr>
        <p:spPr>
          <a:xfrm flipV="1">
            <a:off x="2749541" y="1582788"/>
            <a:ext cx="0" cy="118390"/>
          </a:xfrm>
          <a:prstGeom prst="line">
            <a:avLst/>
          </a:prstGeom>
          <a:ln w="57150"/>
        </p:spPr>
        <p:style>
          <a:lnRef idx="1">
            <a:schemeClr val="dk1"/>
          </a:lnRef>
          <a:fillRef idx="0">
            <a:schemeClr val="dk1"/>
          </a:fillRef>
          <a:effectRef idx="0">
            <a:schemeClr val="dk1"/>
          </a:effectRef>
          <a:fontRef idx="minor">
            <a:schemeClr val="tx1"/>
          </a:fontRef>
        </p:style>
      </p:cxnSp>
      <p:pic>
        <p:nvPicPr>
          <p:cNvPr id="16"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6185" y="2465140"/>
            <a:ext cx="4357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5902" y="2472024"/>
            <a:ext cx="4357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2992" y="2478908"/>
            <a:ext cx="4357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2439" y="3637362"/>
            <a:ext cx="685800" cy="2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7833" y="3512044"/>
            <a:ext cx="685800" cy="2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99330" y="3626344"/>
            <a:ext cx="685800" cy="2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Straight Connector 22"/>
          <p:cNvCxnSpPr>
            <a:stCxn id="16" idx="0"/>
            <a:endCxn id="13" idx="2"/>
          </p:cNvCxnSpPr>
          <p:nvPr/>
        </p:nvCxnSpPr>
        <p:spPr>
          <a:xfrm flipV="1">
            <a:off x="1714070" y="2103608"/>
            <a:ext cx="1035472" cy="361532"/>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a:stCxn id="13" idx="2"/>
            <a:endCxn id="17" idx="0"/>
          </p:cNvCxnSpPr>
          <p:nvPr/>
        </p:nvCxnSpPr>
        <p:spPr>
          <a:xfrm>
            <a:off x="2749541" y="2103609"/>
            <a:ext cx="4245" cy="368416"/>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p:cNvCxnSpPr>
            <a:stCxn id="13" idx="2"/>
            <a:endCxn id="18" idx="0"/>
          </p:cNvCxnSpPr>
          <p:nvPr/>
        </p:nvCxnSpPr>
        <p:spPr>
          <a:xfrm>
            <a:off x="2749541" y="2103608"/>
            <a:ext cx="961335" cy="37530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p:cNvCxnSpPr>
            <a:stCxn id="16" idx="2"/>
            <a:endCxn id="19" idx="0"/>
          </p:cNvCxnSpPr>
          <p:nvPr/>
        </p:nvCxnSpPr>
        <p:spPr>
          <a:xfrm flipH="1">
            <a:off x="1565340" y="2922340"/>
            <a:ext cx="148730" cy="715022"/>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p:cNvCxnSpPr>
            <a:endCxn id="20" idx="0"/>
          </p:cNvCxnSpPr>
          <p:nvPr/>
        </p:nvCxnSpPr>
        <p:spPr>
          <a:xfrm>
            <a:off x="2720733" y="2922240"/>
            <a:ext cx="0" cy="589804"/>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p:cNvCxnSpPr>
            <a:stCxn id="18" idx="2"/>
            <a:endCxn id="21" idx="0"/>
          </p:cNvCxnSpPr>
          <p:nvPr/>
        </p:nvCxnSpPr>
        <p:spPr>
          <a:xfrm>
            <a:off x="3710877" y="2936108"/>
            <a:ext cx="231353" cy="690236"/>
          </a:xfrm>
          <a:prstGeom prst="line">
            <a:avLst/>
          </a:prstGeom>
          <a:ln w="38100"/>
        </p:spPr>
        <p:style>
          <a:lnRef idx="1">
            <a:schemeClr val="dk1"/>
          </a:lnRef>
          <a:fillRef idx="0">
            <a:schemeClr val="dk1"/>
          </a:fillRef>
          <a:effectRef idx="0">
            <a:schemeClr val="dk1"/>
          </a:effectRef>
          <a:fontRef idx="minor">
            <a:schemeClr val="tx1"/>
          </a:fontRef>
        </p:style>
      </p:cxnSp>
      <p:pic>
        <p:nvPicPr>
          <p:cNvPr id="37"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0092"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3887"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2969"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22051" y="3903437"/>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66377"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0172"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254"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8336" y="3794643"/>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780" y="3910321"/>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69575" y="3910321"/>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8657" y="3910321"/>
            <a:ext cx="294085" cy="3917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0" descr="File Server_Updated200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7739" y="3910321"/>
            <a:ext cx="294085" cy="391716"/>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920092" y="3900212"/>
            <a:ext cx="1096044" cy="4018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Rounded Rectangle 56"/>
          <p:cNvSpPr/>
          <p:nvPr/>
        </p:nvSpPr>
        <p:spPr>
          <a:xfrm>
            <a:off x="2141588" y="3774892"/>
            <a:ext cx="1096044" cy="4018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Rounded Rectangle 57"/>
          <p:cNvSpPr/>
          <p:nvPr/>
        </p:nvSpPr>
        <p:spPr>
          <a:xfrm>
            <a:off x="3420924" y="3889192"/>
            <a:ext cx="1096044" cy="40182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 name="Straight Connector 58"/>
          <p:cNvCxnSpPr/>
          <p:nvPr/>
        </p:nvCxnSpPr>
        <p:spPr>
          <a:xfrm>
            <a:off x="4848031" y="1166415"/>
            <a:ext cx="0" cy="3499247"/>
          </a:xfrm>
          <a:prstGeom prst="line">
            <a:avLst/>
          </a:prstGeom>
          <a:ln w="38100"/>
        </p:spPr>
        <p:style>
          <a:lnRef idx="1">
            <a:schemeClr val="dk1"/>
          </a:lnRef>
          <a:fillRef idx="0">
            <a:schemeClr val="dk1"/>
          </a:fillRef>
          <a:effectRef idx="0">
            <a:schemeClr val="dk1"/>
          </a:effectRef>
          <a:fontRef idx="minor">
            <a:schemeClr val="tx1"/>
          </a:fontRef>
        </p:style>
      </p:cxnSp>
      <p:sp>
        <p:nvSpPr>
          <p:cNvPr id="60" name="Rectangle 59"/>
          <p:cNvSpPr/>
          <p:nvPr/>
        </p:nvSpPr>
        <p:spPr>
          <a:xfrm>
            <a:off x="704088" y="4352385"/>
            <a:ext cx="1527718" cy="553998"/>
          </a:xfrm>
          <a:prstGeom prst="rect">
            <a:avLst/>
          </a:prstGeom>
        </p:spPr>
        <p:txBody>
          <a:bodyPr wrap="square">
            <a:spAutoFit/>
          </a:bodyPr>
          <a:lstStyle/>
          <a:p>
            <a:r>
              <a:rPr lang="en-US" sz="1500" dirty="0"/>
              <a:t>Rack with Servers</a:t>
            </a:r>
          </a:p>
        </p:txBody>
      </p:sp>
      <p:sp>
        <p:nvSpPr>
          <p:cNvPr id="61" name="Rectangle 60"/>
          <p:cNvSpPr/>
          <p:nvPr/>
        </p:nvSpPr>
        <p:spPr>
          <a:xfrm>
            <a:off x="1950432" y="4135696"/>
            <a:ext cx="1527718" cy="553998"/>
          </a:xfrm>
          <a:prstGeom prst="rect">
            <a:avLst/>
          </a:prstGeom>
        </p:spPr>
        <p:txBody>
          <a:bodyPr wrap="square">
            <a:spAutoFit/>
          </a:bodyPr>
          <a:lstStyle/>
          <a:p>
            <a:r>
              <a:rPr lang="en-US" sz="1500" dirty="0"/>
              <a:t>Rack with Servers</a:t>
            </a:r>
          </a:p>
        </p:txBody>
      </p:sp>
      <p:sp>
        <p:nvSpPr>
          <p:cNvPr id="62" name="Rectangle 61"/>
          <p:cNvSpPr/>
          <p:nvPr/>
        </p:nvSpPr>
        <p:spPr>
          <a:xfrm>
            <a:off x="3222447" y="4352385"/>
            <a:ext cx="1527718" cy="553998"/>
          </a:xfrm>
          <a:prstGeom prst="rect">
            <a:avLst/>
          </a:prstGeom>
        </p:spPr>
        <p:txBody>
          <a:bodyPr wrap="square">
            <a:spAutoFit/>
          </a:bodyPr>
          <a:lstStyle/>
          <a:p>
            <a:r>
              <a:rPr lang="en-US" sz="1500" dirty="0"/>
              <a:t>Rack with Servers</a:t>
            </a:r>
          </a:p>
        </p:txBody>
      </p:sp>
      <p:sp>
        <p:nvSpPr>
          <p:cNvPr id="63" name="Rectangle 62"/>
          <p:cNvSpPr/>
          <p:nvPr/>
        </p:nvSpPr>
        <p:spPr>
          <a:xfrm>
            <a:off x="475933" y="3056100"/>
            <a:ext cx="1129643" cy="784830"/>
          </a:xfrm>
          <a:prstGeom prst="rect">
            <a:avLst/>
          </a:prstGeom>
        </p:spPr>
        <p:txBody>
          <a:bodyPr wrap="square">
            <a:spAutoFit/>
          </a:bodyPr>
          <a:lstStyle/>
          <a:p>
            <a:pPr algn="ctr"/>
            <a:r>
              <a:rPr lang="en-US" sz="1500" dirty="0"/>
              <a:t>Top of Rack </a:t>
            </a:r>
          </a:p>
          <a:p>
            <a:pPr algn="ctr"/>
            <a:r>
              <a:rPr lang="en-US" sz="1500" dirty="0"/>
              <a:t>(TOR) Switch</a:t>
            </a:r>
          </a:p>
        </p:txBody>
      </p:sp>
      <p:cxnSp>
        <p:nvCxnSpPr>
          <p:cNvPr id="65" name="Straight Arrow Connector 64"/>
          <p:cNvCxnSpPr/>
          <p:nvPr/>
        </p:nvCxnSpPr>
        <p:spPr>
          <a:xfrm>
            <a:off x="1103588" y="3510814"/>
            <a:ext cx="152719" cy="1973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6" name="Rectangle 65"/>
          <p:cNvSpPr/>
          <p:nvPr/>
        </p:nvSpPr>
        <p:spPr>
          <a:xfrm>
            <a:off x="454927" y="1966938"/>
            <a:ext cx="1129643" cy="553998"/>
          </a:xfrm>
          <a:prstGeom prst="rect">
            <a:avLst/>
          </a:prstGeom>
        </p:spPr>
        <p:txBody>
          <a:bodyPr wrap="square">
            <a:spAutoFit/>
          </a:bodyPr>
          <a:lstStyle/>
          <a:p>
            <a:pPr algn="ctr"/>
            <a:r>
              <a:rPr lang="en-US" sz="1500" dirty="0"/>
              <a:t>Aggregation</a:t>
            </a:r>
          </a:p>
          <a:p>
            <a:pPr algn="ctr"/>
            <a:r>
              <a:rPr lang="en-US" sz="1500" dirty="0"/>
              <a:t>Switches</a:t>
            </a:r>
          </a:p>
        </p:txBody>
      </p:sp>
      <p:cxnSp>
        <p:nvCxnSpPr>
          <p:cNvPr id="67" name="Straight Arrow Connector 66"/>
          <p:cNvCxnSpPr/>
          <p:nvPr/>
        </p:nvCxnSpPr>
        <p:spPr>
          <a:xfrm>
            <a:off x="1277155" y="2482115"/>
            <a:ext cx="152719" cy="1973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8" name="Rectangle 67"/>
          <p:cNvSpPr/>
          <p:nvPr/>
        </p:nvSpPr>
        <p:spPr>
          <a:xfrm>
            <a:off x="3336265" y="1734257"/>
            <a:ext cx="1129643" cy="323165"/>
          </a:xfrm>
          <a:prstGeom prst="rect">
            <a:avLst/>
          </a:prstGeom>
        </p:spPr>
        <p:txBody>
          <a:bodyPr wrap="square">
            <a:spAutoFit/>
          </a:bodyPr>
          <a:lstStyle/>
          <a:p>
            <a:pPr algn="ctr"/>
            <a:r>
              <a:rPr lang="en-US" sz="1500" dirty="0"/>
              <a:t>Core Switch</a:t>
            </a:r>
          </a:p>
        </p:txBody>
      </p:sp>
      <p:cxnSp>
        <p:nvCxnSpPr>
          <p:cNvPr id="69" name="Straight Arrow Connector 68"/>
          <p:cNvCxnSpPr>
            <a:endCxn id="13" idx="3"/>
          </p:cNvCxnSpPr>
          <p:nvPr/>
        </p:nvCxnSpPr>
        <p:spPr>
          <a:xfrm flipH="1">
            <a:off x="3121016" y="1889862"/>
            <a:ext cx="284763" cy="125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4945898" y="1004848"/>
            <a:ext cx="4149537" cy="1015663"/>
          </a:xfrm>
          <a:prstGeom prst="rect">
            <a:avLst/>
          </a:prstGeom>
          <a:noFill/>
        </p:spPr>
        <p:txBody>
          <a:bodyPr wrap="square" rtlCol="0">
            <a:spAutoFit/>
          </a:bodyPr>
          <a:lstStyle/>
          <a:p>
            <a:pPr algn="ctr"/>
            <a:r>
              <a:rPr lang="en-US" sz="3000" b="1" dirty="0"/>
              <a:t>What are the challenges with this design?</a:t>
            </a:r>
            <a:endParaRPr lang="en-US" sz="3000" b="1" u="sng" dirty="0"/>
          </a:p>
        </p:txBody>
      </p:sp>
      <p:sp>
        <p:nvSpPr>
          <p:cNvPr id="50" name="TextBox 49"/>
          <p:cNvSpPr txBox="1"/>
          <p:nvPr/>
        </p:nvSpPr>
        <p:spPr>
          <a:xfrm>
            <a:off x="5179165" y="2825267"/>
            <a:ext cx="3170830" cy="1708160"/>
          </a:xfrm>
          <a:prstGeom prst="rect">
            <a:avLst/>
          </a:prstGeom>
          <a:noFill/>
        </p:spPr>
        <p:txBody>
          <a:bodyPr wrap="square" rtlCol="0">
            <a:spAutoFit/>
          </a:bodyPr>
          <a:lstStyle/>
          <a:p>
            <a:r>
              <a:rPr lang="en-US" sz="2250" b="1" dirty="0">
                <a:solidFill>
                  <a:schemeClr val="accent6">
                    <a:lumMod val="75000"/>
                  </a:schemeClr>
                </a:solidFill>
              </a:rPr>
              <a:t>Links higher in topology are oversubscribed</a:t>
            </a:r>
            <a:r>
              <a:rPr lang="en-US" sz="2250" b="1" baseline="30000" dirty="0">
                <a:solidFill>
                  <a:schemeClr val="accent6">
                    <a:lumMod val="75000"/>
                  </a:schemeClr>
                </a:solidFill>
              </a:rPr>
              <a:t>1</a:t>
            </a:r>
          </a:p>
          <a:p>
            <a:r>
              <a:rPr lang="en-US" sz="2250" b="1" dirty="0">
                <a:solidFill>
                  <a:schemeClr val="accent6">
                    <a:lumMod val="75000"/>
                  </a:schemeClr>
                </a:solidFill>
              </a:rPr>
              <a:t>   </a:t>
            </a:r>
            <a:r>
              <a:rPr lang="en-US" sz="1875" dirty="0"/>
              <a:t>- cannot handle all servers   </a:t>
            </a:r>
          </a:p>
          <a:p>
            <a:r>
              <a:rPr lang="en-US" sz="1875" dirty="0"/>
              <a:t>      sending at maximum rate</a:t>
            </a:r>
          </a:p>
          <a:p>
            <a:r>
              <a:rPr lang="en-US" sz="1875" dirty="0">
                <a:solidFill>
                  <a:schemeClr val="accent6">
                    <a:lumMod val="75000"/>
                  </a:schemeClr>
                </a:solidFill>
              </a:rPr>
              <a:t>    </a:t>
            </a:r>
            <a:r>
              <a:rPr lang="en-US" sz="1875" dirty="0"/>
              <a:t>- design tradeoff to scale</a:t>
            </a:r>
          </a:p>
        </p:txBody>
      </p:sp>
      <p:sp>
        <p:nvSpPr>
          <p:cNvPr id="2" name="Multiply 1"/>
          <p:cNvSpPr/>
          <p:nvPr/>
        </p:nvSpPr>
        <p:spPr>
          <a:xfrm>
            <a:off x="1281982" y="2309334"/>
            <a:ext cx="823910" cy="700313"/>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TextBox 50"/>
          <p:cNvSpPr txBox="1"/>
          <p:nvPr/>
        </p:nvSpPr>
        <p:spPr>
          <a:xfrm>
            <a:off x="5149541" y="1966399"/>
            <a:ext cx="3200454" cy="727122"/>
          </a:xfrm>
          <a:prstGeom prst="rect">
            <a:avLst/>
          </a:prstGeom>
          <a:noFill/>
        </p:spPr>
        <p:txBody>
          <a:bodyPr wrap="square" rtlCol="0">
            <a:spAutoFit/>
          </a:bodyPr>
          <a:lstStyle/>
          <a:p>
            <a:r>
              <a:rPr lang="en-US" sz="2250" b="1" dirty="0">
                <a:solidFill>
                  <a:schemeClr val="accent2"/>
                </a:solidFill>
              </a:rPr>
              <a:t>Single point of failure</a:t>
            </a:r>
          </a:p>
          <a:p>
            <a:r>
              <a:rPr lang="en-US" sz="1875" dirty="0"/>
              <a:t>   - redundancy increase costs</a:t>
            </a:r>
          </a:p>
        </p:txBody>
      </p:sp>
      <p:sp>
        <p:nvSpPr>
          <p:cNvPr id="3" name="Flowchart: Extract 2"/>
          <p:cNvSpPr/>
          <p:nvPr/>
        </p:nvSpPr>
        <p:spPr>
          <a:xfrm>
            <a:off x="2636788" y="2819881"/>
            <a:ext cx="165605" cy="1001419"/>
          </a:xfrm>
          <a:prstGeom prst="flowChartExtra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Flowchart: Extract 52"/>
          <p:cNvSpPr/>
          <p:nvPr/>
        </p:nvSpPr>
        <p:spPr>
          <a:xfrm>
            <a:off x="2688968" y="2009582"/>
            <a:ext cx="104017" cy="492402"/>
          </a:xfrm>
          <a:prstGeom prst="flowChartExtra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Flowchart: Extract 53"/>
          <p:cNvSpPr/>
          <p:nvPr/>
        </p:nvSpPr>
        <p:spPr>
          <a:xfrm rot="-1500000">
            <a:off x="3756672" y="2733372"/>
            <a:ext cx="165605" cy="1001419"/>
          </a:xfrm>
          <a:prstGeom prst="flowChartExtra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Flowchart: Extract 54"/>
          <p:cNvSpPr/>
          <p:nvPr/>
        </p:nvSpPr>
        <p:spPr>
          <a:xfrm rot="-3900000">
            <a:off x="3121561" y="1789761"/>
            <a:ext cx="165605" cy="1001419"/>
          </a:xfrm>
          <a:prstGeom prst="flowChartExtra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288222" y="4756546"/>
            <a:ext cx="7202677" cy="323165"/>
          </a:xfrm>
          <a:prstGeom prst="rect">
            <a:avLst/>
          </a:prstGeom>
        </p:spPr>
        <p:txBody>
          <a:bodyPr wrap="none">
            <a:spAutoFit/>
          </a:bodyPr>
          <a:lstStyle/>
          <a:p>
            <a:r>
              <a:rPr lang="en-US" sz="1500" b="1" baseline="30000" dirty="0">
                <a:solidFill>
                  <a:schemeClr val="accent6">
                    <a:lumMod val="75000"/>
                  </a:schemeClr>
                </a:solidFill>
              </a:rPr>
              <a:t>1</a:t>
            </a:r>
            <a:r>
              <a:rPr lang="en-US" sz="1500" b="1" dirty="0">
                <a:solidFill>
                  <a:schemeClr val="accent6">
                    <a:lumMod val="75000"/>
                  </a:schemeClr>
                </a:solidFill>
              </a:rPr>
              <a:t>Oversubscription ratio: </a:t>
            </a:r>
            <a:r>
              <a:rPr lang="en-US" sz="1500" dirty="0"/>
              <a:t>capacity of links below a switch relative to capacity of links above</a:t>
            </a:r>
          </a:p>
        </p:txBody>
      </p:sp>
    </p:spTree>
    <p:extLst>
      <p:ext uri="{BB962C8B-B14F-4D97-AF65-F5344CB8AC3E}">
        <p14:creationId xmlns:p14="http://schemas.microsoft.com/office/powerpoint/2010/main" val="345547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 grpId="0" animBg="1"/>
      <p:bldP spid="51" grpId="0"/>
      <p:bldP spid="3" grpId="0" animBg="1"/>
      <p:bldP spid="53" grpId="0" animBg="1"/>
      <p:bldP spid="54" grpId="0" animBg="1"/>
      <p:bldP spid="55"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19</a:t>
            </a:fld>
            <a:endParaRPr lang="en-US"/>
          </a:p>
        </p:txBody>
      </p:sp>
      <p:sp>
        <p:nvSpPr>
          <p:cNvPr id="6" name="Title 1"/>
          <p:cNvSpPr>
            <a:spLocks noGrp="1"/>
          </p:cNvSpPr>
          <p:nvPr>
            <p:ph type="title"/>
          </p:nvPr>
        </p:nvSpPr>
        <p:spPr>
          <a:xfrm>
            <a:off x="628650" y="273844"/>
            <a:ext cx="7886700" cy="994172"/>
          </a:xfrm>
        </p:spPr>
        <p:txBody>
          <a:bodyPr>
            <a:normAutofit/>
          </a:bodyPr>
          <a:lstStyle/>
          <a:p>
            <a:pPr algn="ctr"/>
            <a:r>
              <a:rPr lang="en-US" sz="3750" b="1" dirty="0"/>
              <a:t>Anatomy of a Data Center</a:t>
            </a:r>
          </a:p>
        </p:txBody>
      </p:sp>
      <p:sp>
        <p:nvSpPr>
          <p:cNvPr id="56" name="TextBox 55"/>
          <p:cNvSpPr txBox="1"/>
          <p:nvPr/>
        </p:nvSpPr>
        <p:spPr>
          <a:xfrm>
            <a:off x="1259722" y="1105001"/>
            <a:ext cx="6991309" cy="842538"/>
          </a:xfrm>
          <a:prstGeom prst="rect">
            <a:avLst/>
          </a:prstGeom>
          <a:noFill/>
        </p:spPr>
        <p:txBody>
          <a:bodyPr wrap="square" rtlCol="0">
            <a:spAutoFit/>
          </a:bodyPr>
          <a:lstStyle/>
          <a:p>
            <a:pPr algn="ctr"/>
            <a:r>
              <a:rPr lang="en-US" sz="3000" b="1" dirty="0"/>
              <a:t>Can we achieve full bisection bandwidth?</a:t>
            </a:r>
          </a:p>
          <a:p>
            <a:pPr algn="ctr"/>
            <a:r>
              <a:rPr lang="en-US" sz="1875" u="sng" dirty="0"/>
              <a:t>(oversubscription ratio of 1:1)</a:t>
            </a:r>
          </a:p>
        </p:txBody>
      </p:sp>
      <p:sp>
        <p:nvSpPr>
          <p:cNvPr id="70" name="TextBox 69"/>
          <p:cNvSpPr txBox="1"/>
          <p:nvPr/>
        </p:nvSpPr>
        <p:spPr>
          <a:xfrm>
            <a:off x="520390" y="2231248"/>
            <a:ext cx="3712282" cy="553998"/>
          </a:xfrm>
          <a:prstGeom prst="rect">
            <a:avLst/>
          </a:prstGeom>
          <a:noFill/>
        </p:spPr>
        <p:txBody>
          <a:bodyPr wrap="square" rtlCol="0">
            <a:spAutoFit/>
          </a:bodyPr>
          <a:lstStyle/>
          <a:p>
            <a:r>
              <a:rPr lang="en-US" sz="3000" b="1" dirty="0">
                <a:solidFill>
                  <a:schemeClr val="accent2"/>
                </a:solidFill>
              </a:rPr>
              <a:t>Partially, because …</a:t>
            </a:r>
          </a:p>
        </p:txBody>
      </p:sp>
      <p:sp>
        <p:nvSpPr>
          <p:cNvPr id="71" name="TextBox 70"/>
          <p:cNvSpPr txBox="1"/>
          <p:nvPr/>
        </p:nvSpPr>
        <p:spPr>
          <a:xfrm>
            <a:off x="781283" y="2855283"/>
            <a:ext cx="6276888" cy="553998"/>
          </a:xfrm>
          <a:prstGeom prst="rect">
            <a:avLst/>
          </a:prstGeom>
          <a:noFill/>
        </p:spPr>
        <p:txBody>
          <a:bodyPr wrap="square" rtlCol="0">
            <a:spAutoFit/>
          </a:bodyPr>
          <a:lstStyle/>
          <a:p>
            <a:r>
              <a:rPr lang="en-US" sz="3000" dirty="0"/>
              <a:t>- requires enterprise-level switches</a:t>
            </a:r>
          </a:p>
        </p:txBody>
      </p:sp>
      <p:pic>
        <p:nvPicPr>
          <p:cNvPr id="4098" name="Picture 2" descr="https://upload.wikimedia.org/wikipedia/commons/thumb/3/3c/Numismatics_and_Notaphily_icon.png/1024px-Numismatics_and_Notaphily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0084" y="2674915"/>
            <a:ext cx="1336175" cy="95983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781283" y="3845365"/>
            <a:ext cx="6944975" cy="553998"/>
          </a:xfrm>
          <a:prstGeom prst="rect">
            <a:avLst/>
          </a:prstGeom>
          <a:noFill/>
        </p:spPr>
        <p:txBody>
          <a:bodyPr wrap="square" rtlCol="0">
            <a:spAutoFit/>
          </a:bodyPr>
          <a:lstStyle/>
          <a:p>
            <a:r>
              <a:rPr lang="en-US" sz="3000" dirty="0"/>
              <a:t>- even they become saturated at large scale</a:t>
            </a:r>
          </a:p>
        </p:txBody>
      </p:sp>
    </p:spTree>
    <p:extLst>
      <p:ext uri="{BB962C8B-B14F-4D97-AF65-F5344CB8AC3E}">
        <p14:creationId xmlns:p14="http://schemas.microsoft.com/office/powerpoint/2010/main" val="102461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71"/>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409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750"/>
                                  </p:stCondLst>
                                  <p:childTnLst>
                                    <p:set>
                                      <p:cBhvr>
                                        <p:cTn id="15"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3DA3-C734-43EE-B03A-20047A3C1F12}"/>
              </a:ext>
            </a:extLst>
          </p:cNvPr>
          <p:cNvSpPr>
            <a:spLocks noGrp="1"/>
          </p:cNvSpPr>
          <p:nvPr>
            <p:ph type="ctrTitle"/>
          </p:nvPr>
        </p:nvSpPr>
        <p:spPr/>
        <p:txBody>
          <a:bodyPr/>
          <a:lstStyle/>
          <a:p>
            <a:r>
              <a:rPr lang="en-IN" dirty="0"/>
              <a:t>Contents </a:t>
            </a:r>
            <a:r>
              <a:rPr lang="en-IN"/>
              <a:t>of Lecture</a:t>
            </a:r>
          </a:p>
        </p:txBody>
      </p:sp>
      <p:sp>
        <p:nvSpPr>
          <p:cNvPr id="3" name="Subtitle 2">
            <a:extLst>
              <a:ext uri="{FF2B5EF4-FFF2-40B4-BE49-F238E27FC236}">
                <a16:creationId xmlns:a16="http://schemas.microsoft.com/office/drawing/2014/main" id="{AC87A5CC-4498-4A68-B126-F3FCAB030264}"/>
              </a:ext>
            </a:extLst>
          </p:cNvPr>
          <p:cNvSpPr>
            <a:spLocks noGrp="1"/>
          </p:cNvSpPr>
          <p:nvPr>
            <p:ph type="subTitle" idx="1"/>
          </p:nvPr>
        </p:nvSpPr>
        <p:spPr/>
        <p:txBody>
          <a:bodyPr/>
          <a:lstStyle/>
          <a:p>
            <a:r>
              <a:rPr lang="en-IN" dirty="0"/>
              <a:t>What is a Data Center?</a:t>
            </a:r>
          </a:p>
          <a:p>
            <a:r>
              <a:rPr lang="en-IN" dirty="0"/>
              <a:t>Servers</a:t>
            </a:r>
          </a:p>
          <a:p>
            <a:r>
              <a:rPr lang="en-IN" dirty="0"/>
              <a:t>Softwares</a:t>
            </a:r>
          </a:p>
          <a:p>
            <a:r>
              <a:rPr lang="en-IN" dirty="0"/>
              <a:t>Networking devices</a:t>
            </a:r>
          </a:p>
          <a:p>
            <a:r>
              <a:rPr lang="en-IN" dirty="0"/>
              <a:t>Storage solutions </a:t>
            </a:r>
          </a:p>
          <a:p>
            <a:r>
              <a:rPr lang="en-IN" dirty="0"/>
              <a:t>Managing the infrastructure</a:t>
            </a:r>
          </a:p>
          <a:p>
            <a:r>
              <a:rPr lang="en-IN" dirty="0"/>
              <a:t>Monitoring the infrastructure</a:t>
            </a:r>
          </a:p>
          <a:p>
            <a:endParaRPr lang="en-IN" dirty="0"/>
          </a:p>
        </p:txBody>
      </p:sp>
      <p:sp>
        <p:nvSpPr>
          <p:cNvPr id="4" name="Text Placeholder 3">
            <a:extLst>
              <a:ext uri="{FF2B5EF4-FFF2-40B4-BE49-F238E27FC236}">
                <a16:creationId xmlns:a16="http://schemas.microsoft.com/office/drawing/2014/main" id="{0AFC36ED-1D6D-4954-9AA3-05B4B265C1CE}"/>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788357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5203" y="2017060"/>
            <a:ext cx="7795932" cy="1015663"/>
          </a:xfrm>
          <a:prstGeom prst="rect">
            <a:avLst/>
          </a:prstGeom>
          <a:noFill/>
        </p:spPr>
        <p:txBody>
          <a:bodyPr wrap="square" rtlCol="0">
            <a:spAutoFit/>
          </a:bodyPr>
          <a:lstStyle/>
          <a:p>
            <a:pPr algn="ctr"/>
            <a:r>
              <a:rPr lang="en-US" sz="6000" b="1" dirty="0"/>
              <a:t>Can we do better?</a:t>
            </a:r>
          </a:p>
        </p:txBody>
      </p:sp>
      <p:sp>
        <p:nvSpPr>
          <p:cNvPr id="5" name="Slide Number Placeholder 4"/>
          <p:cNvSpPr>
            <a:spLocks noGrp="1"/>
          </p:cNvSpPr>
          <p:nvPr>
            <p:ph type="sldNum" sz="quarter" idx="12"/>
          </p:nvPr>
        </p:nvSpPr>
        <p:spPr/>
        <p:txBody>
          <a:bodyPr/>
          <a:lstStyle/>
          <a:p>
            <a:fld id="{9C42E201-9E1E-4344-8BC8-AC7180765888}" type="slidenum">
              <a:rPr lang="en-US" smtClean="0"/>
              <a:t>20</a:t>
            </a:fld>
            <a:endParaRPr lang="en-US"/>
          </a:p>
        </p:txBody>
      </p:sp>
      <p:pic>
        <p:nvPicPr>
          <p:cNvPr id="6" name="Picture 2" descr="http://worldartsme.com/images/emoticon-question-mark-clipart-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444" y="3499597"/>
            <a:ext cx="1119468" cy="117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79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21</a:t>
            </a:fld>
            <a:endParaRPr lang="en-US"/>
          </a:p>
        </p:txBody>
      </p:sp>
      <p:sp>
        <p:nvSpPr>
          <p:cNvPr id="6" name="Title 1"/>
          <p:cNvSpPr>
            <a:spLocks noGrp="1"/>
          </p:cNvSpPr>
          <p:nvPr>
            <p:ph type="title"/>
          </p:nvPr>
        </p:nvSpPr>
        <p:spPr>
          <a:xfrm>
            <a:off x="400050" y="158240"/>
            <a:ext cx="8515350" cy="994172"/>
          </a:xfrm>
        </p:spPr>
        <p:txBody>
          <a:bodyPr>
            <a:noAutofit/>
          </a:bodyPr>
          <a:lstStyle/>
          <a:p>
            <a:pPr algn="ctr"/>
            <a:r>
              <a:rPr lang="en-US" sz="3750" b="1" dirty="0"/>
              <a:t>Emerging data center topology – </a:t>
            </a:r>
            <a:r>
              <a:rPr lang="en-US" sz="3750" b="1" dirty="0">
                <a:solidFill>
                  <a:schemeClr val="accent2"/>
                </a:solidFill>
              </a:rPr>
              <a:t>Fat Trees</a:t>
            </a:r>
          </a:p>
        </p:txBody>
      </p:sp>
      <p:sp>
        <p:nvSpPr>
          <p:cNvPr id="9" name="TextBox 8"/>
          <p:cNvSpPr txBox="1"/>
          <p:nvPr/>
        </p:nvSpPr>
        <p:spPr>
          <a:xfrm>
            <a:off x="628648" y="1845262"/>
            <a:ext cx="5597129" cy="438582"/>
          </a:xfrm>
          <a:prstGeom prst="rect">
            <a:avLst/>
          </a:prstGeom>
          <a:noFill/>
        </p:spPr>
        <p:txBody>
          <a:bodyPr wrap="square" rtlCol="0">
            <a:spAutoFit/>
          </a:bodyPr>
          <a:lstStyle/>
          <a:p>
            <a:r>
              <a:rPr lang="en-US" sz="1875" dirty="0"/>
              <a:t>  - use cheap</a:t>
            </a:r>
            <a:r>
              <a:rPr lang="en-US" sz="2250" dirty="0"/>
              <a:t> </a:t>
            </a:r>
            <a:r>
              <a:rPr lang="en-US" sz="2250" b="1" dirty="0">
                <a:solidFill>
                  <a:schemeClr val="accent2"/>
                </a:solidFill>
              </a:rPr>
              <a:t>identical commodity switches</a:t>
            </a:r>
          </a:p>
        </p:txBody>
      </p:sp>
      <p:sp>
        <p:nvSpPr>
          <p:cNvPr id="10" name="TextBox 9"/>
          <p:cNvSpPr txBox="1"/>
          <p:nvPr/>
        </p:nvSpPr>
        <p:spPr>
          <a:xfrm>
            <a:off x="628648" y="1295153"/>
            <a:ext cx="3712282" cy="553998"/>
          </a:xfrm>
          <a:prstGeom prst="rect">
            <a:avLst/>
          </a:prstGeom>
          <a:noFill/>
        </p:spPr>
        <p:txBody>
          <a:bodyPr wrap="square" rtlCol="0">
            <a:spAutoFit/>
          </a:bodyPr>
          <a:lstStyle/>
          <a:p>
            <a:r>
              <a:rPr lang="en-US" sz="3000" b="1" dirty="0"/>
              <a:t>Goals:</a:t>
            </a:r>
          </a:p>
        </p:txBody>
      </p:sp>
      <p:sp>
        <p:nvSpPr>
          <p:cNvPr id="11" name="TextBox 10"/>
          <p:cNvSpPr txBox="1"/>
          <p:nvPr/>
        </p:nvSpPr>
        <p:spPr>
          <a:xfrm>
            <a:off x="628648" y="2422507"/>
            <a:ext cx="4579144" cy="438582"/>
          </a:xfrm>
          <a:prstGeom prst="rect">
            <a:avLst/>
          </a:prstGeom>
          <a:noFill/>
        </p:spPr>
        <p:txBody>
          <a:bodyPr wrap="square" rtlCol="0">
            <a:spAutoFit/>
          </a:bodyPr>
          <a:lstStyle/>
          <a:p>
            <a:r>
              <a:rPr lang="en-US" sz="1875" dirty="0"/>
              <a:t>  - provides </a:t>
            </a:r>
            <a:r>
              <a:rPr lang="en-US" sz="2250" b="1" dirty="0">
                <a:solidFill>
                  <a:schemeClr val="accent2"/>
                </a:solidFill>
              </a:rPr>
              <a:t>redundancy</a:t>
            </a:r>
          </a:p>
        </p:txBody>
      </p:sp>
      <p:sp>
        <p:nvSpPr>
          <p:cNvPr id="12" name="TextBox 11"/>
          <p:cNvSpPr txBox="1"/>
          <p:nvPr/>
        </p:nvSpPr>
        <p:spPr>
          <a:xfrm>
            <a:off x="628647" y="3540417"/>
            <a:ext cx="4579144" cy="1015663"/>
          </a:xfrm>
          <a:prstGeom prst="rect">
            <a:avLst/>
          </a:prstGeom>
          <a:noFill/>
        </p:spPr>
        <p:txBody>
          <a:bodyPr wrap="square" rtlCol="0">
            <a:spAutoFit/>
          </a:bodyPr>
          <a:lstStyle/>
          <a:p>
            <a:r>
              <a:rPr lang="en-US" sz="1875" dirty="0"/>
              <a:t>  - provides </a:t>
            </a:r>
            <a:r>
              <a:rPr lang="en-US" sz="2250" b="1" dirty="0">
                <a:solidFill>
                  <a:schemeClr val="accent2"/>
                </a:solidFill>
              </a:rPr>
              <a:t>full bisection bandwidth</a:t>
            </a:r>
          </a:p>
          <a:p>
            <a:r>
              <a:rPr lang="en-US" sz="1875" b="1" dirty="0"/>
              <a:t>     </a:t>
            </a:r>
            <a:r>
              <a:rPr lang="en-US" sz="1875" dirty="0"/>
              <a:t>the bottleneck is the network interface, </a:t>
            </a:r>
          </a:p>
          <a:p>
            <a:r>
              <a:rPr lang="en-US" sz="1875" dirty="0"/>
              <a:t>     not the link in the network</a:t>
            </a:r>
            <a:endParaRPr lang="en-US" sz="1875" b="1" dirty="0"/>
          </a:p>
        </p:txBody>
      </p:sp>
      <p:sp>
        <p:nvSpPr>
          <p:cNvPr id="13" name="TextBox 12"/>
          <p:cNvSpPr txBox="1"/>
          <p:nvPr/>
        </p:nvSpPr>
        <p:spPr>
          <a:xfrm>
            <a:off x="628648" y="3055416"/>
            <a:ext cx="4579144" cy="380873"/>
          </a:xfrm>
          <a:prstGeom prst="rect">
            <a:avLst/>
          </a:prstGeom>
          <a:noFill/>
        </p:spPr>
        <p:txBody>
          <a:bodyPr wrap="square" rtlCol="0">
            <a:spAutoFit/>
          </a:bodyPr>
          <a:lstStyle/>
          <a:p>
            <a:r>
              <a:rPr lang="en-US" sz="1875" dirty="0"/>
              <a:t>  - help address large volumes of data</a:t>
            </a:r>
          </a:p>
        </p:txBody>
      </p:sp>
    </p:spTree>
    <p:extLst>
      <p:ext uri="{BB962C8B-B14F-4D97-AF65-F5344CB8AC3E}">
        <p14:creationId xmlns:p14="http://schemas.microsoft.com/office/powerpoint/2010/main" val="193703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22</a:t>
            </a:fld>
            <a:endParaRPr lang="en-US"/>
          </a:p>
        </p:txBody>
      </p:sp>
      <p:sp>
        <p:nvSpPr>
          <p:cNvPr id="10" name="TextBox 9"/>
          <p:cNvSpPr txBox="1"/>
          <p:nvPr/>
        </p:nvSpPr>
        <p:spPr>
          <a:xfrm>
            <a:off x="628647" y="1017505"/>
            <a:ext cx="7622384" cy="646331"/>
          </a:xfrm>
          <a:prstGeom prst="rect">
            <a:avLst/>
          </a:prstGeom>
          <a:noFill/>
        </p:spPr>
        <p:txBody>
          <a:bodyPr wrap="square" rtlCol="0">
            <a:spAutoFit/>
          </a:bodyPr>
          <a:lstStyle/>
          <a:p>
            <a:r>
              <a:rPr lang="en-US" sz="3000" b="1" dirty="0"/>
              <a:t>Main idea: </a:t>
            </a:r>
            <a:r>
              <a:rPr lang="en-US" sz="3600" b="1" dirty="0"/>
              <a:t> </a:t>
            </a:r>
            <a:r>
              <a:rPr lang="en-US" sz="2250" b="1" dirty="0"/>
              <a:t>inter-connect racks using a fat-tree topology</a:t>
            </a:r>
            <a:endParaRPr lang="en-US" sz="3000" b="1" dirty="0"/>
          </a:p>
        </p:txBody>
      </p:sp>
      <p:sp>
        <p:nvSpPr>
          <p:cNvPr id="14" name="TextBox 13"/>
          <p:cNvSpPr txBox="1"/>
          <p:nvPr/>
        </p:nvSpPr>
        <p:spPr>
          <a:xfrm>
            <a:off x="628647" y="1653886"/>
            <a:ext cx="6379372" cy="438582"/>
          </a:xfrm>
          <a:prstGeom prst="rect">
            <a:avLst/>
          </a:prstGeom>
          <a:noFill/>
        </p:spPr>
        <p:txBody>
          <a:bodyPr wrap="square" rtlCol="0">
            <a:spAutoFit/>
          </a:bodyPr>
          <a:lstStyle/>
          <a:p>
            <a:r>
              <a:rPr lang="en-US" sz="2250" dirty="0"/>
              <a:t>E.g.: given K-ports identical switches, where K = 4:</a:t>
            </a:r>
            <a:endParaRPr lang="en-US" sz="2250" b="1" dirty="0">
              <a:solidFill>
                <a:schemeClr val="accent2"/>
              </a:solidFill>
            </a:endParaRPr>
          </a:p>
        </p:txBody>
      </p:sp>
      <p:grpSp>
        <p:nvGrpSpPr>
          <p:cNvPr id="160" name="Group 159"/>
          <p:cNvGrpSpPr/>
          <p:nvPr/>
        </p:nvGrpSpPr>
        <p:grpSpPr>
          <a:xfrm>
            <a:off x="1068769" y="2172937"/>
            <a:ext cx="4639848" cy="2580170"/>
            <a:chOff x="1157311" y="3027843"/>
            <a:chExt cx="6990943" cy="3440226"/>
          </a:xfrm>
        </p:grpSpPr>
        <p:sp>
          <p:nvSpPr>
            <p:cNvPr id="142" name="Rounded Rectangle 141"/>
            <p:cNvSpPr/>
            <p:nvPr/>
          </p:nvSpPr>
          <p:spPr>
            <a:xfrm>
              <a:off x="6572303" y="4606951"/>
              <a:ext cx="1575951" cy="109452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59" name="Group 158"/>
            <p:cNvGrpSpPr/>
            <p:nvPr/>
          </p:nvGrpSpPr>
          <p:grpSpPr>
            <a:xfrm>
              <a:off x="1157311" y="3027843"/>
              <a:ext cx="6857990" cy="3440226"/>
              <a:chOff x="1157311" y="3027843"/>
              <a:chExt cx="6857990" cy="3440226"/>
            </a:xfrm>
          </p:grpSpPr>
          <p:pic>
            <p:nvPicPr>
              <p:cNvPr id="15" name="Picture 91"/>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448233" y="5360833"/>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91"/>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058710" y="5360833"/>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1"/>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467429" y="4647240"/>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91"/>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058710" y="4661591"/>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1"/>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1932" y="3240180"/>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1"/>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45127" y="3266069"/>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91"/>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32241" y="3254468"/>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91"/>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37144" y="3240180"/>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91"/>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240570" y="5374382"/>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91"/>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51047" y="5374382"/>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1"/>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259766" y="4660789"/>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91"/>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51047" y="4675140"/>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91"/>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074736" y="5360031"/>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91"/>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685213" y="5360031"/>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91"/>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093932" y="4646438"/>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91"/>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685213" y="4660789"/>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91"/>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849909" y="5388733"/>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91"/>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460386" y="5388733"/>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91"/>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869105" y="4675140"/>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91"/>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460386" y="4689491"/>
                <a:ext cx="418443" cy="28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120" descr="File Server_Updated2005"/>
              <p:cNvPicPr>
                <a:picLocks noChangeAspect="1" noChangeArrowheads="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223972" y="5907689"/>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0" descr="File Server_Updated2005"/>
              <p:cNvPicPr>
                <a:picLocks noChangeAspect="1" noChangeArrowheads="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527572" y="5907689"/>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0" descr="File Server_Updated2005"/>
              <p:cNvPicPr>
                <a:picLocks noChangeAspect="1" noChangeArrowheads="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996846" y="5917211"/>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0" descr="File Server_Updated2005"/>
              <p:cNvPicPr>
                <a:picLocks noChangeAspect="1" noChangeArrowheads="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00446" y="5917211"/>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0" descr="File Server_Updated2005"/>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079471" y="5917214"/>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0" descr="File Server_Updated2005"/>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383071" y="5917214"/>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0" descr="File Server_Updated2005"/>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52345" y="5926736"/>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0" descr="File Server_Updated2005"/>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155945" y="5926736"/>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0" descr="File Server_Updated2005"/>
              <p:cNvPicPr>
                <a:picLocks noChangeAspect="1" noChangeArrowheads="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889862" y="5926735"/>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0" descr="File Server_Updated2005"/>
              <p:cNvPicPr>
                <a:picLocks noChangeAspect="1" noChangeArrowheads="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193462" y="5926735"/>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0" descr="File Server_Updated2005"/>
              <p:cNvPicPr>
                <a:picLocks noChangeAspect="1" noChangeArrowheads="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662736" y="5936257"/>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0" descr="File Server_Updated2005"/>
              <p:cNvPicPr>
                <a:picLocks noChangeAspect="1" noChangeArrowheads="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966336" y="5936257"/>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0" descr="File Server_Updated2005"/>
              <p:cNvPicPr>
                <a:picLocks noChangeAspect="1" noChangeArrowheads="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691227" y="5936259"/>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0" descr="File Server_Updated2005"/>
              <p:cNvPicPr>
                <a:picLocks noChangeAspect="1" noChangeArrowheads="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994828" y="5936259"/>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0" descr="File Server_Updated2005"/>
              <p:cNvPicPr>
                <a:picLocks noChangeAspect="1" noChangeArrowheads="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464101" y="5945781"/>
                <a:ext cx="247600" cy="52228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0" descr="File Server_Updated2005"/>
              <p:cNvPicPr>
                <a:picLocks noChangeAspect="1" noChangeArrowheads="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767701" y="5945781"/>
                <a:ext cx="247600" cy="5222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stCxn id="36" idx="0"/>
                <a:endCxn id="15" idx="2"/>
              </p:cNvCxnSpPr>
              <p:nvPr/>
            </p:nvCxnSpPr>
            <p:spPr>
              <a:xfrm flipV="1">
                <a:off x="1347772" y="5644999"/>
                <a:ext cx="309682" cy="26269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a:stCxn id="37" idx="0"/>
                <a:endCxn id="15" idx="2"/>
              </p:cNvCxnSpPr>
              <p:nvPr/>
            </p:nvCxnSpPr>
            <p:spPr>
              <a:xfrm flipV="1">
                <a:off x="1651372" y="5644999"/>
                <a:ext cx="6081" cy="26269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a:endCxn id="16" idx="2"/>
              </p:cNvCxnSpPr>
              <p:nvPr/>
            </p:nvCxnSpPr>
            <p:spPr>
              <a:xfrm flipV="1">
                <a:off x="2120647" y="5644999"/>
                <a:ext cx="147284" cy="243638"/>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endCxn id="16" idx="2"/>
              </p:cNvCxnSpPr>
              <p:nvPr/>
            </p:nvCxnSpPr>
            <p:spPr>
              <a:xfrm flipH="1" flipV="1">
                <a:off x="2267931" y="5644999"/>
                <a:ext cx="156317" cy="24363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3203270" y="5654522"/>
                <a:ext cx="309682" cy="26269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V="1">
                <a:off x="3506871" y="5654522"/>
                <a:ext cx="6081" cy="262690"/>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3976146" y="5654522"/>
                <a:ext cx="147284" cy="243638"/>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H="1" flipV="1">
                <a:off x="4123429" y="5654522"/>
                <a:ext cx="156317" cy="243638"/>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flipV="1">
                <a:off x="5040728" y="5649757"/>
                <a:ext cx="309682" cy="26269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flipV="1">
                <a:off x="5344328" y="5649757"/>
                <a:ext cx="6081" cy="26269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V="1">
                <a:off x="5813603" y="5649757"/>
                <a:ext cx="147284" cy="243638"/>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flipV="1">
                <a:off x="5960887" y="5649757"/>
                <a:ext cx="156317" cy="243638"/>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V="1">
                <a:off x="6806009" y="5630704"/>
                <a:ext cx="309682" cy="26269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flipV="1">
                <a:off x="7109609" y="5630704"/>
                <a:ext cx="6081" cy="26269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7578884" y="5630704"/>
                <a:ext cx="147284" cy="243638"/>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flipH="1" flipV="1">
                <a:off x="7726168" y="5630704"/>
                <a:ext cx="156317" cy="243638"/>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p:cNvCxnSpPr>
                <a:stCxn id="15" idx="0"/>
                <a:endCxn id="17" idx="2"/>
              </p:cNvCxnSpPr>
              <p:nvPr/>
            </p:nvCxnSpPr>
            <p:spPr>
              <a:xfrm flipV="1">
                <a:off x="1657454" y="4931406"/>
                <a:ext cx="19196" cy="429427"/>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p:cNvCxnSpPr>
                <a:stCxn id="15" idx="0"/>
                <a:endCxn id="18" idx="2"/>
              </p:cNvCxnSpPr>
              <p:nvPr/>
            </p:nvCxnSpPr>
            <p:spPr>
              <a:xfrm flipV="1">
                <a:off x="1657454" y="4945757"/>
                <a:ext cx="610477" cy="415076"/>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16" idx="0"/>
                <a:endCxn id="17" idx="2"/>
              </p:cNvCxnSpPr>
              <p:nvPr/>
            </p:nvCxnSpPr>
            <p:spPr>
              <a:xfrm flipH="1" flipV="1">
                <a:off x="1676650" y="4931406"/>
                <a:ext cx="591281" cy="429427"/>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p:cNvCxnSpPr>
                <a:stCxn id="16" idx="0"/>
                <a:endCxn id="18" idx="2"/>
              </p:cNvCxnSpPr>
              <p:nvPr/>
            </p:nvCxnSpPr>
            <p:spPr>
              <a:xfrm flipV="1">
                <a:off x="2267931" y="4945757"/>
                <a:ext cx="0" cy="415076"/>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a:xfrm flipV="1">
                <a:off x="3440858" y="4942631"/>
                <a:ext cx="19196" cy="429427"/>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flipV="1">
                <a:off x="3440858" y="4956982"/>
                <a:ext cx="610477" cy="415076"/>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flipH="1" flipV="1">
                <a:off x="3460054" y="4942631"/>
                <a:ext cx="591281" cy="429427"/>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flipV="1">
                <a:off x="4051335" y="4956982"/>
                <a:ext cx="0" cy="415076"/>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flipV="1">
                <a:off x="5274360" y="4930573"/>
                <a:ext cx="19196" cy="429427"/>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V="1">
                <a:off x="5274360" y="4944924"/>
                <a:ext cx="610477" cy="415076"/>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H="1" flipV="1">
                <a:off x="5293556" y="4930573"/>
                <a:ext cx="591281" cy="429427"/>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V="1">
                <a:off x="5884837" y="4944924"/>
                <a:ext cx="0" cy="415076"/>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V="1">
                <a:off x="7058682" y="4938135"/>
                <a:ext cx="19196" cy="429427"/>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a:xfrm flipV="1">
                <a:off x="7058682" y="4952486"/>
                <a:ext cx="610477" cy="415076"/>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flipH="1" flipV="1">
                <a:off x="7077878" y="4938135"/>
                <a:ext cx="591281" cy="429427"/>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flipV="1">
                <a:off x="7669159" y="4952486"/>
                <a:ext cx="0" cy="415076"/>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p:cNvCxnSpPr>
                <a:stCxn id="17" idx="0"/>
                <a:endCxn id="19" idx="2"/>
              </p:cNvCxnSpPr>
              <p:nvPr/>
            </p:nvCxnSpPr>
            <p:spPr>
              <a:xfrm flipV="1">
                <a:off x="1676650" y="3524346"/>
                <a:ext cx="1034503" cy="1122894"/>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p:cNvCxnSpPr>
                <a:stCxn id="17" idx="0"/>
                <a:endCxn id="20" idx="2"/>
              </p:cNvCxnSpPr>
              <p:nvPr/>
            </p:nvCxnSpPr>
            <p:spPr>
              <a:xfrm flipV="1">
                <a:off x="1676650" y="3550235"/>
                <a:ext cx="2177698" cy="1097005"/>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a:stCxn id="26" idx="0"/>
                <a:endCxn id="19" idx="2"/>
              </p:cNvCxnSpPr>
              <p:nvPr/>
            </p:nvCxnSpPr>
            <p:spPr>
              <a:xfrm flipH="1" flipV="1">
                <a:off x="2711153" y="3524346"/>
                <a:ext cx="757835" cy="1136443"/>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a:stCxn id="26" idx="0"/>
                <a:endCxn id="20" idx="2"/>
              </p:cNvCxnSpPr>
              <p:nvPr/>
            </p:nvCxnSpPr>
            <p:spPr>
              <a:xfrm flipV="1">
                <a:off x="3468988" y="3550235"/>
                <a:ext cx="385360" cy="1110554"/>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p:cNvCxnSpPr>
                <a:endCxn id="19" idx="2"/>
              </p:cNvCxnSpPr>
              <p:nvPr/>
            </p:nvCxnSpPr>
            <p:spPr>
              <a:xfrm flipH="1" flipV="1">
                <a:off x="2711153" y="3524346"/>
                <a:ext cx="2568093" cy="1117459"/>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p:cNvCxnSpPr>
                <a:endCxn id="20" idx="2"/>
              </p:cNvCxnSpPr>
              <p:nvPr/>
            </p:nvCxnSpPr>
            <p:spPr>
              <a:xfrm flipH="1" flipV="1">
                <a:off x="3854348" y="3550235"/>
                <a:ext cx="1339115" cy="1056718"/>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p:cNvCxnSpPr>
                <a:stCxn id="34" idx="0"/>
                <a:endCxn id="19" idx="2"/>
              </p:cNvCxnSpPr>
              <p:nvPr/>
            </p:nvCxnSpPr>
            <p:spPr>
              <a:xfrm flipH="1" flipV="1">
                <a:off x="2711153" y="3524346"/>
                <a:ext cx="4367174" cy="1150794"/>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p:cNvCxnSpPr>
                <a:stCxn id="34" idx="0"/>
                <a:endCxn id="20" idx="2"/>
              </p:cNvCxnSpPr>
              <p:nvPr/>
            </p:nvCxnSpPr>
            <p:spPr>
              <a:xfrm flipH="1" flipV="1">
                <a:off x="3854348" y="3550235"/>
                <a:ext cx="3223979" cy="1124905"/>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p:cNvCxnSpPr>
                <a:stCxn id="18" idx="0"/>
                <a:endCxn id="21" idx="2"/>
              </p:cNvCxnSpPr>
              <p:nvPr/>
            </p:nvCxnSpPr>
            <p:spPr>
              <a:xfrm flipV="1">
                <a:off x="2267931" y="3538634"/>
                <a:ext cx="2873531" cy="1122957"/>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p:cNvCxnSpPr>
                <a:stCxn id="18" idx="0"/>
                <a:endCxn id="23" idx="2"/>
              </p:cNvCxnSpPr>
              <p:nvPr/>
            </p:nvCxnSpPr>
            <p:spPr>
              <a:xfrm flipV="1">
                <a:off x="2267931" y="3524346"/>
                <a:ext cx="4078435" cy="1137245"/>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p:cNvCxnSpPr>
                <a:endCxn id="21" idx="2"/>
              </p:cNvCxnSpPr>
              <p:nvPr/>
            </p:nvCxnSpPr>
            <p:spPr>
              <a:xfrm flipV="1">
                <a:off x="4066437" y="3538634"/>
                <a:ext cx="1075025" cy="1160013"/>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p:cNvCxnSpPr>
                <a:stCxn id="27" idx="0"/>
                <a:endCxn id="23" idx="2"/>
              </p:cNvCxnSpPr>
              <p:nvPr/>
            </p:nvCxnSpPr>
            <p:spPr>
              <a:xfrm flipV="1">
                <a:off x="4060269" y="3524346"/>
                <a:ext cx="2286097" cy="1150794"/>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p:cNvCxnSpPr>
                <a:endCxn id="21" idx="2"/>
              </p:cNvCxnSpPr>
              <p:nvPr/>
            </p:nvCxnSpPr>
            <p:spPr>
              <a:xfrm flipH="1" flipV="1">
                <a:off x="5141462" y="3538634"/>
                <a:ext cx="743374" cy="1127408"/>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31" idx="0"/>
                <a:endCxn id="23" idx="2"/>
              </p:cNvCxnSpPr>
              <p:nvPr/>
            </p:nvCxnSpPr>
            <p:spPr>
              <a:xfrm flipV="1">
                <a:off x="5894435" y="3524346"/>
                <a:ext cx="451931" cy="1136443"/>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p:cNvCxnSpPr>
                <a:endCxn id="23" idx="2"/>
              </p:cNvCxnSpPr>
              <p:nvPr/>
            </p:nvCxnSpPr>
            <p:spPr>
              <a:xfrm flipH="1" flipV="1">
                <a:off x="6346366" y="3524346"/>
                <a:ext cx="1330438" cy="1159726"/>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p:cNvCxnSpPr>
                <a:stCxn id="35" idx="0"/>
                <a:endCxn id="21" idx="2"/>
              </p:cNvCxnSpPr>
              <p:nvPr/>
            </p:nvCxnSpPr>
            <p:spPr>
              <a:xfrm flipH="1" flipV="1">
                <a:off x="5141462" y="3538634"/>
                <a:ext cx="2528145" cy="1150857"/>
              </a:xfrm>
              <a:prstGeom prst="line">
                <a:avLst/>
              </a:prstGeom>
            </p:spPr>
            <p:style>
              <a:lnRef idx="1">
                <a:schemeClr val="dk1"/>
              </a:lnRef>
              <a:fillRef idx="0">
                <a:schemeClr val="dk1"/>
              </a:fillRef>
              <a:effectRef idx="0">
                <a:schemeClr val="dk1"/>
              </a:effectRef>
              <a:fontRef idx="minor">
                <a:schemeClr val="tx1"/>
              </a:fontRef>
            </p:style>
          </p:cxnSp>
          <p:sp>
            <p:nvSpPr>
              <p:cNvPr id="139" name="Rounded Rectangle 138"/>
              <p:cNvSpPr/>
              <p:nvPr/>
            </p:nvSpPr>
            <p:spPr>
              <a:xfrm>
                <a:off x="1157311" y="4592666"/>
                <a:ext cx="1575951" cy="109452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0" name="Rounded Rectangle 139"/>
              <p:cNvSpPr/>
              <p:nvPr/>
            </p:nvSpPr>
            <p:spPr>
              <a:xfrm>
                <a:off x="2952785" y="4587905"/>
                <a:ext cx="1575951" cy="109452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1" name="Rounded Rectangle 140"/>
              <p:cNvSpPr/>
              <p:nvPr/>
            </p:nvSpPr>
            <p:spPr>
              <a:xfrm>
                <a:off x="4833985" y="4597428"/>
                <a:ext cx="1575951" cy="109452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3" name="Rounded Rectangle 142"/>
              <p:cNvSpPr/>
              <p:nvPr/>
            </p:nvSpPr>
            <p:spPr>
              <a:xfrm>
                <a:off x="2390361" y="3027843"/>
                <a:ext cx="4300866" cy="66167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144" name="TextBox 143"/>
          <p:cNvSpPr txBox="1"/>
          <p:nvPr/>
        </p:nvSpPr>
        <p:spPr>
          <a:xfrm>
            <a:off x="1238187" y="4726035"/>
            <a:ext cx="622863" cy="553998"/>
          </a:xfrm>
          <a:prstGeom prst="rect">
            <a:avLst/>
          </a:prstGeom>
          <a:noFill/>
        </p:spPr>
        <p:txBody>
          <a:bodyPr wrap="square" rtlCol="0">
            <a:spAutoFit/>
          </a:bodyPr>
          <a:lstStyle/>
          <a:p>
            <a:r>
              <a:rPr lang="en-US" sz="1500" b="1" dirty="0"/>
              <a:t>Pod 0</a:t>
            </a:r>
          </a:p>
        </p:txBody>
      </p:sp>
      <p:sp>
        <p:nvSpPr>
          <p:cNvPr id="145" name="TextBox 144"/>
          <p:cNvSpPr txBox="1"/>
          <p:nvPr/>
        </p:nvSpPr>
        <p:spPr>
          <a:xfrm>
            <a:off x="2497151" y="4733176"/>
            <a:ext cx="622863" cy="553998"/>
          </a:xfrm>
          <a:prstGeom prst="rect">
            <a:avLst/>
          </a:prstGeom>
          <a:noFill/>
        </p:spPr>
        <p:txBody>
          <a:bodyPr wrap="square" rtlCol="0">
            <a:spAutoFit/>
          </a:bodyPr>
          <a:lstStyle/>
          <a:p>
            <a:r>
              <a:rPr lang="en-US" sz="1500" b="1" dirty="0"/>
              <a:t>Pod 1</a:t>
            </a:r>
          </a:p>
        </p:txBody>
      </p:sp>
      <p:sp>
        <p:nvSpPr>
          <p:cNvPr id="146" name="TextBox 145"/>
          <p:cNvSpPr txBox="1"/>
          <p:nvPr/>
        </p:nvSpPr>
        <p:spPr>
          <a:xfrm>
            <a:off x="3704296" y="4740325"/>
            <a:ext cx="622863" cy="553998"/>
          </a:xfrm>
          <a:prstGeom prst="rect">
            <a:avLst/>
          </a:prstGeom>
          <a:noFill/>
        </p:spPr>
        <p:txBody>
          <a:bodyPr wrap="square" rtlCol="0">
            <a:spAutoFit/>
          </a:bodyPr>
          <a:lstStyle/>
          <a:p>
            <a:r>
              <a:rPr lang="en-US" sz="1500" b="1" dirty="0"/>
              <a:t>Pod 2</a:t>
            </a:r>
          </a:p>
        </p:txBody>
      </p:sp>
      <p:sp>
        <p:nvSpPr>
          <p:cNvPr id="147" name="TextBox 146"/>
          <p:cNvSpPr txBox="1"/>
          <p:nvPr/>
        </p:nvSpPr>
        <p:spPr>
          <a:xfrm>
            <a:off x="4892157" y="4747471"/>
            <a:ext cx="622863" cy="553998"/>
          </a:xfrm>
          <a:prstGeom prst="rect">
            <a:avLst/>
          </a:prstGeom>
          <a:noFill/>
        </p:spPr>
        <p:txBody>
          <a:bodyPr wrap="square" rtlCol="0">
            <a:spAutoFit/>
          </a:bodyPr>
          <a:lstStyle/>
          <a:p>
            <a:r>
              <a:rPr lang="en-US" sz="1500" b="1" dirty="0"/>
              <a:t>Pod 3</a:t>
            </a:r>
          </a:p>
        </p:txBody>
      </p:sp>
      <p:sp>
        <p:nvSpPr>
          <p:cNvPr id="148" name="TextBox 147"/>
          <p:cNvSpPr txBox="1"/>
          <p:nvPr/>
        </p:nvSpPr>
        <p:spPr>
          <a:xfrm>
            <a:off x="542639" y="2279869"/>
            <a:ext cx="622863" cy="323165"/>
          </a:xfrm>
          <a:prstGeom prst="rect">
            <a:avLst/>
          </a:prstGeom>
          <a:noFill/>
        </p:spPr>
        <p:txBody>
          <a:bodyPr wrap="square" rtlCol="0">
            <a:spAutoFit/>
          </a:bodyPr>
          <a:lstStyle/>
          <a:p>
            <a:r>
              <a:rPr lang="en-US" sz="1500" b="1" dirty="0"/>
              <a:t>Core</a:t>
            </a:r>
          </a:p>
        </p:txBody>
      </p:sp>
      <p:sp>
        <p:nvSpPr>
          <p:cNvPr id="149" name="TextBox 148"/>
          <p:cNvSpPr txBox="1"/>
          <p:nvPr/>
        </p:nvSpPr>
        <p:spPr>
          <a:xfrm>
            <a:off x="533586" y="3848001"/>
            <a:ext cx="622863" cy="323165"/>
          </a:xfrm>
          <a:prstGeom prst="rect">
            <a:avLst/>
          </a:prstGeom>
          <a:noFill/>
        </p:spPr>
        <p:txBody>
          <a:bodyPr wrap="square" rtlCol="0">
            <a:spAutoFit/>
          </a:bodyPr>
          <a:lstStyle/>
          <a:p>
            <a:r>
              <a:rPr lang="en-US" sz="1500" b="1" dirty="0"/>
              <a:t>Edge</a:t>
            </a:r>
          </a:p>
        </p:txBody>
      </p:sp>
      <p:sp>
        <p:nvSpPr>
          <p:cNvPr id="150" name="TextBox 149"/>
          <p:cNvSpPr txBox="1"/>
          <p:nvPr/>
        </p:nvSpPr>
        <p:spPr>
          <a:xfrm>
            <a:off x="524987" y="3266880"/>
            <a:ext cx="659605" cy="784830"/>
          </a:xfrm>
          <a:prstGeom prst="rect">
            <a:avLst/>
          </a:prstGeom>
          <a:noFill/>
        </p:spPr>
        <p:txBody>
          <a:bodyPr wrap="square" rtlCol="0">
            <a:spAutoFit/>
          </a:bodyPr>
          <a:lstStyle/>
          <a:p>
            <a:r>
              <a:rPr lang="en-US" sz="1500" b="1" dirty="0"/>
              <a:t>Aggregation</a:t>
            </a:r>
          </a:p>
        </p:txBody>
      </p:sp>
      <p:cxnSp>
        <p:nvCxnSpPr>
          <p:cNvPr id="151" name="Straight Connector 150"/>
          <p:cNvCxnSpPr/>
          <p:nvPr/>
        </p:nvCxnSpPr>
        <p:spPr>
          <a:xfrm flipH="1">
            <a:off x="6156718" y="2171832"/>
            <a:ext cx="16864" cy="2839118"/>
          </a:xfrm>
          <a:prstGeom prst="line">
            <a:avLst/>
          </a:prstGeom>
          <a:ln w="38100"/>
        </p:spPr>
        <p:style>
          <a:lnRef idx="1">
            <a:schemeClr val="dk1"/>
          </a:lnRef>
          <a:fillRef idx="0">
            <a:schemeClr val="dk1"/>
          </a:fillRef>
          <a:effectRef idx="0">
            <a:schemeClr val="dk1"/>
          </a:effectRef>
          <a:fontRef idx="minor">
            <a:schemeClr val="tx1"/>
          </a:fontRef>
        </p:style>
      </p:cxnSp>
      <p:sp>
        <p:nvSpPr>
          <p:cNvPr id="153" name="TextBox 152"/>
          <p:cNvSpPr txBox="1"/>
          <p:nvPr/>
        </p:nvSpPr>
        <p:spPr>
          <a:xfrm>
            <a:off x="6428637" y="2005425"/>
            <a:ext cx="2298695" cy="553998"/>
          </a:xfrm>
          <a:prstGeom prst="rect">
            <a:avLst/>
          </a:prstGeom>
          <a:noFill/>
        </p:spPr>
        <p:txBody>
          <a:bodyPr wrap="square" rtlCol="0">
            <a:spAutoFit/>
          </a:bodyPr>
          <a:lstStyle/>
          <a:p>
            <a:pPr algn="ctr"/>
            <a:r>
              <a:rPr lang="en-US" sz="3000" b="1" dirty="0"/>
              <a:t>Challenges</a:t>
            </a:r>
            <a:endParaRPr lang="en-US" sz="3000" b="1" u="sng" dirty="0"/>
          </a:p>
        </p:txBody>
      </p:sp>
      <p:sp>
        <p:nvSpPr>
          <p:cNvPr id="154" name="TextBox 153"/>
          <p:cNvSpPr txBox="1"/>
          <p:nvPr/>
        </p:nvSpPr>
        <p:spPr>
          <a:xfrm>
            <a:off x="6228032" y="2569709"/>
            <a:ext cx="2837898" cy="669414"/>
          </a:xfrm>
          <a:prstGeom prst="rect">
            <a:avLst/>
          </a:prstGeom>
          <a:noFill/>
        </p:spPr>
        <p:txBody>
          <a:bodyPr wrap="square" rtlCol="0">
            <a:spAutoFit/>
          </a:bodyPr>
          <a:lstStyle/>
          <a:p>
            <a:pPr marL="257175" indent="-257175">
              <a:buFontTx/>
              <a:buChar char="-"/>
            </a:pPr>
            <a:r>
              <a:rPr lang="en-US" sz="1875" dirty="0"/>
              <a:t>More switches than the </a:t>
            </a:r>
          </a:p>
          <a:p>
            <a:r>
              <a:rPr lang="en-US" sz="1875" dirty="0"/>
              <a:t>     tree topology</a:t>
            </a:r>
          </a:p>
        </p:txBody>
      </p:sp>
      <p:sp>
        <p:nvSpPr>
          <p:cNvPr id="157" name="TextBox 156"/>
          <p:cNvSpPr txBox="1"/>
          <p:nvPr/>
        </p:nvSpPr>
        <p:spPr>
          <a:xfrm>
            <a:off x="6205265" y="3327583"/>
            <a:ext cx="2837898" cy="669414"/>
          </a:xfrm>
          <a:prstGeom prst="rect">
            <a:avLst/>
          </a:prstGeom>
          <a:noFill/>
        </p:spPr>
        <p:txBody>
          <a:bodyPr wrap="square" rtlCol="0">
            <a:spAutoFit/>
          </a:bodyPr>
          <a:lstStyle/>
          <a:p>
            <a:pPr marL="257175" indent="-257175">
              <a:buFontTx/>
              <a:buChar char="-"/>
            </a:pPr>
            <a:r>
              <a:rPr lang="en-US" sz="1875" dirty="0"/>
              <a:t>Different routing approach</a:t>
            </a:r>
          </a:p>
        </p:txBody>
      </p:sp>
      <p:sp>
        <p:nvSpPr>
          <p:cNvPr id="158" name="TextBox 157"/>
          <p:cNvSpPr txBox="1"/>
          <p:nvPr/>
        </p:nvSpPr>
        <p:spPr>
          <a:xfrm>
            <a:off x="6170301" y="4100455"/>
            <a:ext cx="2943069" cy="380873"/>
          </a:xfrm>
          <a:prstGeom prst="rect">
            <a:avLst/>
          </a:prstGeom>
          <a:noFill/>
        </p:spPr>
        <p:txBody>
          <a:bodyPr wrap="square" rtlCol="0">
            <a:spAutoFit/>
          </a:bodyPr>
          <a:lstStyle/>
          <a:p>
            <a:pPr marL="257175" indent="-257175">
              <a:buFontTx/>
              <a:buChar char="-"/>
            </a:pPr>
            <a:r>
              <a:rPr lang="en-US" sz="1875" dirty="0"/>
              <a:t>Does not solve TCP </a:t>
            </a:r>
            <a:r>
              <a:rPr lang="en-US" sz="1875" dirty="0" err="1"/>
              <a:t>incast</a:t>
            </a:r>
            <a:endParaRPr lang="en-US" sz="1875" dirty="0"/>
          </a:p>
        </p:txBody>
      </p:sp>
      <p:sp>
        <p:nvSpPr>
          <p:cNvPr id="163" name="Title 1"/>
          <p:cNvSpPr>
            <a:spLocks noGrp="1"/>
          </p:cNvSpPr>
          <p:nvPr>
            <p:ph type="title"/>
          </p:nvPr>
        </p:nvSpPr>
        <p:spPr>
          <a:xfrm>
            <a:off x="400050" y="158240"/>
            <a:ext cx="8515350" cy="994172"/>
          </a:xfrm>
        </p:spPr>
        <p:txBody>
          <a:bodyPr>
            <a:noAutofit/>
          </a:bodyPr>
          <a:lstStyle/>
          <a:p>
            <a:pPr algn="ctr"/>
            <a:r>
              <a:rPr lang="en-US" sz="3750" b="1" dirty="0"/>
              <a:t>Emerging data center topology – </a:t>
            </a:r>
            <a:r>
              <a:rPr lang="en-US" sz="3750" b="1" dirty="0">
                <a:solidFill>
                  <a:schemeClr val="accent2"/>
                </a:solidFill>
              </a:rPr>
              <a:t>Fat Trees</a:t>
            </a:r>
          </a:p>
        </p:txBody>
      </p:sp>
    </p:spTree>
    <p:extLst>
      <p:ext uri="{BB962C8B-B14F-4D97-AF65-F5344CB8AC3E}">
        <p14:creationId xmlns:p14="http://schemas.microsoft.com/office/powerpoint/2010/main" val="320979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7" grpId="0"/>
      <p:bldP spid="1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0246" y="1583689"/>
            <a:ext cx="7795932" cy="1938992"/>
          </a:xfrm>
          <a:prstGeom prst="rect">
            <a:avLst/>
          </a:prstGeom>
          <a:noFill/>
        </p:spPr>
        <p:txBody>
          <a:bodyPr wrap="square" rtlCol="0">
            <a:spAutoFit/>
          </a:bodyPr>
          <a:lstStyle/>
          <a:p>
            <a:pPr algn="ctr"/>
            <a:r>
              <a:rPr lang="en-US" sz="6000" b="1" dirty="0"/>
              <a:t>How do we make use </a:t>
            </a:r>
          </a:p>
          <a:p>
            <a:pPr algn="ctr"/>
            <a:r>
              <a:rPr lang="en-US" sz="6000" b="1" dirty="0"/>
              <a:t>of Data Centers?</a:t>
            </a:r>
          </a:p>
        </p:txBody>
      </p:sp>
      <p:sp>
        <p:nvSpPr>
          <p:cNvPr id="5" name="Slide Number Placeholder 4"/>
          <p:cNvSpPr>
            <a:spLocks noGrp="1"/>
          </p:cNvSpPr>
          <p:nvPr>
            <p:ph type="sldNum" sz="quarter" idx="12"/>
          </p:nvPr>
        </p:nvSpPr>
        <p:spPr/>
        <p:txBody>
          <a:bodyPr/>
          <a:lstStyle/>
          <a:p>
            <a:fld id="{9C42E201-9E1E-4344-8BC8-AC7180765888}" type="slidenum">
              <a:rPr lang="en-US" smtClean="0"/>
              <a:t>23</a:t>
            </a:fld>
            <a:endParaRPr lang="en-US"/>
          </a:p>
        </p:txBody>
      </p:sp>
      <p:pic>
        <p:nvPicPr>
          <p:cNvPr id="6" name="Picture 2" descr="http://worldartsme.com/images/emoticon-question-mark-clipart-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444" y="3499597"/>
            <a:ext cx="1119468" cy="117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87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24</a:t>
            </a:fld>
            <a:endParaRPr lang="en-US"/>
          </a:p>
        </p:txBody>
      </p:sp>
      <p:sp>
        <p:nvSpPr>
          <p:cNvPr id="6" name="AutoShape 2" descr="http://www.save9.com/wp-content/uploads/2015/01/Cloud-Computing-from-Save9.png"/>
          <p:cNvSpPr>
            <a:spLocks noChangeAspect="1" noChangeArrowheads="1"/>
          </p:cNvSpPr>
          <p:nvPr/>
        </p:nvSpPr>
        <p:spPr bwMode="auto">
          <a:xfrm>
            <a:off x="116681" y="-108347"/>
            <a:ext cx="1911741" cy="19117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14342" name="Picture 6" descr="http://www.isvplus.com/wp-content/uploads/2015/09/Innovative-Automation-durch-die-Cloud-2697067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19" y="0"/>
            <a:ext cx="9176348"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347980" y="2133168"/>
            <a:ext cx="5138671" cy="900246"/>
          </a:xfrm>
          <a:prstGeom prst="rect">
            <a:avLst/>
          </a:prstGeom>
          <a:noFill/>
        </p:spPr>
        <p:txBody>
          <a:bodyPr wrap="square" rtlCol="0">
            <a:spAutoFit/>
          </a:bodyPr>
          <a:lstStyle/>
          <a:p>
            <a:r>
              <a:rPr lang="en-US" sz="5250" b="1" dirty="0">
                <a:solidFill>
                  <a:schemeClr val="accent2"/>
                </a:solidFill>
              </a:rPr>
              <a:t>Cloud Computing</a:t>
            </a:r>
          </a:p>
        </p:txBody>
      </p:sp>
      <p:sp>
        <p:nvSpPr>
          <p:cNvPr id="10" name="Slide Number Placeholder 3"/>
          <p:cNvSpPr txBox="1">
            <a:spLocks/>
          </p:cNvSpPr>
          <p:nvPr/>
        </p:nvSpPr>
        <p:spPr>
          <a:xfrm>
            <a:off x="6572250" y="4881563"/>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17</a:t>
            </a:r>
          </a:p>
        </p:txBody>
      </p:sp>
    </p:spTree>
    <p:extLst>
      <p:ext uri="{BB962C8B-B14F-4D97-AF65-F5344CB8AC3E}">
        <p14:creationId xmlns:p14="http://schemas.microsoft.com/office/powerpoint/2010/main" val="869633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25</a:t>
            </a:fld>
            <a:endParaRPr lang="en-US"/>
          </a:p>
        </p:txBody>
      </p:sp>
      <p:sp>
        <p:nvSpPr>
          <p:cNvPr id="5" name="Title 1"/>
          <p:cNvSpPr>
            <a:spLocks noGrp="1"/>
          </p:cNvSpPr>
          <p:nvPr>
            <p:ph type="title"/>
          </p:nvPr>
        </p:nvSpPr>
        <p:spPr>
          <a:xfrm>
            <a:off x="628650" y="273844"/>
            <a:ext cx="7886700" cy="994172"/>
          </a:xfrm>
        </p:spPr>
        <p:txBody>
          <a:bodyPr>
            <a:normAutofit/>
          </a:bodyPr>
          <a:lstStyle/>
          <a:p>
            <a:pPr algn="ctr"/>
            <a:r>
              <a:rPr lang="en-US" sz="3750" b="1" dirty="0"/>
              <a:t>What is Cloud Computing?</a:t>
            </a:r>
          </a:p>
        </p:txBody>
      </p:sp>
      <p:sp>
        <p:nvSpPr>
          <p:cNvPr id="6" name="TextBox 5"/>
          <p:cNvSpPr txBox="1"/>
          <p:nvPr/>
        </p:nvSpPr>
        <p:spPr>
          <a:xfrm>
            <a:off x="1181258" y="1898959"/>
            <a:ext cx="6723528" cy="1938992"/>
          </a:xfrm>
          <a:prstGeom prst="rect">
            <a:avLst/>
          </a:prstGeom>
          <a:noFill/>
        </p:spPr>
        <p:txBody>
          <a:bodyPr wrap="square" rtlCol="0">
            <a:spAutoFit/>
          </a:bodyPr>
          <a:lstStyle/>
          <a:p>
            <a:pPr algn="ctr"/>
            <a:r>
              <a:rPr lang="en-US" sz="3000" b="1" dirty="0">
                <a:solidFill>
                  <a:schemeClr val="accent2"/>
                </a:solidFill>
              </a:rPr>
              <a:t>Delivery of on-demand shared computing resources – everything from applications, services to compute, storage and network resources. </a:t>
            </a:r>
          </a:p>
        </p:txBody>
      </p:sp>
    </p:spTree>
    <p:extLst>
      <p:ext uri="{BB962C8B-B14F-4D97-AF65-F5344CB8AC3E}">
        <p14:creationId xmlns:p14="http://schemas.microsoft.com/office/powerpoint/2010/main" val="3814049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26</a:t>
            </a:fld>
            <a:endParaRPr lang="en-US"/>
          </a:p>
        </p:txBody>
      </p:sp>
      <p:sp>
        <p:nvSpPr>
          <p:cNvPr id="5" name="Title 1"/>
          <p:cNvSpPr>
            <a:spLocks noGrp="1"/>
          </p:cNvSpPr>
          <p:nvPr>
            <p:ph type="title"/>
          </p:nvPr>
        </p:nvSpPr>
        <p:spPr>
          <a:xfrm>
            <a:off x="628650" y="273844"/>
            <a:ext cx="7886700" cy="994172"/>
          </a:xfrm>
        </p:spPr>
        <p:txBody>
          <a:bodyPr>
            <a:normAutofit/>
          </a:bodyPr>
          <a:lstStyle/>
          <a:p>
            <a:pPr algn="ctr"/>
            <a:r>
              <a:rPr lang="en-US" sz="3750" b="1" dirty="0"/>
              <a:t>What is Cloud Computing?</a:t>
            </a:r>
          </a:p>
        </p:txBody>
      </p:sp>
      <p:pic>
        <p:nvPicPr>
          <p:cNvPr id="8" name="Picture 2" descr="http://cdn.arstechnica.net/wp-content/uploads/2013/06/facebook-sweden-data-center-640x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816" y="1251603"/>
            <a:ext cx="6580737" cy="34000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ular Callout 8"/>
          <p:cNvSpPr/>
          <p:nvPr/>
        </p:nvSpPr>
        <p:spPr>
          <a:xfrm flipV="1">
            <a:off x="777377" y="2061589"/>
            <a:ext cx="2125014" cy="843443"/>
          </a:xfrm>
          <a:prstGeom prst="wedgeRectCallout">
            <a:avLst>
              <a:gd name="adj1" fmla="val -17500"/>
              <a:gd name="adj2" fmla="val 90894"/>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extBox 9"/>
          <p:cNvSpPr txBox="1"/>
          <p:nvPr/>
        </p:nvSpPr>
        <p:spPr>
          <a:xfrm>
            <a:off x="1244950" y="1166705"/>
            <a:ext cx="2694905" cy="669414"/>
          </a:xfrm>
          <a:prstGeom prst="rect">
            <a:avLst/>
          </a:prstGeom>
          <a:noFill/>
        </p:spPr>
        <p:txBody>
          <a:bodyPr wrap="square" rtlCol="0">
            <a:spAutoFit/>
          </a:bodyPr>
          <a:lstStyle/>
          <a:p>
            <a:r>
              <a:rPr lang="en-US" sz="3750" b="1" dirty="0">
                <a:solidFill>
                  <a:schemeClr val="bg1"/>
                </a:solidFill>
                <a:latin typeface="Times New Roman" panose="02020603050405020304" pitchFamily="18" charset="0"/>
                <a:cs typeface="Times New Roman" panose="02020603050405020304" pitchFamily="18" charset="0"/>
              </a:rPr>
              <a:t>Data Center</a:t>
            </a:r>
          </a:p>
        </p:txBody>
      </p:sp>
      <p:sp>
        <p:nvSpPr>
          <p:cNvPr id="11" name="TextBox 10"/>
          <p:cNvSpPr txBox="1"/>
          <p:nvPr/>
        </p:nvSpPr>
        <p:spPr>
          <a:xfrm>
            <a:off x="777377" y="2151352"/>
            <a:ext cx="2256218" cy="415498"/>
          </a:xfrm>
          <a:prstGeom prst="rect">
            <a:avLst/>
          </a:prstGeom>
          <a:noFill/>
        </p:spPr>
        <p:txBody>
          <a:bodyPr wrap="square" rtlCol="0">
            <a:spAutoFit/>
          </a:bodyPr>
          <a:lstStyle/>
          <a:p>
            <a:r>
              <a:rPr lang="en-US" sz="1050" b="1" dirty="0">
                <a:solidFill>
                  <a:schemeClr val="accent2"/>
                </a:solidFill>
              </a:rPr>
              <a:t>Hardware/software of the data center implements the Cloud</a:t>
            </a:r>
          </a:p>
        </p:txBody>
      </p:sp>
      <p:sp>
        <p:nvSpPr>
          <p:cNvPr id="15" name="Cloud Callout 14"/>
          <p:cNvSpPr/>
          <p:nvPr/>
        </p:nvSpPr>
        <p:spPr>
          <a:xfrm>
            <a:off x="3217984" y="940778"/>
            <a:ext cx="4888523" cy="3826485"/>
          </a:xfrm>
          <a:prstGeom prst="cloudCallout">
            <a:avLst>
              <a:gd name="adj1" fmla="val -46874"/>
              <a:gd name="adj2" fmla="val 123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12"/>
          <p:cNvPicPr>
            <a:picLocks noChangeAspect="1"/>
          </p:cNvPicPr>
          <p:nvPr/>
        </p:nvPicPr>
        <p:blipFill>
          <a:blip r:embed="rId3"/>
          <a:stretch>
            <a:fillRect/>
          </a:stretch>
        </p:blipFill>
        <p:spPr>
          <a:xfrm>
            <a:off x="4449227" y="2342901"/>
            <a:ext cx="3264694" cy="828675"/>
          </a:xfrm>
          <a:prstGeom prst="rect">
            <a:avLst/>
          </a:prstGeom>
        </p:spPr>
      </p:pic>
      <p:pic>
        <p:nvPicPr>
          <p:cNvPr id="14" name="Picture 13"/>
          <p:cNvPicPr>
            <a:picLocks noChangeAspect="1"/>
          </p:cNvPicPr>
          <p:nvPr/>
        </p:nvPicPr>
        <p:blipFill>
          <a:blip r:embed="rId4"/>
          <a:stretch>
            <a:fillRect/>
          </a:stretch>
        </p:blipFill>
        <p:spPr>
          <a:xfrm>
            <a:off x="4203565" y="3418168"/>
            <a:ext cx="2621756" cy="850106"/>
          </a:xfrm>
          <a:prstGeom prst="rect">
            <a:avLst/>
          </a:prstGeom>
        </p:spPr>
      </p:pic>
      <p:pic>
        <p:nvPicPr>
          <p:cNvPr id="16" name="Picture 15"/>
          <p:cNvPicPr>
            <a:picLocks noChangeAspect="1"/>
          </p:cNvPicPr>
          <p:nvPr/>
        </p:nvPicPr>
        <p:blipFill>
          <a:blip r:embed="rId5"/>
          <a:stretch>
            <a:fillRect/>
          </a:stretch>
        </p:blipFill>
        <p:spPr>
          <a:xfrm>
            <a:off x="4150807" y="1431327"/>
            <a:ext cx="3450431" cy="892969"/>
          </a:xfrm>
          <a:prstGeom prst="rect">
            <a:avLst/>
          </a:prstGeom>
        </p:spPr>
      </p:pic>
      <p:pic>
        <p:nvPicPr>
          <p:cNvPr id="15368" name="Picture 8" descr="http://docs.ispconfig.org/wp-content/uploads/2010/10/user-group-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0515" y="302041"/>
            <a:ext cx="1129286" cy="11292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docs.ispconfig.org/wp-content/uploads/2010/10/user-group-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0707" y="1403656"/>
            <a:ext cx="1129286" cy="11292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docs.ispconfig.org/wp-content/uploads/2010/10/user-group-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2560" y="2476833"/>
            <a:ext cx="1129286" cy="11292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docs.ispconfig.org/wp-content/uploads/2010/10/user-group-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2554" y="3418168"/>
            <a:ext cx="1129286" cy="112928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188855" y="2323264"/>
            <a:ext cx="1502000" cy="669414"/>
          </a:xfrm>
          <a:prstGeom prst="rect">
            <a:avLst/>
          </a:prstGeom>
          <a:noFill/>
        </p:spPr>
        <p:txBody>
          <a:bodyPr wrap="square" rtlCol="0">
            <a:spAutoFit/>
          </a:bodyPr>
          <a:lstStyle/>
          <a:p>
            <a:r>
              <a:rPr lang="en-US" sz="3750" b="1" dirty="0">
                <a:solidFill>
                  <a:schemeClr val="accent5">
                    <a:lumMod val="50000"/>
                  </a:schemeClr>
                </a:solidFill>
                <a:latin typeface="Times New Roman" panose="02020603050405020304" pitchFamily="18" charset="0"/>
                <a:cs typeface="Times New Roman" panose="02020603050405020304" pitchFamily="18" charset="0"/>
              </a:rPr>
              <a:t>Cloud</a:t>
            </a:r>
          </a:p>
        </p:txBody>
      </p:sp>
    </p:spTree>
    <p:extLst>
      <p:ext uri="{BB962C8B-B14F-4D97-AF65-F5344CB8AC3E}">
        <p14:creationId xmlns:p14="http://schemas.microsoft.com/office/powerpoint/2010/main" val="29007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750"/>
                                  </p:stCondLst>
                                  <p:childTnLst>
                                    <p:set>
                                      <p:cBhvr>
                                        <p:cTn id="30" dur="1" fill="hold">
                                          <p:stCondLst>
                                            <p:cond delay="0"/>
                                          </p:stCondLst>
                                        </p:cTn>
                                        <p:tgtEl>
                                          <p:spTgt spid="15368"/>
                                        </p:tgtEl>
                                        <p:attrNameLst>
                                          <p:attrName>style.visibility</p:attrName>
                                        </p:attrNameLst>
                                      </p:cBhvr>
                                      <p:to>
                                        <p:strVal val="visible"/>
                                      </p:to>
                                    </p:set>
                                  </p:childTnLst>
                                </p:cTn>
                              </p:par>
                              <p:par>
                                <p:cTn id="31" presetID="1" presetClass="entr" presetSubtype="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75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75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5" grpId="0" animBg="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27</a:t>
            </a:fld>
            <a:endParaRPr lang="en-US"/>
          </a:p>
        </p:txBody>
      </p:sp>
      <p:sp>
        <p:nvSpPr>
          <p:cNvPr id="5" name="Title 1"/>
          <p:cNvSpPr>
            <a:spLocks noGrp="1"/>
          </p:cNvSpPr>
          <p:nvPr>
            <p:ph type="title"/>
          </p:nvPr>
        </p:nvSpPr>
        <p:spPr>
          <a:xfrm>
            <a:off x="400050" y="158240"/>
            <a:ext cx="8515350" cy="994172"/>
          </a:xfrm>
        </p:spPr>
        <p:txBody>
          <a:bodyPr>
            <a:noAutofit/>
          </a:bodyPr>
          <a:lstStyle/>
          <a:p>
            <a:pPr algn="ctr"/>
            <a:r>
              <a:rPr lang="en-US" sz="3750" b="1" dirty="0"/>
              <a:t>Cloud Computing – Key Characteristics</a:t>
            </a:r>
            <a:endParaRPr lang="en-US" sz="3750" b="1" dirty="0">
              <a:solidFill>
                <a:schemeClr val="accent2"/>
              </a:solidFill>
            </a:endParaRPr>
          </a:p>
        </p:txBody>
      </p:sp>
      <p:sp>
        <p:nvSpPr>
          <p:cNvPr id="6" name="TextBox 5"/>
          <p:cNvSpPr txBox="1"/>
          <p:nvPr/>
        </p:nvSpPr>
        <p:spPr>
          <a:xfrm>
            <a:off x="514148" y="1286665"/>
            <a:ext cx="3987514" cy="1477328"/>
          </a:xfrm>
          <a:prstGeom prst="rect">
            <a:avLst/>
          </a:prstGeom>
          <a:noFill/>
        </p:spPr>
        <p:txBody>
          <a:bodyPr wrap="square" rtlCol="0">
            <a:spAutoFit/>
          </a:bodyPr>
          <a:lstStyle/>
          <a:p>
            <a:r>
              <a:rPr lang="en-US" sz="2250" b="1" dirty="0">
                <a:solidFill>
                  <a:schemeClr val="accent2"/>
                </a:solidFill>
              </a:rPr>
              <a:t>Virtualized Resources</a:t>
            </a:r>
          </a:p>
          <a:p>
            <a:r>
              <a:rPr lang="en-US" sz="3000" dirty="0"/>
              <a:t> </a:t>
            </a:r>
            <a:r>
              <a:rPr lang="en-US" sz="1875" dirty="0"/>
              <a:t>- physical resources divided into pieces</a:t>
            </a:r>
          </a:p>
          <a:p>
            <a:r>
              <a:rPr lang="en-US" sz="1875" dirty="0"/>
              <a:t>  - each customer gets an isolated piece</a:t>
            </a:r>
          </a:p>
        </p:txBody>
      </p:sp>
      <p:sp>
        <p:nvSpPr>
          <p:cNvPr id="7" name="TextBox 6"/>
          <p:cNvSpPr txBox="1"/>
          <p:nvPr/>
        </p:nvSpPr>
        <p:spPr>
          <a:xfrm>
            <a:off x="514147" y="2586622"/>
            <a:ext cx="4172153" cy="1188787"/>
          </a:xfrm>
          <a:prstGeom prst="rect">
            <a:avLst/>
          </a:prstGeom>
          <a:noFill/>
        </p:spPr>
        <p:txBody>
          <a:bodyPr wrap="square" rtlCol="0">
            <a:spAutoFit/>
          </a:bodyPr>
          <a:lstStyle/>
          <a:p>
            <a:r>
              <a:rPr lang="en-US" sz="2250" b="1" dirty="0">
                <a:solidFill>
                  <a:schemeClr val="accent2"/>
                </a:solidFill>
              </a:rPr>
              <a:t>Rapid elasticity</a:t>
            </a:r>
          </a:p>
          <a:p>
            <a:r>
              <a:rPr lang="en-US" sz="3000" dirty="0"/>
              <a:t> </a:t>
            </a:r>
            <a:r>
              <a:rPr lang="en-US" sz="1875" dirty="0"/>
              <a:t>- capabilities can be elastically </a:t>
            </a:r>
          </a:p>
          <a:p>
            <a:r>
              <a:rPr lang="en-US" sz="1875" dirty="0"/>
              <a:t>    provisioned/released</a:t>
            </a:r>
          </a:p>
        </p:txBody>
      </p:sp>
      <p:sp>
        <p:nvSpPr>
          <p:cNvPr id="8" name="TextBox 7"/>
          <p:cNvSpPr txBox="1"/>
          <p:nvPr/>
        </p:nvSpPr>
        <p:spPr>
          <a:xfrm>
            <a:off x="514147" y="3752326"/>
            <a:ext cx="4172153" cy="900246"/>
          </a:xfrm>
          <a:prstGeom prst="rect">
            <a:avLst/>
          </a:prstGeom>
          <a:noFill/>
        </p:spPr>
        <p:txBody>
          <a:bodyPr wrap="square" rtlCol="0">
            <a:spAutoFit/>
          </a:bodyPr>
          <a:lstStyle/>
          <a:p>
            <a:r>
              <a:rPr lang="en-US" sz="2250" b="1" dirty="0">
                <a:solidFill>
                  <a:schemeClr val="accent2"/>
                </a:solidFill>
              </a:rPr>
              <a:t>Pay-per-use</a:t>
            </a:r>
          </a:p>
          <a:p>
            <a:r>
              <a:rPr lang="en-US" sz="3000" dirty="0"/>
              <a:t> </a:t>
            </a:r>
            <a:r>
              <a:rPr lang="en-US" sz="1875" dirty="0"/>
              <a:t>- only pay for the resources you use</a:t>
            </a:r>
          </a:p>
        </p:txBody>
      </p:sp>
      <p:cxnSp>
        <p:nvCxnSpPr>
          <p:cNvPr id="9" name="Straight Connector 8"/>
          <p:cNvCxnSpPr/>
          <p:nvPr/>
        </p:nvCxnSpPr>
        <p:spPr>
          <a:xfrm>
            <a:off x="4751316" y="1166415"/>
            <a:ext cx="5323" cy="3737769"/>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936683" y="1286665"/>
            <a:ext cx="3987514" cy="1188787"/>
          </a:xfrm>
          <a:prstGeom prst="rect">
            <a:avLst/>
          </a:prstGeom>
          <a:noFill/>
        </p:spPr>
        <p:txBody>
          <a:bodyPr wrap="square" rtlCol="0">
            <a:spAutoFit/>
          </a:bodyPr>
          <a:lstStyle/>
          <a:p>
            <a:r>
              <a:rPr lang="en-US" sz="2250" b="1" dirty="0">
                <a:solidFill>
                  <a:schemeClr val="accent2"/>
                </a:solidFill>
              </a:rPr>
              <a:t>On-demand</a:t>
            </a:r>
          </a:p>
          <a:p>
            <a:r>
              <a:rPr lang="en-US" sz="3000" dirty="0"/>
              <a:t> </a:t>
            </a:r>
            <a:r>
              <a:rPr lang="en-US" sz="1875" dirty="0"/>
              <a:t>- customers can request/release </a:t>
            </a:r>
          </a:p>
          <a:p>
            <a:r>
              <a:rPr lang="en-US" sz="1875" dirty="0"/>
              <a:t>    resources whenever they want</a:t>
            </a:r>
          </a:p>
        </p:txBody>
      </p:sp>
      <p:sp>
        <p:nvSpPr>
          <p:cNvPr id="11" name="TextBox 10"/>
          <p:cNvSpPr txBox="1"/>
          <p:nvPr/>
        </p:nvSpPr>
        <p:spPr>
          <a:xfrm>
            <a:off x="4936683" y="2586622"/>
            <a:ext cx="3987514" cy="1188787"/>
          </a:xfrm>
          <a:prstGeom prst="rect">
            <a:avLst/>
          </a:prstGeom>
          <a:noFill/>
        </p:spPr>
        <p:txBody>
          <a:bodyPr wrap="square" rtlCol="0">
            <a:spAutoFit/>
          </a:bodyPr>
          <a:lstStyle/>
          <a:p>
            <a:r>
              <a:rPr lang="en-US" sz="2250" b="1" dirty="0">
                <a:solidFill>
                  <a:schemeClr val="accent2"/>
                </a:solidFill>
              </a:rPr>
              <a:t>Resilient</a:t>
            </a:r>
          </a:p>
          <a:p>
            <a:r>
              <a:rPr lang="en-US" sz="3000" dirty="0"/>
              <a:t> </a:t>
            </a:r>
            <a:r>
              <a:rPr lang="en-US" sz="1875" dirty="0"/>
              <a:t>- multiple pools of resources that are        </a:t>
            </a:r>
          </a:p>
          <a:p>
            <a:r>
              <a:rPr lang="en-US" sz="1875" dirty="0"/>
              <a:t>    unlikely to fail simultaneously</a:t>
            </a:r>
          </a:p>
        </p:txBody>
      </p:sp>
      <p:sp>
        <p:nvSpPr>
          <p:cNvPr id="12" name="TextBox 11"/>
          <p:cNvSpPr txBox="1"/>
          <p:nvPr/>
        </p:nvSpPr>
        <p:spPr>
          <a:xfrm>
            <a:off x="4936683" y="3756065"/>
            <a:ext cx="3987514" cy="1188787"/>
          </a:xfrm>
          <a:prstGeom prst="rect">
            <a:avLst/>
          </a:prstGeom>
          <a:noFill/>
        </p:spPr>
        <p:txBody>
          <a:bodyPr wrap="square" rtlCol="0">
            <a:spAutoFit/>
          </a:bodyPr>
          <a:lstStyle/>
          <a:p>
            <a:r>
              <a:rPr lang="en-US" sz="2250" b="1" dirty="0">
                <a:solidFill>
                  <a:schemeClr val="accent2"/>
                </a:solidFill>
              </a:rPr>
              <a:t>Shared</a:t>
            </a:r>
          </a:p>
          <a:p>
            <a:r>
              <a:rPr lang="en-US" sz="3000" dirty="0"/>
              <a:t> </a:t>
            </a:r>
            <a:r>
              <a:rPr lang="en-US" sz="1875" dirty="0"/>
              <a:t>- multiple customers share the same </a:t>
            </a:r>
          </a:p>
          <a:p>
            <a:r>
              <a:rPr lang="en-US" sz="1875" dirty="0"/>
              <a:t>    physical resources</a:t>
            </a:r>
          </a:p>
        </p:txBody>
      </p:sp>
    </p:spTree>
    <p:extLst>
      <p:ext uri="{BB962C8B-B14F-4D97-AF65-F5344CB8AC3E}">
        <p14:creationId xmlns:p14="http://schemas.microsoft.com/office/powerpoint/2010/main" val="23551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28</a:t>
            </a:fld>
            <a:endParaRPr lang="en-US"/>
          </a:p>
        </p:txBody>
      </p:sp>
      <p:pic>
        <p:nvPicPr>
          <p:cNvPr id="5" name="Picture 2" descr="http://cdn.arstechnica.net/wp-content/uploads/2013/06/facebook-sweden-data-center-640x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816" y="1251603"/>
            <a:ext cx="6580737" cy="34000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flipV="1">
            <a:off x="777377" y="2071114"/>
            <a:ext cx="2125014" cy="843443"/>
          </a:xfrm>
          <a:prstGeom prst="wedgeRectCallout">
            <a:avLst>
              <a:gd name="adj1" fmla="val -17500"/>
              <a:gd name="adj2" fmla="val 90894"/>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extBox 6"/>
          <p:cNvSpPr txBox="1"/>
          <p:nvPr/>
        </p:nvSpPr>
        <p:spPr>
          <a:xfrm>
            <a:off x="1244950" y="1166705"/>
            <a:ext cx="2694905" cy="669414"/>
          </a:xfrm>
          <a:prstGeom prst="rect">
            <a:avLst/>
          </a:prstGeom>
          <a:noFill/>
        </p:spPr>
        <p:txBody>
          <a:bodyPr wrap="square" rtlCol="0">
            <a:spAutoFit/>
          </a:bodyPr>
          <a:lstStyle/>
          <a:p>
            <a:r>
              <a:rPr lang="en-US" sz="3750" b="1" dirty="0">
                <a:solidFill>
                  <a:schemeClr val="bg1"/>
                </a:solidFill>
                <a:latin typeface="Times New Roman" panose="02020603050405020304" pitchFamily="18" charset="0"/>
                <a:cs typeface="Times New Roman" panose="02020603050405020304" pitchFamily="18" charset="0"/>
              </a:rPr>
              <a:t>Data Center</a:t>
            </a:r>
          </a:p>
        </p:txBody>
      </p:sp>
      <p:sp>
        <p:nvSpPr>
          <p:cNvPr id="8" name="TextBox 7"/>
          <p:cNvSpPr txBox="1"/>
          <p:nvPr/>
        </p:nvSpPr>
        <p:spPr>
          <a:xfrm>
            <a:off x="777377" y="2160877"/>
            <a:ext cx="2256218" cy="415498"/>
          </a:xfrm>
          <a:prstGeom prst="rect">
            <a:avLst/>
          </a:prstGeom>
          <a:noFill/>
        </p:spPr>
        <p:txBody>
          <a:bodyPr wrap="square" rtlCol="0">
            <a:spAutoFit/>
          </a:bodyPr>
          <a:lstStyle/>
          <a:p>
            <a:r>
              <a:rPr lang="en-US" sz="1050" b="1" dirty="0">
                <a:solidFill>
                  <a:schemeClr val="accent2"/>
                </a:solidFill>
              </a:rPr>
              <a:t>Hardware/software of the data center implements the Cloud</a:t>
            </a:r>
          </a:p>
        </p:txBody>
      </p:sp>
      <p:sp>
        <p:nvSpPr>
          <p:cNvPr id="9" name="Cloud Callout 8"/>
          <p:cNvSpPr/>
          <p:nvPr/>
        </p:nvSpPr>
        <p:spPr>
          <a:xfrm>
            <a:off x="3217984" y="940778"/>
            <a:ext cx="4888523" cy="3826485"/>
          </a:xfrm>
          <a:prstGeom prst="cloudCallout">
            <a:avLst>
              <a:gd name="adj1" fmla="val -46874"/>
              <a:gd name="adj2" fmla="val 123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p:cNvSpPr/>
          <p:nvPr/>
        </p:nvSpPr>
        <p:spPr>
          <a:xfrm>
            <a:off x="5503985" y="3763486"/>
            <a:ext cx="1406769" cy="40444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p:nvSpPr>
        <p:spPr>
          <a:xfrm>
            <a:off x="5503985" y="3359040"/>
            <a:ext cx="1406769" cy="40444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p:cNvSpPr/>
          <p:nvPr/>
        </p:nvSpPr>
        <p:spPr>
          <a:xfrm>
            <a:off x="5503985" y="2954593"/>
            <a:ext cx="1406769" cy="404447"/>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p:cNvSpPr/>
          <p:nvPr/>
        </p:nvSpPr>
        <p:spPr>
          <a:xfrm>
            <a:off x="5503985" y="2537106"/>
            <a:ext cx="1406769" cy="404447"/>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p:nvSpPr>
        <p:spPr>
          <a:xfrm>
            <a:off x="5503985" y="2145700"/>
            <a:ext cx="1406769" cy="404447"/>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p:cNvSpPr/>
          <p:nvPr/>
        </p:nvSpPr>
        <p:spPr>
          <a:xfrm>
            <a:off x="5503985" y="1728213"/>
            <a:ext cx="1406769" cy="404447"/>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p:cNvSpPr/>
          <p:nvPr/>
        </p:nvSpPr>
        <p:spPr>
          <a:xfrm>
            <a:off x="5503985" y="1315647"/>
            <a:ext cx="1406769" cy="404447"/>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TextBox 19"/>
          <p:cNvSpPr txBox="1"/>
          <p:nvPr/>
        </p:nvSpPr>
        <p:spPr>
          <a:xfrm rot="16200000">
            <a:off x="3977173" y="2478409"/>
            <a:ext cx="2593730" cy="380873"/>
          </a:xfrm>
          <a:prstGeom prst="rect">
            <a:avLst/>
          </a:prstGeom>
          <a:noFill/>
        </p:spPr>
        <p:txBody>
          <a:bodyPr wrap="square" rtlCol="0">
            <a:spAutoFit/>
          </a:bodyPr>
          <a:lstStyle/>
          <a:p>
            <a:r>
              <a:rPr lang="en-US" sz="1875" b="1" dirty="0">
                <a:solidFill>
                  <a:schemeClr val="accent2"/>
                </a:solidFill>
              </a:rPr>
              <a:t>Cloud Computing Stack</a:t>
            </a:r>
          </a:p>
        </p:txBody>
      </p:sp>
      <p:sp>
        <p:nvSpPr>
          <p:cNvPr id="21" name="Rectangular Callout 20"/>
          <p:cNvSpPr/>
          <p:nvPr/>
        </p:nvSpPr>
        <p:spPr>
          <a:xfrm flipV="1">
            <a:off x="4599738" y="97335"/>
            <a:ext cx="2125014" cy="843443"/>
          </a:xfrm>
          <a:prstGeom prst="wedgeRectCallout">
            <a:avLst>
              <a:gd name="adj1" fmla="val -1364"/>
              <a:gd name="adj2" fmla="val -91532"/>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TextBox 22"/>
          <p:cNvSpPr txBox="1"/>
          <p:nvPr/>
        </p:nvSpPr>
        <p:spPr>
          <a:xfrm>
            <a:off x="4582402" y="92868"/>
            <a:ext cx="2328353" cy="577081"/>
          </a:xfrm>
          <a:prstGeom prst="rect">
            <a:avLst/>
          </a:prstGeom>
          <a:noFill/>
        </p:spPr>
        <p:txBody>
          <a:bodyPr wrap="square" rtlCol="0">
            <a:spAutoFit/>
          </a:bodyPr>
          <a:lstStyle/>
          <a:p>
            <a:r>
              <a:rPr lang="en-US" sz="1050" b="1" dirty="0">
                <a:solidFill>
                  <a:schemeClr val="accent2"/>
                </a:solidFill>
              </a:rPr>
              <a:t>The Cloud Computing Stack organizes the hardware/software into various layers</a:t>
            </a:r>
          </a:p>
        </p:txBody>
      </p:sp>
      <p:sp>
        <p:nvSpPr>
          <p:cNvPr id="24" name="TextBox 23"/>
          <p:cNvSpPr txBox="1"/>
          <p:nvPr/>
        </p:nvSpPr>
        <p:spPr>
          <a:xfrm>
            <a:off x="3188855" y="2323264"/>
            <a:ext cx="1502000" cy="669414"/>
          </a:xfrm>
          <a:prstGeom prst="rect">
            <a:avLst/>
          </a:prstGeom>
          <a:noFill/>
        </p:spPr>
        <p:txBody>
          <a:bodyPr wrap="square" rtlCol="0">
            <a:spAutoFit/>
          </a:bodyPr>
          <a:lstStyle/>
          <a:p>
            <a:r>
              <a:rPr lang="en-US" sz="3750" b="1" dirty="0">
                <a:solidFill>
                  <a:schemeClr val="accent5">
                    <a:lumMod val="50000"/>
                  </a:schemeClr>
                </a:solidFill>
                <a:latin typeface="Times New Roman" panose="02020603050405020304" pitchFamily="18" charset="0"/>
                <a:cs typeface="Times New Roman" panose="02020603050405020304" pitchFamily="18" charset="0"/>
              </a:rPr>
              <a:t>Cloud</a:t>
            </a:r>
          </a:p>
        </p:txBody>
      </p:sp>
      <p:sp>
        <p:nvSpPr>
          <p:cNvPr id="25" name="Rectangular Callout 24"/>
          <p:cNvSpPr/>
          <p:nvPr/>
        </p:nvSpPr>
        <p:spPr>
          <a:xfrm flipV="1">
            <a:off x="2717908" y="3164200"/>
            <a:ext cx="2125014" cy="843443"/>
          </a:xfrm>
          <a:prstGeom prst="wedgeRectCallout">
            <a:avLst>
              <a:gd name="adj1" fmla="val -17500"/>
              <a:gd name="adj2" fmla="val 90894"/>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TextBox 25"/>
          <p:cNvSpPr txBox="1"/>
          <p:nvPr/>
        </p:nvSpPr>
        <p:spPr>
          <a:xfrm>
            <a:off x="2717908" y="3215014"/>
            <a:ext cx="2256218" cy="577081"/>
          </a:xfrm>
          <a:prstGeom prst="rect">
            <a:avLst/>
          </a:prstGeom>
          <a:noFill/>
        </p:spPr>
        <p:txBody>
          <a:bodyPr wrap="square" rtlCol="0">
            <a:spAutoFit/>
          </a:bodyPr>
          <a:lstStyle/>
          <a:p>
            <a:r>
              <a:rPr lang="en-US" sz="1050" b="1" dirty="0">
                <a:solidFill>
                  <a:schemeClr val="accent2"/>
                </a:solidFill>
              </a:rPr>
              <a:t>The various types of Clouds all have a Cloud Computing Stack backed by a data center</a:t>
            </a:r>
          </a:p>
        </p:txBody>
      </p:sp>
      <p:sp>
        <p:nvSpPr>
          <p:cNvPr id="27" name="Title 1"/>
          <p:cNvSpPr>
            <a:spLocks noGrp="1"/>
          </p:cNvSpPr>
          <p:nvPr>
            <p:ph type="title"/>
          </p:nvPr>
        </p:nvSpPr>
        <p:spPr>
          <a:xfrm>
            <a:off x="778117" y="158240"/>
            <a:ext cx="7737233" cy="994172"/>
          </a:xfrm>
        </p:spPr>
        <p:txBody>
          <a:bodyPr>
            <a:noAutofit/>
          </a:bodyPr>
          <a:lstStyle/>
          <a:p>
            <a:r>
              <a:rPr lang="en-US" sz="3750" b="1" dirty="0"/>
              <a:t>Cloud Computing</a:t>
            </a:r>
            <a:endParaRPr lang="en-US" sz="3750" b="1" dirty="0">
              <a:solidFill>
                <a:schemeClr val="accent2"/>
              </a:solidFill>
            </a:endParaRPr>
          </a:p>
        </p:txBody>
      </p:sp>
    </p:spTree>
    <p:extLst>
      <p:ext uri="{BB962C8B-B14F-4D97-AF65-F5344CB8AC3E}">
        <p14:creationId xmlns:p14="http://schemas.microsoft.com/office/powerpoint/2010/main" val="339509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3" grpId="0" animBg="1"/>
      <p:bldP spid="14" grpId="0" animBg="1"/>
      <p:bldP spid="15" grpId="0" animBg="1"/>
      <p:bldP spid="16" grpId="0" animBg="1"/>
      <p:bldP spid="17" grpId="0" animBg="1"/>
      <p:bldP spid="18" grpId="0" animBg="1"/>
      <p:bldP spid="19" grpId="0" animBg="1"/>
      <p:bldP spid="20" grpId="0"/>
      <p:bldP spid="21" grpId="0" animBg="1"/>
      <p:bldP spid="23" grpId="0"/>
      <p:bldP spid="24" grpId="0"/>
      <p:bldP spid="25"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29</a:t>
            </a:fld>
            <a:endParaRPr lang="en-US"/>
          </a:p>
        </p:txBody>
      </p:sp>
      <p:sp>
        <p:nvSpPr>
          <p:cNvPr id="12" name="Title 1"/>
          <p:cNvSpPr>
            <a:spLocks noGrp="1"/>
          </p:cNvSpPr>
          <p:nvPr>
            <p:ph type="title"/>
          </p:nvPr>
        </p:nvSpPr>
        <p:spPr>
          <a:xfrm>
            <a:off x="400050" y="158240"/>
            <a:ext cx="8515350" cy="994172"/>
          </a:xfrm>
        </p:spPr>
        <p:txBody>
          <a:bodyPr>
            <a:noAutofit/>
          </a:bodyPr>
          <a:lstStyle/>
          <a:p>
            <a:pPr algn="ctr"/>
            <a:r>
              <a:rPr lang="en-US" sz="3750" b="1" dirty="0"/>
              <a:t>Cloud Computing – Categories</a:t>
            </a:r>
            <a:endParaRPr lang="en-US" sz="3750" b="1" dirty="0">
              <a:solidFill>
                <a:schemeClr val="accent2"/>
              </a:solidFill>
            </a:endParaRPr>
          </a:p>
        </p:txBody>
      </p:sp>
      <p:grpSp>
        <p:nvGrpSpPr>
          <p:cNvPr id="28" name="Group 27"/>
          <p:cNvGrpSpPr/>
          <p:nvPr/>
        </p:nvGrpSpPr>
        <p:grpSpPr>
          <a:xfrm>
            <a:off x="501163" y="3832335"/>
            <a:ext cx="2072786" cy="553998"/>
            <a:chOff x="668216" y="5109777"/>
            <a:chExt cx="2763715" cy="738664"/>
          </a:xfrm>
        </p:grpSpPr>
        <p:sp>
          <p:nvSpPr>
            <p:cNvPr id="5" name="Rectangle 4"/>
            <p:cNvSpPr/>
            <p:nvPr/>
          </p:nvSpPr>
          <p:spPr>
            <a:xfrm>
              <a:off x="668216" y="5158658"/>
              <a:ext cx="2637692" cy="57392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p:cNvSpPr txBox="1"/>
            <p:nvPr/>
          </p:nvSpPr>
          <p:spPr>
            <a:xfrm>
              <a:off x="729761" y="5109777"/>
              <a:ext cx="2702170" cy="738664"/>
            </a:xfrm>
            <a:prstGeom prst="rect">
              <a:avLst/>
            </a:prstGeom>
            <a:noFill/>
          </p:spPr>
          <p:txBody>
            <a:bodyPr wrap="square" rtlCol="0">
              <a:spAutoFit/>
            </a:bodyPr>
            <a:lstStyle/>
            <a:p>
              <a:r>
                <a:rPr lang="en-US" sz="1500" b="1" dirty="0"/>
                <a:t>Data Center</a:t>
              </a:r>
            </a:p>
            <a:p>
              <a:r>
                <a:rPr lang="en-US" sz="1500" b="1" dirty="0"/>
                <a:t>Physical Plant/Building</a:t>
              </a:r>
            </a:p>
          </p:txBody>
        </p:sp>
      </p:grpSp>
      <p:sp>
        <p:nvSpPr>
          <p:cNvPr id="14" name="TextBox 13"/>
          <p:cNvSpPr txBox="1"/>
          <p:nvPr/>
        </p:nvSpPr>
        <p:spPr>
          <a:xfrm>
            <a:off x="316524" y="4409472"/>
            <a:ext cx="2743308" cy="380873"/>
          </a:xfrm>
          <a:prstGeom prst="rect">
            <a:avLst/>
          </a:prstGeom>
          <a:noFill/>
        </p:spPr>
        <p:txBody>
          <a:bodyPr wrap="square" rtlCol="0">
            <a:spAutoFit/>
          </a:bodyPr>
          <a:lstStyle/>
          <a:p>
            <a:r>
              <a:rPr lang="en-US" sz="1875" b="1" dirty="0">
                <a:solidFill>
                  <a:schemeClr val="accent2"/>
                </a:solidFill>
              </a:rPr>
              <a:t>Cloud Computing Stack</a:t>
            </a:r>
          </a:p>
        </p:txBody>
      </p:sp>
      <p:grpSp>
        <p:nvGrpSpPr>
          <p:cNvPr id="29" name="Group 28"/>
          <p:cNvGrpSpPr/>
          <p:nvPr/>
        </p:nvGrpSpPr>
        <p:grpSpPr>
          <a:xfrm>
            <a:off x="501162" y="3409231"/>
            <a:ext cx="1978269" cy="553998"/>
            <a:chOff x="668216" y="4545640"/>
            <a:chExt cx="2637692" cy="738663"/>
          </a:xfrm>
        </p:grpSpPr>
        <p:sp>
          <p:nvSpPr>
            <p:cNvPr id="6" name="Rectangle 5"/>
            <p:cNvSpPr/>
            <p:nvPr/>
          </p:nvSpPr>
          <p:spPr>
            <a:xfrm>
              <a:off x="668216" y="4619396"/>
              <a:ext cx="2637692" cy="57392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TextBox 14"/>
            <p:cNvSpPr txBox="1"/>
            <p:nvPr/>
          </p:nvSpPr>
          <p:spPr>
            <a:xfrm>
              <a:off x="726832" y="4545640"/>
              <a:ext cx="2203940" cy="738663"/>
            </a:xfrm>
            <a:prstGeom prst="rect">
              <a:avLst/>
            </a:prstGeom>
            <a:noFill/>
          </p:spPr>
          <p:txBody>
            <a:bodyPr wrap="square" rtlCol="0">
              <a:spAutoFit/>
            </a:bodyPr>
            <a:lstStyle/>
            <a:p>
              <a:r>
                <a:rPr lang="en-US" sz="1500" b="1" dirty="0"/>
                <a:t>Networking</a:t>
              </a:r>
            </a:p>
            <a:p>
              <a:r>
                <a:rPr lang="en-US" sz="1500" b="1" dirty="0"/>
                <a:t>Firewalls/Security</a:t>
              </a:r>
            </a:p>
          </p:txBody>
        </p:sp>
      </p:grpSp>
      <p:grpSp>
        <p:nvGrpSpPr>
          <p:cNvPr id="30" name="Group 29"/>
          <p:cNvGrpSpPr/>
          <p:nvPr/>
        </p:nvGrpSpPr>
        <p:grpSpPr>
          <a:xfrm>
            <a:off x="501162" y="3060100"/>
            <a:ext cx="2070589" cy="430445"/>
            <a:chOff x="668216" y="4080134"/>
            <a:chExt cx="2760785" cy="573926"/>
          </a:xfrm>
        </p:grpSpPr>
        <p:sp>
          <p:nvSpPr>
            <p:cNvPr id="7" name="Rectangle 6"/>
            <p:cNvSpPr/>
            <p:nvPr/>
          </p:nvSpPr>
          <p:spPr>
            <a:xfrm>
              <a:off x="668216" y="4080134"/>
              <a:ext cx="2637692" cy="57392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TextBox 15"/>
            <p:cNvSpPr txBox="1"/>
            <p:nvPr/>
          </p:nvSpPr>
          <p:spPr>
            <a:xfrm>
              <a:off x="726832" y="4203427"/>
              <a:ext cx="2702169" cy="430886"/>
            </a:xfrm>
            <a:prstGeom prst="rect">
              <a:avLst/>
            </a:prstGeom>
            <a:noFill/>
          </p:spPr>
          <p:txBody>
            <a:bodyPr wrap="square" rtlCol="0">
              <a:spAutoFit/>
            </a:bodyPr>
            <a:lstStyle/>
            <a:p>
              <a:r>
                <a:rPr lang="en-US" sz="1500" b="1" dirty="0"/>
                <a:t>Servers and Storage</a:t>
              </a:r>
            </a:p>
          </p:txBody>
        </p:sp>
      </p:grpSp>
      <p:grpSp>
        <p:nvGrpSpPr>
          <p:cNvPr id="31" name="Group 30"/>
          <p:cNvGrpSpPr/>
          <p:nvPr/>
        </p:nvGrpSpPr>
        <p:grpSpPr>
          <a:xfrm>
            <a:off x="501162" y="2642614"/>
            <a:ext cx="2070590" cy="437472"/>
            <a:chOff x="668216" y="3523484"/>
            <a:chExt cx="2760786" cy="583295"/>
          </a:xfrm>
        </p:grpSpPr>
        <p:sp>
          <p:nvSpPr>
            <p:cNvPr id="8" name="Rectangle 7"/>
            <p:cNvSpPr/>
            <p:nvPr/>
          </p:nvSpPr>
          <p:spPr>
            <a:xfrm>
              <a:off x="668216" y="3523484"/>
              <a:ext cx="2637692" cy="57392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p:cNvSpPr txBox="1"/>
            <p:nvPr/>
          </p:nvSpPr>
          <p:spPr>
            <a:xfrm>
              <a:off x="726833" y="3675893"/>
              <a:ext cx="2702169" cy="430886"/>
            </a:xfrm>
            <a:prstGeom prst="rect">
              <a:avLst/>
            </a:prstGeom>
            <a:noFill/>
          </p:spPr>
          <p:txBody>
            <a:bodyPr wrap="square" rtlCol="0">
              <a:spAutoFit/>
            </a:bodyPr>
            <a:lstStyle/>
            <a:p>
              <a:r>
                <a:rPr lang="en-US" sz="1500" b="1" dirty="0"/>
                <a:t>Virtualization</a:t>
              </a:r>
            </a:p>
          </p:txBody>
        </p:sp>
      </p:grpSp>
      <p:grpSp>
        <p:nvGrpSpPr>
          <p:cNvPr id="20480" name="Group 20479"/>
          <p:cNvGrpSpPr/>
          <p:nvPr/>
        </p:nvGrpSpPr>
        <p:grpSpPr>
          <a:xfrm>
            <a:off x="501162" y="2251206"/>
            <a:ext cx="1978269" cy="620099"/>
            <a:chOff x="668216" y="3001610"/>
            <a:chExt cx="2637692" cy="826798"/>
          </a:xfrm>
        </p:grpSpPr>
        <p:sp>
          <p:nvSpPr>
            <p:cNvPr id="9" name="Rectangle 8"/>
            <p:cNvSpPr/>
            <p:nvPr/>
          </p:nvSpPr>
          <p:spPr>
            <a:xfrm>
              <a:off x="668216" y="3001610"/>
              <a:ext cx="2637692" cy="57392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TextBox 17"/>
            <p:cNvSpPr txBox="1"/>
            <p:nvPr/>
          </p:nvSpPr>
          <p:spPr>
            <a:xfrm>
              <a:off x="726835" y="3089745"/>
              <a:ext cx="2203939" cy="738663"/>
            </a:xfrm>
            <a:prstGeom prst="rect">
              <a:avLst/>
            </a:prstGeom>
            <a:noFill/>
          </p:spPr>
          <p:txBody>
            <a:bodyPr wrap="square" rtlCol="0">
              <a:spAutoFit/>
            </a:bodyPr>
            <a:lstStyle/>
            <a:p>
              <a:r>
                <a:rPr lang="en-US" sz="1500" b="1" dirty="0">
                  <a:solidFill>
                    <a:schemeClr val="bg1"/>
                  </a:solidFill>
                </a:rPr>
                <a:t>Operating Systems</a:t>
              </a:r>
            </a:p>
          </p:txBody>
        </p:sp>
      </p:grpSp>
      <p:grpSp>
        <p:nvGrpSpPr>
          <p:cNvPr id="20481" name="Group 20480"/>
          <p:cNvGrpSpPr/>
          <p:nvPr/>
        </p:nvGrpSpPr>
        <p:grpSpPr>
          <a:xfrm>
            <a:off x="467544" y="1807357"/>
            <a:ext cx="2132684" cy="553998"/>
            <a:chOff x="623391" y="2409811"/>
            <a:chExt cx="2843579" cy="738665"/>
          </a:xfrm>
        </p:grpSpPr>
        <p:sp>
          <p:nvSpPr>
            <p:cNvPr id="10" name="Rectangle 9"/>
            <p:cNvSpPr/>
            <p:nvPr/>
          </p:nvSpPr>
          <p:spPr>
            <a:xfrm>
              <a:off x="668216" y="2444960"/>
              <a:ext cx="2637692" cy="57392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18"/>
            <p:cNvSpPr txBox="1"/>
            <p:nvPr/>
          </p:nvSpPr>
          <p:spPr>
            <a:xfrm>
              <a:off x="623391" y="2409811"/>
              <a:ext cx="2843579" cy="738665"/>
            </a:xfrm>
            <a:prstGeom prst="rect">
              <a:avLst/>
            </a:prstGeom>
            <a:noFill/>
          </p:spPr>
          <p:txBody>
            <a:bodyPr wrap="square" rtlCol="0">
              <a:spAutoFit/>
            </a:bodyPr>
            <a:lstStyle/>
            <a:p>
              <a:r>
                <a:rPr lang="en-US" sz="1500" b="1" dirty="0">
                  <a:solidFill>
                    <a:schemeClr val="bg1"/>
                  </a:solidFill>
                </a:rPr>
                <a:t>Development Tools and Database Management</a:t>
              </a:r>
            </a:p>
          </p:txBody>
        </p:sp>
      </p:grpSp>
      <p:grpSp>
        <p:nvGrpSpPr>
          <p:cNvPr id="20483" name="Group 20482"/>
          <p:cNvGrpSpPr/>
          <p:nvPr/>
        </p:nvGrpSpPr>
        <p:grpSpPr>
          <a:xfrm>
            <a:off x="501162" y="1376538"/>
            <a:ext cx="1978269" cy="553998"/>
            <a:chOff x="668216" y="1835384"/>
            <a:chExt cx="2637692" cy="738663"/>
          </a:xfrm>
        </p:grpSpPr>
        <p:sp>
          <p:nvSpPr>
            <p:cNvPr id="11" name="Rectangle 10"/>
            <p:cNvSpPr/>
            <p:nvPr/>
          </p:nvSpPr>
          <p:spPr>
            <a:xfrm>
              <a:off x="668216" y="1894872"/>
              <a:ext cx="2637692" cy="57392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TextBox 19"/>
            <p:cNvSpPr txBox="1"/>
            <p:nvPr/>
          </p:nvSpPr>
          <p:spPr>
            <a:xfrm>
              <a:off x="679943" y="1835384"/>
              <a:ext cx="2482357" cy="738663"/>
            </a:xfrm>
            <a:prstGeom prst="rect">
              <a:avLst/>
            </a:prstGeom>
            <a:noFill/>
          </p:spPr>
          <p:txBody>
            <a:bodyPr wrap="square" rtlCol="0">
              <a:spAutoFit/>
            </a:bodyPr>
            <a:lstStyle/>
            <a:p>
              <a:r>
                <a:rPr lang="en-US" sz="1500" b="1" dirty="0">
                  <a:solidFill>
                    <a:schemeClr val="bg1"/>
                  </a:solidFill>
                </a:rPr>
                <a:t>Hosted Applications</a:t>
              </a:r>
            </a:p>
            <a:p>
              <a:r>
                <a:rPr lang="en-US" sz="1500" b="1" dirty="0">
                  <a:solidFill>
                    <a:schemeClr val="bg1"/>
                  </a:solidFill>
                </a:rPr>
                <a:t>Suites of Services</a:t>
              </a:r>
            </a:p>
          </p:txBody>
        </p:sp>
      </p:grpSp>
      <p:sp>
        <p:nvSpPr>
          <p:cNvPr id="21" name="Right Brace 20"/>
          <p:cNvSpPr/>
          <p:nvPr/>
        </p:nvSpPr>
        <p:spPr>
          <a:xfrm>
            <a:off x="2545379" y="2255976"/>
            <a:ext cx="316523" cy="2026670"/>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sp>
        <p:nvSpPr>
          <p:cNvPr id="24" name="TextBox 23"/>
          <p:cNvSpPr txBox="1"/>
          <p:nvPr/>
        </p:nvSpPr>
        <p:spPr>
          <a:xfrm>
            <a:off x="2971715" y="2980564"/>
            <a:ext cx="879316" cy="553998"/>
          </a:xfrm>
          <a:prstGeom prst="rect">
            <a:avLst/>
          </a:prstGeom>
          <a:noFill/>
        </p:spPr>
        <p:txBody>
          <a:bodyPr wrap="square" rtlCol="0">
            <a:spAutoFit/>
          </a:bodyPr>
          <a:lstStyle/>
          <a:p>
            <a:r>
              <a:rPr lang="en-US" sz="3000" b="1" dirty="0">
                <a:solidFill>
                  <a:schemeClr val="accent2"/>
                </a:solidFill>
              </a:rPr>
              <a:t>IaaS</a:t>
            </a:r>
          </a:p>
        </p:txBody>
      </p:sp>
      <p:sp>
        <p:nvSpPr>
          <p:cNvPr id="27" name="TextBox 26"/>
          <p:cNvSpPr txBox="1"/>
          <p:nvPr/>
        </p:nvSpPr>
        <p:spPr>
          <a:xfrm>
            <a:off x="4279657" y="916980"/>
            <a:ext cx="4415936" cy="2169825"/>
          </a:xfrm>
          <a:prstGeom prst="rect">
            <a:avLst/>
          </a:prstGeom>
          <a:noFill/>
        </p:spPr>
        <p:txBody>
          <a:bodyPr wrap="square" rtlCol="0">
            <a:spAutoFit/>
          </a:bodyPr>
          <a:lstStyle/>
          <a:p>
            <a:r>
              <a:rPr lang="en-US" sz="3000" b="1" dirty="0">
                <a:solidFill>
                  <a:schemeClr val="accent2"/>
                </a:solidFill>
              </a:rPr>
              <a:t>IaaS</a:t>
            </a:r>
            <a:endParaRPr lang="en-US" sz="3000" dirty="0">
              <a:solidFill>
                <a:schemeClr val="accent2"/>
              </a:solidFill>
            </a:endParaRPr>
          </a:p>
          <a:p>
            <a:r>
              <a:rPr lang="en-US" sz="3000" dirty="0"/>
              <a:t> </a:t>
            </a:r>
            <a:r>
              <a:rPr lang="en-US" sz="1875" dirty="0"/>
              <a:t>- customers lease virtual machines, </a:t>
            </a:r>
          </a:p>
          <a:p>
            <a:r>
              <a:rPr lang="en-US" sz="1875" dirty="0"/>
              <a:t>    virtual storage, virtual networks</a:t>
            </a:r>
          </a:p>
          <a:p>
            <a:endParaRPr lang="en-US" sz="1875" dirty="0"/>
          </a:p>
          <a:p>
            <a:r>
              <a:rPr lang="en-US" sz="1875" dirty="0"/>
              <a:t>  - customers must manage operating </a:t>
            </a:r>
          </a:p>
          <a:p>
            <a:r>
              <a:rPr lang="en-US" sz="1875" dirty="0"/>
              <a:t>    system, file system, etc..</a:t>
            </a:r>
          </a:p>
        </p:txBody>
      </p:sp>
      <p:pic>
        <p:nvPicPr>
          <p:cNvPr id="20482" name="Picture 2" descr="https://www.clayharmon.com/assets/img/Amazon-AW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211" y="3832333"/>
            <a:ext cx="1727390" cy="37570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mediaserver.pulse2.com/wp-content/uploads/2014/01/Rackspace-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0748" y="3115694"/>
            <a:ext cx="1674404" cy="472089"/>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www.edutechtree.com/wp-content/uploads/2014/10/google-cloud-stora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8937" y="3652494"/>
            <a:ext cx="1756413" cy="109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63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250"/>
                                  </p:stCondLst>
                                  <p:childTnLst>
                                    <p:set>
                                      <p:cBhvr>
                                        <p:cTn id="11" dur="1" fill="hold">
                                          <p:stCondLst>
                                            <p:cond delay="0"/>
                                          </p:stCondLst>
                                        </p:cTn>
                                        <p:tgtEl>
                                          <p:spTgt spid="29"/>
                                        </p:tgtEl>
                                        <p:attrNameLst>
                                          <p:attrName>style.visibility</p:attrName>
                                        </p:attrNameLst>
                                      </p:cBhvr>
                                      <p:to>
                                        <p:strVal val="visible"/>
                                      </p:to>
                                    </p:set>
                                  </p:childTnLst>
                                </p:cTn>
                              </p:par>
                            </p:childTnLst>
                          </p:cTn>
                        </p:par>
                        <p:par>
                          <p:cTn id="12" fill="hold">
                            <p:stCondLst>
                              <p:cond delay="250"/>
                            </p:stCondLst>
                            <p:childTnLst>
                              <p:par>
                                <p:cTn id="13" presetID="1" presetClass="entr" presetSubtype="0" fill="hold" nodeType="afterEffect">
                                  <p:stCondLst>
                                    <p:cond delay="25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250"/>
                                  </p:stCondLst>
                                  <p:childTnLst>
                                    <p:set>
                                      <p:cBhvr>
                                        <p:cTn id="20" dur="1" fill="hold">
                                          <p:stCondLst>
                                            <p:cond delay="0"/>
                                          </p:stCondLst>
                                        </p:cTn>
                                        <p:tgtEl>
                                          <p:spTgt spid="20480"/>
                                        </p:tgtEl>
                                        <p:attrNameLst>
                                          <p:attrName>style.visibility</p:attrName>
                                        </p:attrNameLst>
                                      </p:cBhvr>
                                      <p:to>
                                        <p:strVal val="visible"/>
                                      </p:to>
                                    </p:set>
                                  </p:childTnLst>
                                </p:cTn>
                              </p:par>
                            </p:childTnLst>
                          </p:cTn>
                        </p:par>
                        <p:par>
                          <p:cTn id="21" fill="hold">
                            <p:stCondLst>
                              <p:cond delay="750"/>
                            </p:stCondLst>
                            <p:childTnLst>
                              <p:par>
                                <p:cTn id="22" presetID="1" presetClass="entr" presetSubtype="0" fill="hold" nodeType="afterEffect">
                                  <p:stCondLst>
                                    <p:cond delay="250"/>
                                  </p:stCondLst>
                                  <p:childTnLst>
                                    <p:set>
                                      <p:cBhvr>
                                        <p:cTn id="23" dur="1" fill="hold">
                                          <p:stCondLst>
                                            <p:cond delay="0"/>
                                          </p:stCondLst>
                                        </p:cTn>
                                        <p:tgtEl>
                                          <p:spTgt spid="20481"/>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250"/>
                                  </p:stCondLst>
                                  <p:childTnLst>
                                    <p:set>
                                      <p:cBhvr>
                                        <p:cTn id="26" dur="1" fill="hold">
                                          <p:stCondLst>
                                            <p:cond delay="0"/>
                                          </p:stCondLst>
                                        </p:cTn>
                                        <p:tgtEl>
                                          <p:spTgt spid="204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48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4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animBg="1"/>
      <p:bldP spid="24"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5"/>
          <p:cNvSpPr>
            <a:spLocks noGrp="1"/>
          </p:cNvSpPr>
          <p:nvPr>
            <p:ph type="ctrTitle"/>
          </p:nvPr>
        </p:nvSpPr>
        <p:spPr/>
        <p:txBody>
          <a:bodyPr/>
          <a:lstStyle/>
          <a:p>
            <a:pPr>
              <a:defRPr/>
            </a:pPr>
            <a:r>
              <a:rPr lang="en-US" b="1" dirty="0"/>
              <a:t>Data Centers</a:t>
            </a:r>
          </a:p>
        </p:txBody>
      </p:sp>
      <p:sp>
        <p:nvSpPr>
          <p:cNvPr id="4" name="Subtitle 3">
            <a:extLst>
              <a:ext uri="{FF2B5EF4-FFF2-40B4-BE49-F238E27FC236}">
                <a16:creationId xmlns:a16="http://schemas.microsoft.com/office/drawing/2014/main" id="{04D9EA97-0EE3-43AB-885D-210BCDCE0C75}"/>
              </a:ext>
            </a:extLst>
          </p:cNvPr>
          <p:cNvSpPr>
            <a:spLocks noGrp="1"/>
          </p:cNvSpPr>
          <p:nvPr>
            <p:ph type="subTitle" idx="1"/>
          </p:nvPr>
        </p:nvSpPr>
        <p:spPr/>
        <p:txBody>
          <a:bodyPr/>
          <a:lstStyle/>
          <a:p>
            <a:endParaRPr lang="en-IN"/>
          </a:p>
        </p:txBody>
      </p:sp>
      <p:sp>
        <p:nvSpPr>
          <p:cNvPr id="8" name="Text Placeholder 7">
            <a:extLst>
              <a:ext uri="{FF2B5EF4-FFF2-40B4-BE49-F238E27FC236}">
                <a16:creationId xmlns:a16="http://schemas.microsoft.com/office/drawing/2014/main" id="{C4749C1B-B729-4361-9553-247398499421}"/>
              </a:ext>
            </a:extLst>
          </p:cNvPr>
          <p:cNvSpPr>
            <a:spLocks noGrp="1"/>
          </p:cNvSpPr>
          <p:nvPr>
            <p:ph type="body" sz="quarter" idx="11"/>
          </p:nvPr>
        </p:nvSpPr>
        <p:spPr/>
        <p:txBody>
          <a:bodyPr/>
          <a:lstStyle/>
          <a:p>
            <a:endParaRPr lang="en-IN"/>
          </a:p>
        </p:txBody>
      </p:sp>
      <p:sp>
        <p:nvSpPr>
          <p:cNvPr id="7"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http://img.deusm.com/informationweek/2015/01/1318880/Microsoft-Azure-SQL-Databas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311" y="3197613"/>
            <a:ext cx="1996001" cy="12694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C42E201-9E1E-4344-8BC8-AC7180765888}" type="slidenum">
              <a:rPr lang="en-US" smtClean="0"/>
              <a:t>30</a:t>
            </a:fld>
            <a:endParaRPr lang="en-US"/>
          </a:p>
        </p:txBody>
      </p:sp>
      <p:sp>
        <p:nvSpPr>
          <p:cNvPr id="12" name="Title 1"/>
          <p:cNvSpPr>
            <a:spLocks noGrp="1"/>
          </p:cNvSpPr>
          <p:nvPr>
            <p:ph type="title"/>
          </p:nvPr>
        </p:nvSpPr>
        <p:spPr>
          <a:xfrm>
            <a:off x="400050" y="158240"/>
            <a:ext cx="8515350" cy="994172"/>
          </a:xfrm>
        </p:spPr>
        <p:txBody>
          <a:bodyPr>
            <a:noAutofit/>
          </a:bodyPr>
          <a:lstStyle/>
          <a:p>
            <a:pPr algn="ctr"/>
            <a:r>
              <a:rPr lang="en-US" sz="3750" b="1" dirty="0"/>
              <a:t>Cloud Computing – Categories</a:t>
            </a:r>
            <a:endParaRPr lang="en-US" sz="3750" b="1" dirty="0">
              <a:solidFill>
                <a:schemeClr val="accent2"/>
              </a:solidFill>
            </a:endParaRPr>
          </a:p>
        </p:txBody>
      </p:sp>
      <p:sp>
        <p:nvSpPr>
          <p:cNvPr id="14" name="TextBox 13"/>
          <p:cNvSpPr txBox="1"/>
          <p:nvPr/>
        </p:nvSpPr>
        <p:spPr>
          <a:xfrm>
            <a:off x="316524" y="4409472"/>
            <a:ext cx="2743308" cy="380873"/>
          </a:xfrm>
          <a:prstGeom prst="rect">
            <a:avLst/>
          </a:prstGeom>
          <a:noFill/>
        </p:spPr>
        <p:txBody>
          <a:bodyPr wrap="square" rtlCol="0">
            <a:spAutoFit/>
          </a:bodyPr>
          <a:lstStyle/>
          <a:p>
            <a:r>
              <a:rPr lang="en-US" sz="1875" b="1" dirty="0">
                <a:solidFill>
                  <a:schemeClr val="accent2"/>
                </a:solidFill>
              </a:rPr>
              <a:t>Cloud Computing Stack</a:t>
            </a:r>
          </a:p>
        </p:txBody>
      </p:sp>
      <p:sp>
        <p:nvSpPr>
          <p:cNvPr id="22" name="Right Brace 21"/>
          <p:cNvSpPr/>
          <p:nvPr/>
        </p:nvSpPr>
        <p:spPr>
          <a:xfrm>
            <a:off x="2545385" y="1851598"/>
            <a:ext cx="316523" cy="2447840"/>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sp>
        <p:nvSpPr>
          <p:cNvPr id="28" name="TextBox 27"/>
          <p:cNvSpPr txBox="1"/>
          <p:nvPr/>
        </p:nvSpPr>
        <p:spPr>
          <a:xfrm>
            <a:off x="2927863" y="2790016"/>
            <a:ext cx="972752" cy="553998"/>
          </a:xfrm>
          <a:prstGeom prst="rect">
            <a:avLst/>
          </a:prstGeom>
          <a:noFill/>
        </p:spPr>
        <p:txBody>
          <a:bodyPr wrap="square" rtlCol="0">
            <a:spAutoFit/>
          </a:bodyPr>
          <a:lstStyle/>
          <a:p>
            <a:r>
              <a:rPr lang="en-US" sz="3000" b="1" dirty="0">
                <a:solidFill>
                  <a:schemeClr val="accent2"/>
                </a:solidFill>
              </a:rPr>
              <a:t>PaaS</a:t>
            </a:r>
          </a:p>
        </p:txBody>
      </p:sp>
      <p:sp>
        <p:nvSpPr>
          <p:cNvPr id="29" name="TextBox 28"/>
          <p:cNvSpPr txBox="1"/>
          <p:nvPr/>
        </p:nvSpPr>
        <p:spPr>
          <a:xfrm>
            <a:off x="4279657" y="916980"/>
            <a:ext cx="4415936" cy="2746906"/>
          </a:xfrm>
          <a:prstGeom prst="rect">
            <a:avLst/>
          </a:prstGeom>
          <a:noFill/>
        </p:spPr>
        <p:txBody>
          <a:bodyPr wrap="square" rtlCol="0">
            <a:spAutoFit/>
          </a:bodyPr>
          <a:lstStyle/>
          <a:p>
            <a:r>
              <a:rPr lang="en-US" sz="3000" b="1" dirty="0">
                <a:solidFill>
                  <a:schemeClr val="accent2"/>
                </a:solidFill>
              </a:rPr>
              <a:t>PaaS</a:t>
            </a:r>
            <a:endParaRPr lang="en-US" sz="3000" dirty="0">
              <a:solidFill>
                <a:schemeClr val="accent2"/>
              </a:solidFill>
            </a:endParaRPr>
          </a:p>
          <a:p>
            <a:r>
              <a:rPr lang="en-US" sz="3000" dirty="0"/>
              <a:t> </a:t>
            </a:r>
            <a:r>
              <a:rPr lang="en-US" sz="1875" dirty="0"/>
              <a:t>- customers lease resources to run </a:t>
            </a:r>
          </a:p>
          <a:p>
            <a:r>
              <a:rPr lang="en-US" sz="1875" dirty="0"/>
              <a:t>    applications written in a specific language </a:t>
            </a:r>
          </a:p>
          <a:p>
            <a:r>
              <a:rPr lang="en-US" sz="1875" dirty="0"/>
              <a:t>    such as Python, Java, MapReduce</a:t>
            </a:r>
          </a:p>
          <a:p>
            <a:endParaRPr lang="en-US" sz="1875" dirty="0"/>
          </a:p>
          <a:p>
            <a:r>
              <a:rPr lang="en-US" sz="1875" dirty="0"/>
              <a:t>  - cloud provider manages the operating </a:t>
            </a:r>
          </a:p>
          <a:p>
            <a:r>
              <a:rPr lang="en-US" sz="1875" dirty="0"/>
              <a:t>    system, file system, and network</a:t>
            </a:r>
          </a:p>
        </p:txBody>
      </p:sp>
      <p:pic>
        <p:nvPicPr>
          <p:cNvPr id="19458" name="Picture 2" descr="https://gigaom.com/wp-content/uploads/sites/1/2010/10/windows_az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656" y="3868423"/>
            <a:ext cx="1356213" cy="7640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notesbyanerd.com/wp-content/uploads/2015/01/google-app-eng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5098" y="3271907"/>
            <a:ext cx="1539626" cy="1026417"/>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s3.amazonaws.com/dfc-wiki/en/images/4/45/Forceco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724" y="4236675"/>
            <a:ext cx="1507331" cy="3429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501163" y="3832335"/>
            <a:ext cx="2072786" cy="553998"/>
            <a:chOff x="668216" y="5109777"/>
            <a:chExt cx="2763715" cy="738664"/>
          </a:xfrm>
        </p:grpSpPr>
        <p:sp>
          <p:nvSpPr>
            <p:cNvPr id="33" name="Rectangle 32"/>
            <p:cNvSpPr/>
            <p:nvPr/>
          </p:nvSpPr>
          <p:spPr>
            <a:xfrm>
              <a:off x="668216" y="5158658"/>
              <a:ext cx="2637692" cy="57392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p:cNvSpPr txBox="1"/>
            <p:nvPr/>
          </p:nvSpPr>
          <p:spPr>
            <a:xfrm>
              <a:off x="729761" y="5109777"/>
              <a:ext cx="2702170" cy="738664"/>
            </a:xfrm>
            <a:prstGeom prst="rect">
              <a:avLst/>
            </a:prstGeom>
            <a:noFill/>
          </p:spPr>
          <p:txBody>
            <a:bodyPr wrap="square" rtlCol="0">
              <a:spAutoFit/>
            </a:bodyPr>
            <a:lstStyle/>
            <a:p>
              <a:r>
                <a:rPr lang="en-US" sz="1500" b="1" dirty="0"/>
                <a:t>Data Center</a:t>
              </a:r>
            </a:p>
            <a:p>
              <a:r>
                <a:rPr lang="en-US" sz="1500" b="1" dirty="0"/>
                <a:t>Physical Plant/Building</a:t>
              </a:r>
            </a:p>
          </p:txBody>
        </p:sp>
      </p:grpSp>
      <p:grpSp>
        <p:nvGrpSpPr>
          <p:cNvPr id="35" name="Group 34"/>
          <p:cNvGrpSpPr/>
          <p:nvPr/>
        </p:nvGrpSpPr>
        <p:grpSpPr>
          <a:xfrm>
            <a:off x="501162" y="3409231"/>
            <a:ext cx="1978269" cy="553998"/>
            <a:chOff x="668216" y="4545640"/>
            <a:chExt cx="2637692" cy="738663"/>
          </a:xfrm>
        </p:grpSpPr>
        <p:sp>
          <p:nvSpPr>
            <p:cNvPr id="36" name="Rectangle 35"/>
            <p:cNvSpPr/>
            <p:nvPr/>
          </p:nvSpPr>
          <p:spPr>
            <a:xfrm>
              <a:off x="668216" y="4619396"/>
              <a:ext cx="2637692" cy="57392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TextBox 36"/>
            <p:cNvSpPr txBox="1"/>
            <p:nvPr/>
          </p:nvSpPr>
          <p:spPr>
            <a:xfrm>
              <a:off x="726832" y="4545640"/>
              <a:ext cx="2203940" cy="738663"/>
            </a:xfrm>
            <a:prstGeom prst="rect">
              <a:avLst/>
            </a:prstGeom>
            <a:noFill/>
          </p:spPr>
          <p:txBody>
            <a:bodyPr wrap="square" rtlCol="0">
              <a:spAutoFit/>
            </a:bodyPr>
            <a:lstStyle/>
            <a:p>
              <a:r>
                <a:rPr lang="en-US" sz="1500" b="1" dirty="0"/>
                <a:t>Networking</a:t>
              </a:r>
            </a:p>
            <a:p>
              <a:r>
                <a:rPr lang="en-US" sz="1500" b="1" dirty="0"/>
                <a:t>Firewalls/Security</a:t>
              </a:r>
            </a:p>
          </p:txBody>
        </p:sp>
      </p:grpSp>
      <p:grpSp>
        <p:nvGrpSpPr>
          <p:cNvPr id="38" name="Group 37"/>
          <p:cNvGrpSpPr/>
          <p:nvPr/>
        </p:nvGrpSpPr>
        <p:grpSpPr>
          <a:xfrm>
            <a:off x="501162" y="3060100"/>
            <a:ext cx="2070589" cy="430445"/>
            <a:chOff x="668216" y="4080134"/>
            <a:chExt cx="2760785" cy="573926"/>
          </a:xfrm>
        </p:grpSpPr>
        <p:sp>
          <p:nvSpPr>
            <p:cNvPr id="39" name="Rectangle 38"/>
            <p:cNvSpPr/>
            <p:nvPr/>
          </p:nvSpPr>
          <p:spPr>
            <a:xfrm>
              <a:off x="668216" y="4080134"/>
              <a:ext cx="2637692" cy="57392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TextBox 39"/>
            <p:cNvSpPr txBox="1"/>
            <p:nvPr/>
          </p:nvSpPr>
          <p:spPr>
            <a:xfrm>
              <a:off x="726832" y="4203427"/>
              <a:ext cx="2702169" cy="430886"/>
            </a:xfrm>
            <a:prstGeom prst="rect">
              <a:avLst/>
            </a:prstGeom>
            <a:noFill/>
          </p:spPr>
          <p:txBody>
            <a:bodyPr wrap="square" rtlCol="0">
              <a:spAutoFit/>
            </a:bodyPr>
            <a:lstStyle/>
            <a:p>
              <a:r>
                <a:rPr lang="en-US" sz="1500" b="1" dirty="0"/>
                <a:t>Servers and Storage</a:t>
              </a:r>
            </a:p>
          </p:txBody>
        </p:sp>
      </p:grpSp>
      <p:grpSp>
        <p:nvGrpSpPr>
          <p:cNvPr id="41" name="Group 40"/>
          <p:cNvGrpSpPr/>
          <p:nvPr/>
        </p:nvGrpSpPr>
        <p:grpSpPr>
          <a:xfrm>
            <a:off x="501162" y="2642614"/>
            <a:ext cx="2070590" cy="437472"/>
            <a:chOff x="668216" y="3523484"/>
            <a:chExt cx="2760786" cy="583295"/>
          </a:xfrm>
        </p:grpSpPr>
        <p:sp>
          <p:nvSpPr>
            <p:cNvPr id="42" name="Rectangle 41"/>
            <p:cNvSpPr/>
            <p:nvPr/>
          </p:nvSpPr>
          <p:spPr>
            <a:xfrm>
              <a:off x="668216" y="3523484"/>
              <a:ext cx="2637692" cy="57392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TextBox 42"/>
            <p:cNvSpPr txBox="1"/>
            <p:nvPr/>
          </p:nvSpPr>
          <p:spPr>
            <a:xfrm>
              <a:off x="726833" y="3675893"/>
              <a:ext cx="2702169" cy="430886"/>
            </a:xfrm>
            <a:prstGeom prst="rect">
              <a:avLst/>
            </a:prstGeom>
            <a:noFill/>
          </p:spPr>
          <p:txBody>
            <a:bodyPr wrap="square" rtlCol="0">
              <a:spAutoFit/>
            </a:bodyPr>
            <a:lstStyle/>
            <a:p>
              <a:r>
                <a:rPr lang="en-US" sz="1500" b="1" dirty="0"/>
                <a:t>Virtualization</a:t>
              </a:r>
            </a:p>
          </p:txBody>
        </p:sp>
      </p:grpSp>
      <p:grpSp>
        <p:nvGrpSpPr>
          <p:cNvPr id="44" name="Group 43"/>
          <p:cNvGrpSpPr/>
          <p:nvPr/>
        </p:nvGrpSpPr>
        <p:grpSpPr>
          <a:xfrm>
            <a:off x="501162" y="2251206"/>
            <a:ext cx="1978269" cy="620099"/>
            <a:chOff x="668216" y="3001610"/>
            <a:chExt cx="2637692" cy="826798"/>
          </a:xfrm>
        </p:grpSpPr>
        <p:sp>
          <p:nvSpPr>
            <p:cNvPr id="45" name="Rectangle 44"/>
            <p:cNvSpPr/>
            <p:nvPr/>
          </p:nvSpPr>
          <p:spPr>
            <a:xfrm>
              <a:off x="668216" y="3001610"/>
              <a:ext cx="2637692" cy="57392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TextBox 45"/>
            <p:cNvSpPr txBox="1"/>
            <p:nvPr/>
          </p:nvSpPr>
          <p:spPr>
            <a:xfrm>
              <a:off x="726835" y="3089745"/>
              <a:ext cx="2203939" cy="738663"/>
            </a:xfrm>
            <a:prstGeom prst="rect">
              <a:avLst/>
            </a:prstGeom>
            <a:noFill/>
          </p:spPr>
          <p:txBody>
            <a:bodyPr wrap="square" rtlCol="0">
              <a:spAutoFit/>
            </a:bodyPr>
            <a:lstStyle/>
            <a:p>
              <a:r>
                <a:rPr lang="en-US" sz="1500" b="1" dirty="0">
                  <a:solidFill>
                    <a:schemeClr val="bg1"/>
                  </a:solidFill>
                </a:rPr>
                <a:t>Operating Systems</a:t>
              </a:r>
            </a:p>
          </p:txBody>
        </p:sp>
      </p:grpSp>
      <p:grpSp>
        <p:nvGrpSpPr>
          <p:cNvPr id="47" name="Group 46"/>
          <p:cNvGrpSpPr/>
          <p:nvPr/>
        </p:nvGrpSpPr>
        <p:grpSpPr>
          <a:xfrm>
            <a:off x="467544" y="1801728"/>
            <a:ext cx="2230026" cy="553998"/>
            <a:chOff x="623391" y="2402305"/>
            <a:chExt cx="2973368" cy="738665"/>
          </a:xfrm>
        </p:grpSpPr>
        <p:sp>
          <p:nvSpPr>
            <p:cNvPr id="48" name="Rectangle 47"/>
            <p:cNvSpPr/>
            <p:nvPr/>
          </p:nvSpPr>
          <p:spPr>
            <a:xfrm>
              <a:off x="668216" y="2444960"/>
              <a:ext cx="2637692" cy="57392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TextBox 48"/>
            <p:cNvSpPr txBox="1"/>
            <p:nvPr/>
          </p:nvSpPr>
          <p:spPr>
            <a:xfrm>
              <a:off x="623391" y="2402305"/>
              <a:ext cx="2973368" cy="738665"/>
            </a:xfrm>
            <a:prstGeom prst="rect">
              <a:avLst/>
            </a:prstGeom>
            <a:noFill/>
          </p:spPr>
          <p:txBody>
            <a:bodyPr wrap="square" rtlCol="0">
              <a:spAutoFit/>
            </a:bodyPr>
            <a:lstStyle/>
            <a:p>
              <a:r>
                <a:rPr lang="en-US" sz="1500" b="1" dirty="0">
                  <a:solidFill>
                    <a:schemeClr val="bg1"/>
                  </a:solidFill>
                </a:rPr>
                <a:t>Development Tools and Database Management</a:t>
              </a:r>
            </a:p>
          </p:txBody>
        </p:sp>
      </p:grpSp>
      <p:grpSp>
        <p:nvGrpSpPr>
          <p:cNvPr id="50" name="Group 49"/>
          <p:cNvGrpSpPr/>
          <p:nvPr/>
        </p:nvGrpSpPr>
        <p:grpSpPr>
          <a:xfrm>
            <a:off x="501162" y="1376538"/>
            <a:ext cx="1978269" cy="553998"/>
            <a:chOff x="668216" y="1835384"/>
            <a:chExt cx="2637692" cy="738663"/>
          </a:xfrm>
        </p:grpSpPr>
        <p:sp>
          <p:nvSpPr>
            <p:cNvPr id="51" name="Rectangle 50"/>
            <p:cNvSpPr/>
            <p:nvPr/>
          </p:nvSpPr>
          <p:spPr>
            <a:xfrm>
              <a:off x="668216" y="1894872"/>
              <a:ext cx="2637692" cy="57392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TextBox 51"/>
            <p:cNvSpPr txBox="1"/>
            <p:nvPr/>
          </p:nvSpPr>
          <p:spPr>
            <a:xfrm>
              <a:off x="679943" y="1835384"/>
              <a:ext cx="2482357" cy="738663"/>
            </a:xfrm>
            <a:prstGeom prst="rect">
              <a:avLst/>
            </a:prstGeom>
            <a:noFill/>
          </p:spPr>
          <p:txBody>
            <a:bodyPr wrap="square" rtlCol="0">
              <a:spAutoFit/>
            </a:bodyPr>
            <a:lstStyle/>
            <a:p>
              <a:r>
                <a:rPr lang="en-US" sz="1500" b="1" dirty="0">
                  <a:solidFill>
                    <a:schemeClr val="bg1"/>
                  </a:solidFill>
                </a:rPr>
                <a:t>Hosted Applications</a:t>
              </a:r>
            </a:p>
            <a:p>
              <a:r>
                <a:rPr lang="en-US" sz="1500" b="1" dirty="0">
                  <a:solidFill>
                    <a:schemeClr val="bg1"/>
                  </a:solidFill>
                </a:rPr>
                <a:t>Suites of Services</a:t>
              </a:r>
            </a:p>
          </p:txBody>
        </p:sp>
      </p:grpSp>
    </p:spTree>
    <p:extLst>
      <p:ext uri="{BB962C8B-B14F-4D97-AF65-F5344CB8AC3E}">
        <p14:creationId xmlns:p14="http://schemas.microsoft.com/office/powerpoint/2010/main" val="36208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4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31</a:t>
            </a:fld>
            <a:endParaRPr lang="en-US"/>
          </a:p>
        </p:txBody>
      </p:sp>
      <p:sp>
        <p:nvSpPr>
          <p:cNvPr id="12" name="Title 1"/>
          <p:cNvSpPr>
            <a:spLocks noGrp="1"/>
          </p:cNvSpPr>
          <p:nvPr>
            <p:ph type="title"/>
          </p:nvPr>
        </p:nvSpPr>
        <p:spPr>
          <a:xfrm>
            <a:off x="400050" y="158240"/>
            <a:ext cx="8515350" cy="994172"/>
          </a:xfrm>
        </p:spPr>
        <p:txBody>
          <a:bodyPr>
            <a:noAutofit/>
          </a:bodyPr>
          <a:lstStyle/>
          <a:p>
            <a:pPr algn="ctr"/>
            <a:r>
              <a:rPr lang="en-US" sz="3750" b="1" dirty="0"/>
              <a:t>Cloud Computing – Categories</a:t>
            </a:r>
            <a:endParaRPr lang="en-US" sz="3750" b="1" dirty="0">
              <a:solidFill>
                <a:schemeClr val="accent2"/>
              </a:solidFill>
            </a:endParaRPr>
          </a:p>
        </p:txBody>
      </p:sp>
      <p:sp>
        <p:nvSpPr>
          <p:cNvPr id="14" name="TextBox 13"/>
          <p:cNvSpPr txBox="1"/>
          <p:nvPr/>
        </p:nvSpPr>
        <p:spPr>
          <a:xfrm>
            <a:off x="316524" y="4409472"/>
            <a:ext cx="2690360" cy="380873"/>
          </a:xfrm>
          <a:prstGeom prst="rect">
            <a:avLst/>
          </a:prstGeom>
          <a:noFill/>
        </p:spPr>
        <p:txBody>
          <a:bodyPr wrap="square" rtlCol="0">
            <a:spAutoFit/>
          </a:bodyPr>
          <a:lstStyle/>
          <a:p>
            <a:r>
              <a:rPr lang="en-US" sz="1875" b="1" dirty="0">
                <a:solidFill>
                  <a:schemeClr val="accent2"/>
                </a:solidFill>
              </a:rPr>
              <a:t>Cloud Computing Stack</a:t>
            </a:r>
          </a:p>
        </p:txBody>
      </p:sp>
      <p:sp>
        <p:nvSpPr>
          <p:cNvPr id="23" name="Right Brace 22"/>
          <p:cNvSpPr/>
          <p:nvPr/>
        </p:nvSpPr>
        <p:spPr>
          <a:xfrm>
            <a:off x="2549785" y="1418693"/>
            <a:ext cx="316523" cy="2944554"/>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sp>
        <p:nvSpPr>
          <p:cNvPr id="28" name="TextBox 27"/>
          <p:cNvSpPr txBox="1"/>
          <p:nvPr/>
        </p:nvSpPr>
        <p:spPr>
          <a:xfrm>
            <a:off x="3006884" y="2592378"/>
            <a:ext cx="1052966" cy="553998"/>
          </a:xfrm>
          <a:prstGeom prst="rect">
            <a:avLst/>
          </a:prstGeom>
          <a:noFill/>
        </p:spPr>
        <p:txBody>
          <a:bodyPr wrap="square" rtlCol="0">
            <a:spAutoFit/>
          </a:bodyPr>
          <a:lstStyle/>
          <a:p>
            <a:r>
              <a:rPr lang="en-US" sz="3000" b="1" dirty="0">
                <a:solidFill>
                  <a:schemeClr val="accent2"/>
                </a:solidFill>
              </a:rPr>
              <a:t>SaaS</a:t>
            </a:r>
          </a:p>
        </p:txBody>
      </p:sp>
      <p:sp>
        <p:nvSpPr>
          <p:cNvPr id="29" name="TextBox 28"/>
          <p:cNvSpPr txBox="1"/>
          <p:nvPr/>
        </p:nvSpPr>
        <p:spPr>
          <a:xfrm>
            <a:off x="4279657" y="916980"/>
            <a:ext cx="4415936" cy="2169825"/>
          </a:xfrm>
          <a:prstGeom prst="rect">
            <a:avLst/>
          </a:prstGeom>
          <a:noFill/>
        </p:spPr>
        <p:txBody>
          <a:bodyPr wrap="square" rtlCol="0">
            <a:spAutoFit/>
          </a:bodyPr>
          <a:lstStyle/>
          <a:p>
            <a:r>
              <a:rPr lang="en-US" sz="3000" b="1" dirty="0">
                <a:solidFill>
                  <a:schemeClr val="accent2"/>
                </a:solidFill>
              </a:rPr>
              <a:t>SaaS</a:t>
            </a:r>
            <a:endParaRPr lang="en-US" sz="3000" dirty="0">
              <a:solidFill>
                <a:schemeClr val="accent2"/>
              </a:solidFill>
            </a:endParaRPr>
          </a:p>
          <a:p>
            <a:r>
              <a:rPr lang="en-US" sz="3000" dirty="0"/>
              <a:t> </a:t>
            </a:r>
            <a:r>
              <a:rPr lang="en-US" sz="1875" dirty="0"/>
              <a:t>- customers lease machines that run </a:t>
            </a:r>
          </a:p>
          <a:p>
            <a:r>
              <a:rPr lang="en-US" sz="1875" dirty="0"/>
              <a:t>    specific  software</a:t>
            </a:r>
          </a:p>
          <a:p>
            <a:endParaRPr lang="en-US" sz="1875" dirty="0"/>
          </a:p>
          <a:p>
            <a:r>
              <a:rPr lang="en-US" sz="1875" dirty="0"/>
              <a:t>  - it is what most people mean when they  </a:t>
            </a:r>
          </a:p>
          <a:p>
            <a:r>
              <a:rPr lang="en-US" sz="1875" dirty="0"/>
              <a:t>    say the “Cloud”</a:t>
            </a:r>
          </a:p>
        </p:txBody>
      </p:sp>
      <p:pic>
        <p:nvPicPr>
          <p:cNvPr id="18434" name="Picture 2" descr="http://www.rickscloud.com/wp-content/uploads/2015/11/office36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9705" y="3820294"/>
            <a:ext cx="2149527" cy="74337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http://1.bp.blogspot.com/-z2TKcKvQsAc/Vn7XU-ux3NI/AAAAAAAAfPg/7B62ZlSGN4Q/s1600/chrome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6436" y="3069125"/>
            <a:ext cx="1676641" cy="807272"/>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https://upload.wikimedia.org/wikipedia/commons/thumb/0/01/LinkedIn_Logo.svg/1280px-LinkedIn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8369" y="3987061"/>
            <a:ext cx="1703603" cy="461836"/>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http://static1.squarespace.com/static/50b88908e4b012760ada1011/t/516767c2e4b00ee22f21cbac/1394482160732/googledocs+for+educ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5814" y="3100544"/>
            <a:ext cx="1545024" cy="682927"/>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501163" y="3832335"/>
            <a:ext cx="2072786" cy="553998"/>
            <a:chOff x="668216" y="5109777"/>
            <a:chExt cx="2763715" cy="738664"/>
          </a:xfrm>
        </p:grpSpPr>
        <p:sp>
          <p:nvSpPr>
            <p:cNvPr id="35" name="Rectangle 34"/>
            <p:cNvSpPr/>
            <p:nvPr/>
          </p:nvSpPr>
          <p:spPr>
            <a:xfrm>
              <a:off x="668216" y="5158658"/>
              <a:ext cx="2637692" cy="57392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TextBox 35"/>
            <p:cNvSpPr txBox="1"/>
            <p:nvPr/>
          </p:nvSpPr>
          <p:spPr>
            <a:xfrm>
              <a:off x="729761" y="5109777"/>
              <a:ext cx="2702170" cy="738664"/>
            </a:xfrm>
            <a:prstGeom prst="rect">
              <a:avLst/>
            </a:prstGeom>
            <a:noFill/>
          </p:spPr>
          <p:txBody>
            <a:bodyPr wrap="square" rtlCol="0">
              <a:spAutoFit/>
            </a:bodyPr>
            <a:lstStyle/>
            <a:p>
              <a:r>
                <a:rPr lang="en-US" sz="1500" b="1" dirty="0"/>
                <a:t>Data Center</a:t>
              </a:r>
            </a:p>
            <a:p>
              <a:r>
                <a:rPr lang="en-US" sz="1500" b="1" dirty="0"/>
                <a:t>Physical Plant/Building</a:t>
              </a:r>
            </a:p>
          </p:txBody>
        </p:sp>
      </p:grpSp>
      <p:grpSp>
        <p:nvGrpSpPr>
          <p:cNvPr id="37" name="Group 36"/>
          <p:cNvGrpSpPr/>
          <p:nvPr/>
        </p:nvGrpSpPr>
        <p:grpSpPr>
          <a:xfrm>
            <a:off x="501162" y="3409231"/>
            <a:ext cx="1978269" cy="553998"/>
            <a:chOff x="668216" y="4545640"/>
            <a:chExt cx="2637692" cy="738663"/>
          </a:xfrm>
        </p:grpSpPr>
        <p:sp>
          <p:nvSpPr>
            <p:cNvPr id="38" name="Rectangle 37"/>
            <p:cNvSpPr/>
            <p:nvPr/>
          </p:nvSpPr>
          <p:spPr>
            <a:xfrm>
              <a:off x="668216" y="4619396"/>
              <a:ext cx="2637692" cy="57392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extBox 38"/>
            <p:cNvSpPr txBox="1"/>
            <p:nvPr/>
          </p:nvSpPr>
          <p:spPr>
            <a:xfrm>
              <a:off x="726832" y="4545640"/>
              <a:ext cx="2203940" cy="738663"/>
            </a:xfrm>
            <a:prstGeom prst="rect">
              <a:avLst/>
            </a:prstGeom>
            <a:noFill/>
          </p:spPr>
          <p:txBody>
            <a:bodyPr wrap="square" rtlCol="0">
              <a:spAutoFit/>
            </a:bodyPr>
            <a:lstStyle/>
            <a:p>
              <a:r>
                <a:rPr lang="en-US" sz="1500" b="1" dirty="0"/>
                <a:t>Networking</a:t>
              </a:r>
            </a:p>
            <a:p>
              <a:r>
                <a:rPr lang="en-US" sz="1500" b="1" dirty="0"/>
                <a:t>Firewalls/Security</a:t>
              </a:r>
            </a:p>
          </p:txBody>
        </p:sp>
      </p:grpSp>
      <p:grpSp>
        <p:nvGrpSpPr>
          <p:cNvPr id="40" name="Group 39"/>
          <p:cNvGrpSpPr/>
          <p:nvPr/>
        </p:nvGrpSpPr>
        <p:grpSpPr>
          <a:xfrm>
            <a:off x="501162" y="3060100"/>
            <a:ext cx="2070589" cy="430445"/>
            <a:chOff x="668216" y="4080134"/>
            <a:chExt cx="2760785" cy="573926"/>
          </a:xfrm>
        </p:grpSpPr>
        <p:sp>
          <p:nvSpPr>
            <p:cNvPr id="41" name="Rectangle 40"/>
            <p:cNvSpPr/>
            <p:nvPr/>
          </p:nvSpPr>
          <p:spPr>
            <a:xfrm>
              <a:off x="668216" y="4080134"/>
              <a:ext cx="2637692" cy="57392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xtBox 41"/>
            <p:cNvSpPr txBox="1"/>
            <p:nvPr/>
          </p:nvSpPr>
          <p:spPr>
            <a:xfrm>
              <a:off x="726832" y="4203427"/>
              <a:ext cx="2702169" cy="430886"/>
            </a:xfrm>
            <a:prstGeom prst="rect">
              <a:avLst/>
            </a:prstGeom>
            <a:noFill/>
          </p:spPr>
          <p:txBody>
            <a:bodyPr wrap="square" rtlCol="0">
              <a:spAutoFit/>
            </a:bodyPr>
            <a:lstStyle/>
            <a:p>
              <a:r>
                <a:rPr lang="en-US" sz="1500" b="1" dirty="0"/>
                <a:t>Servers and Storage</a:t>
              </a:r>
            </a:p>
          </p:txBody>
        </p:sp>
      </p:grpSp>
      <p:grpSp>
        <p:nvGrpSpPr>
          <p:cNvPr id="43" name="Group 42"/>
          <p:cNvGrpSpPr/>
          <p:nvPr/>
        </p:nvGrpSpPr>
        <p:grpSpPr>
          <a:xfrm>
            <a:off x="501162" y="2642614"/>
            <a:ext cx="2070590" cy="437472"/>
            <a:chOff x="668216" y="3523484"/>
            <a:chExt cx="2760786" cy="583295"/>
          </a:xfrm>
        </p:grpSpPr>
        <p:sp>
          <p:nvSpPr>
            <p:cNvPr id="44" name="Rectangle 43"/>
            <p:cNvSpPr/>
            <p:nvPr/>
          </p:nvSpPr>
          <p:spPr>
            <a:xfrm>
              <a:off x="668216" y="3523484"/>
              <a:ext cx="2637692" cy="57392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TextBox 44"/>
            <p:cNvSpPr txBox="1"/>
            <p:nvPr/>
          </p:nvSpPr>
          <p:spPr>
            <a:xfrm>
              <a:off x="726833" y="3675893"/>
              <a:ext cx="2702169" cy="430886"/>
            </a:xfrm>
            <a:prstGeom prst="rect">
              <a:avLst/>
            </a:prstGeom>
            <a:noFill/>
          </p:spPr>
          <p:txBody>
            <a:bodyPr wrap="square" rtlCol="0">
              <a:spAutoFit/>
            </a:bodyPr>
            <a:lstStyle/>
            <a:p>
              <a:r>
                <a:rPr lang="en-US" sz="1500" b="1" dirty="0"/>
                <a:t>Virtualization</a:t>
              </a:r>
            </a:p>
          </p:txBody>
        </p:sp>
      </p:grpSp>
      <p:grpSp>
        <p:nvGrpSpPr>
          <p:cNvPr id="46" name="Group 45"/>
          <p:cNvGrpSpPr/>
          <p:nvPr/>
        </p:nvGrpSpPr>
        <p:grpSpPr>
          <a:xfrm>
            <a:off x="501162" y="2251206"/>
            <a:ext cx="1978269" cy="620099"/>
            <a:chOff x="668216" y="3001610"/>
            <a:chExt cx="2637692" cy="826798"/>
          </a:xfrm>
        </p:grpSpPr>
        <p:sp>
          <p:nvSpPr>
            <p:cNvPr id="47" name="Rectangle 46"/>
            <p:cNvSpPr/>
            <p:nvPr/>
          </p:nvSpPr>
          <p:spPr>
            <a:xfrm>
              <a:off x="668216" y="3001610"/>
              <a:ext cx="2637692" cy="57392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TextBox 47"/>
            <p:cNvSpPr txBox="1"/>
            <p:nvPr/>
          </p:nvSpPr>
          <p:spPr>
            <a:xfrm>
              <a:off x="726835" y="3089745"/>
              <a:ext cx="2203939" cy="738663"/>
            </a:xfrm>
            <a:prstGeom prst="rect">
              <a:avLst/>
            </a:prstGeom>
            <a:noFill/>
          </p:spPr>
          <p:txBody>
            <a:bodyPr wrap="square" rtlCol="0">
              <a:spAutoFit/>
            </a:bodyPr>
            <a:lstStyle/>
            <a:p>
              <a:r>
                <a:rPr lang="en-US" sz="1500" b="1" dirty="0">
                  <a:solidFill>
                    <a:schemeClr val="bg1"/>
                  </a:solidFill>
                </a:rPr>
                <a:t>Operating Systems</a:t>
              </a:r>
            </a:p>
          </p:txBody>
        </p:sp>
      </p:grpSp>
      <p:grpSp>
        <p:nvGrpSpPr>
          <p:cNvPr id="49" name="Group 48"/>
          <p:cNvGrpSpPr/>
          <p:nvPr/>
        </p:nvGrpSpPr>
        <p:grpSpPr>
          <a:xfrm>
            <a:off x="467544" y="1807357"/>
            <a:ext cx="2090383" cy="553998"/>
            <a:chOff x="623391" y="2409811"/>
            <a:chExt cx="2787178" cy="738665"/>
          </a:xfrm>
        </p:grpSpPr>
        <p:sp>
          <p:nvSpPr>
            <p:cNvPr id="50" name="Rectangle 49"/>
            <p:cNvSpPr/>
            <p:nvPr/>
          </p:nvSpPr>
          <p:spPr>
            <a:xfrm>
              <a:off x="668216" y="2444960"/>
              <a:ext cx="2637692" cy="57392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TextBox 50"/>
            <p:cNvSpPr txBox="1"/>
            <p:nvPr/>
          </p:nvSpPr>
          <p:spPr>
            <a:xfrm>
              <a:off x="623391" y="2409811"/>
              <a:ext cx="2787178" cy="738665"/>
            </a:xfrm>
            <a:prstGeom prst="rect">
              <a:avLst/>
            </a:prstGeom>
            <a:noFill/>
          </p:spPr>
          <p:txBody>
            <a:bodyPr wrap="square" rtlCol="0">
              <a:spAutoFit/>
            </a:bodyPr>
            <a:lstStyle/>
            <a:p>
              <a:r>
                <a:rPr lang="en-US" sz="1500" b="1" dirty="0">
                  <a:solidFill>
                    <a:schemeClr val="bg1"/>
                  </a:solidFill>
                </a:rPr>
                <a:t>Development Tools and Database Management</a:t>
              </a:r>
            </a:p>
          </p:txBody>
        </p:sp>
      </p:grpSp>
      <p:grpSp>
        <p:nvGrpSpPr>
          <p:cNvPr id="52" name="Group 51"/>
          <p:cNvGrpSpPr/>
          <p:nvPr/>
        </p:nvGrpSpPr>
        <p:grpSpPr>
          <a:xfrm>
            <a:off x="501162" y="1376538"/>
            <a:ext cx="1978269" cy="553998"/>
            <a:chOff x="668216" y="1835384"/>
            <a:chExt cx="2637692" cy="738663"/>
          </a:xfrm>
        </p:grpSpPr>
        <p:sp>
          <p:nvSpPr>
            <p:cNvPr id="53" name="Rectangle 52"/>
            <p:cNvSpPr/>
            <p:nvPr/>
          </p:nvSpPr>
          <p:spPr>
            <a:xfrm>
              <a:off x="668216" y="1894872"/>
              <a:ext cx="2637692" cy="573926"/>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TextBox 53"/>
            <p:cNvSpPr txBox="1"/>
            <p:nvPr/>
          </p:nvSpPr>
          <p:spPr>
            <a:xfrm>
              <a:off x="679943" y="1835384"/>
              <a:ext cx="2482357" cy="738663"/>
            </a:xfrm>
            <a:prstGeom prst="rect">
              <a:avLst/>
            </a:prstGeom>
            <a:noFill/>
          </p:spPr>
          <p:txBody>
            <a:bodyPr wrap="square" rtlCol="0">
              <a:spAutoFit/>
            </a:bodyPr>
            <a:lstStyle/>
            <a:p>
              <a:r>
                <a:rPr lang="en-US" sz="1500" b="1" dirty="0">
                  <a:solidFill>
                    <a:schemeClr val="bg1"/>
                  </a:solidFill>
                </a:rPr>
                <a:t>Hosted Applications</a:t>
              </a:r>
            </a:p>
            <a:p>
              <a:r>
                <a:rPr lang="en-US" sz="1500" b="1" dirty="0">
                  <a:solidFill>
                    <a:schemeClr val="bg1"/>
                  </a:solidFill>
                </a:rPr>
                <a:t>Suites of Services</a:t>
              </a:r>
            </a:p>
          </p:txBody>
        </p:sp>
      </p:grpSp>
    </p:spTree>
    <p:extLst>
      <p:ext uri="{BB962C8B-B14F-4D97-AF65-F5344CB8AC3E}">
        <p14:creationId xmlns:p14="http://schemas.microsoft.com/office/powerpoint/2010/main" val="5246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42E201-9E1E-4344-8BC8-AC7180765888}" type="slidenum">
              <a:rPr lang="en-US" smtClean="0"/>
              <a:t>32</a:t>
            </a:fld>
            <a:endParaRPr lang="en-US"/>
          </a:p>
        </p:txBody>
      </p:sp>
      <p:sp>
        <p:nvSpPr>
          <p:cNvPr id="5" name="Title 1"/>
          <p:cNvSpPr>
            <a:spLocks noGrp="1"/>
          </p:cNvSpPr>
          <p:nvPr>
            <p:ph type="title"/>
          </p:nvPr>
        </p:nvSpPr>
        <p:spPr>
          <a:xfrm>
            <a:off x="400050" y="158240"/>
            <a:ext cx="8515350" cy="994172"/>
          </a:xfrm>
        </p:spPr>
        <p:txBody>
          <a:bodyPr>
            <a:noAutofit/>
          </a:bodyPr>
          <a:lstStyle/>
          <a:p>
            <a:pPr algn="ctr"/>
            <a:r>
              <a:rPr lang="en-US" sz="3750" b="1" dirty="0"/>
              <a:t>Cloud Computing – Deployment Models</a:t>
            </a:r>
            <a:endParaRPr lang="en-US" sz="3750" b="1" dirty="0">
              <a:solidFill>
                <a:schemeClr val="accent2"/>
              </a:solidFill>
            </a:endParaRPr>
          </a:p>
        </p:txBody>
      </p:sp>
      <p:sp>
        <p:nvSpPr>
          <p:cNvPr id="6" name="TextBox 5"/>
          <p:cNvSpPr txBox="1"/>
          <p:nvPr/>
        </p:nvSpPr>
        <p:spPr>
          <a:xfrm>
            <a:off x="514147" y="1286665"/>
            <a:ext cx="8401253" cy="900246"/>
          </a:xfrm>
          <a:prstGeom prst="rect">
            <a:avLst/>
          </a:prstGeom>
          <a:noFill/>
        </p:spPr>
        <p:txBody>
          <a:bodyPr wrap="square" rtlCol="0">
            <a:spAutoFit/>
          </a:bodyPr>
          <a:lstStyle/>
          <a:p>
            <a:r>
              <a:rPr lang="en-US" sz="2250" b="1" dirty="0">
                <a:solidFill>
                  <a:schemeClr val="accent2"/>
                </a:solidFill>
              </a:rPr>
              <a:t>Private Cloud</a:t>
            </a:r>
          </a:p>
          <a:p>
            <a:r>
              <a:rPr lang="en-US" sz="3000" dirty="0"/>
              <a:t> </a:t>
            </a:r>
            <a:r>
              <a:rPr lang="en-US" sz="1875" dirty="0"/>
              <a:t>- only available to users (e.g. departments) within a company or organization</a:t>
            </a:r>
          </a:p>
        </p:txBody>
      </p:sp>
      <p:sp>
        <p:nvSpPr>
          <p:cNvPr id="7" name="TextBox 6"/>
          <p:cNvSpPr txBox="1"/>
          <p:nvPr/>
        </p:nvSpPr>
        <p:spPr>
          <a:xfrm>
            <a:off x="514148" y="2472836"/>
            <a:ext cx="7012068" cy="900246"/>
          </a:xfrm>
          <a:prstGeom prst="rect">
            <a:avLst/>
          </a:prstGeom>
          <a:noFill/>
        </p:spPr>
        <p:txBody>
          <a:bodyPr wrap="square" rtlCol="0">
            <a:spAutoFit/>
          </a:bodyPr>
          <a:lstStyle/>
          <a:p>
            <a:r>
              <a:rPr lang="en-US" sz="2250" b="1" dirty="0">
                <a:solidFill>
                  <a:schemeClr val="accent2"/>
                </a:solidFill>
              </a:rPr>
              <a:t>Public Cloud</a:t>
            </a:r>
          </a:p>
          <a:p>
            <a:r>
              <a:rPr lang="en-US" sz="3000" dirty="0"/>
              <a:t> </a:t>
            </a:r>
            <a:r>
              <a:rPr lang="en-US" sz="1875" dirty="0"/>
              <a:t>- anyone can request and use the cloud</a:t>
            </a:r>
          </a:p>
        </p:txBody>
      </p:sp>
      <p:sp>
        <p:nvSpPr>
          <p:cNvPr id="8" name="TextBox 7"/>
          <p:cNvSpPr txBox="1"/>
          <p:nvPr/>
        </p:nvSpPr>
        <p:spPr>
          <a:xfrm>
            <a:off x="474582" y="3659008"/>
            <a:ext cx="7012068" cy="1188787"/>
          </a:xfrm>
          <a:prstGeom prst="rect">
            <a:avLst/>
          </a:prstGeom>
          <a:noFill/>
        </p:spPr>
        <p:txBody>
          <a:bodyPr wrap="square" rtlCol="0">
            <a:spAutoFit/>
          </a:bodyPr>
          <a:lstStyle/>
          <a:p>
            <a:r>
              <a:rPr lang="en-US" sz="2250" b="1" dirty="0">
                <a:solidFill>
                  <a:schemeClr val="accent2"/>
                </a:solidFill>
              </a:rPr>
              <a:t>Hybrid Cloud</a:t>
            </a:r>
          </a:p>
          <a:p>
            <a:r>
              <a:rPr lang="en-US" sz="3000" dirty="0"/>
              <a:t> </a:t>
            </a:r>
            <a:r>
              <a:rPr lang="en-US" sz="1875" dirty="0"/>
              <a:t>- a composition of public and private cloud resources</a:t>
            </a:r>
          </a:p>
          <a:p>
            <a:r>
              <a:rPr lang="en-US" sz="1875" dirty="0"/>
              <a:t>  - bounded by standardized or proprietary technology </a:t>
            </a:r>
          </a:p>
        </p:txBody>
      </p:sp>
    </p:spTree>
    <p:extLst>
      <p:ext uri="{BB962C8B-B14F-4D97-AF65-F5344CB8AC3E}">
        <p14:creationId xmlns:p14="http://schemas.microsoft.com/office/powerpoint/2010/main" val="92735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5"/>
          <p:cNvSpPr>
            <a:spLocks noGrp="1"/>
          </p:cNvSpPr>
          <p:nvPr>
            <p:ph type="ctrTitle"/>
          </p:nvPr>
        </p:nvSpPr>
        <p:spPr/>
        <p:txBody>
          <a:bodyPr/>
          <a:lstStyle/>
          <a:p>
            <a:pPr>
              <a:defRPr/>
            </a:pPr>
            <a:r>
              <a:rPr lang="en-US" b="1" dirty="0"/>
              <a:t>Server Virtualization</a:t>
            </a:r>
          </a:p>
        </p:txBody>
      </p:sp>
      <p:sp>
        <p:nvSpPr>
          <p:cNvPr id="2" name="Subtitle 1">
            <a:extLst>
              <a:ext uri="{FF2B5EF4-FFF2-40B4-BE49-F238E27FC236}">
                <a16:creationId xmlns:a16="http://schemas.microsoft.com/office/drawing/2014/main" id="{FE40358C-ACE5-45A7-B9BD-D0A362DBEE4A}"/>
              </a:ext>
            </a:extLst>
          </p:cNvPr>
          <p:cNvSpPr>
            <a:spLocks noGrp="1"/>
          </p:cNvSpPr>
          <p:nvPr>
            <p:ph type="subTitle" idx="1"/>
          </p:nvPr>
        </p:nvSpPr>
        <p:spPr/>
        <p:txBody>
          <a:bodyPr/>
          <a:lstStyle/>
          <a:p>
            <a:endParaRPr lang="en-IN"/>
          </a:p>
        </p:txBody>
      </p:sp>
      <p:sp>
        <p:nvSpPr>
          <p:cNvPr id="3" name="Text Placeholder 2">
            <a:extLst>
              <a:ext uri="{FF2B5EF4-FFF2-40B4-BE49-F238E27FC236}">
                <a16:creationId xmlns:a16="http://schemas.microsoft.com/office/drawing/2014/main" id="{C25EB03E-DB56-4CAA-A5F1-AD29CE140EAF}"/>
              </a:ext>
            </a:extLst>
          </p:cNvPr>
          <p:cNvSpPr>
            <a:spLocks noGrp="1"/>
          </p:cNvSpPr>
          <p:nvPr>
            <p:ph type="body" sz="quarter" idx="11"/>
          </p:nvPr>
        </p:nvSpPr>
        <p:spPr/>
        <p:txBody>
          <a:bodyPr/>
          <a:lstStyle/>
          <a:p>
            <a:endParaRPr lang="en-IN"/>
          </a:p>
        </p:txBody>
      </p:sp>
      <p:sp>
        <p:nvSpPr>
          <p:cNvPr id="7"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extLst>
      <p:ext uri="{BB962C8B-B14F-4D97-AF65-F5344CB8AC3E}">
        <p14:creationId xmlns:p14="http://schemas.microsoft.com/office/powerpoint/2010/main" val="3774857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b="1" dirty="0"/>
              <a:t>Cloud Computing depends on Server Virtualization</a:t>
            </a:r>
          </a:p>
        </p:txBody>
      </p:sp>
      <p:sp>
        <p:nvSpPr>
          <p:cNvPr id="2" name="Content Placeholder 1"/>
          <p:cNvSpPr>
            <a:spLocks noGrp="1"/>
          </p:cNvSpPr>
          <p:nvPr>
            <p:ph idx="4294967295"/>
          </p:nvPr>
        </p:nvSpPr>
        <p:spPr>
          <a:xfrm>
            <a:off x="467544" y="699542"/>
            <a:ext cx="8064896" cy="4206875"/>
          </a:xfrm>
        </p:spPr>
        <p:txBody>
          <a:bodyPr>
            <a:normAutofit/>
          </a:bodyPr>
          <a:lstStyle/>
          <a:p>
            <a:pPr algn="just"/>
            <a:r>
              <a:rPr lang="en-IN" b="1" dirty="0">
                <a:solidFill>
                  <a:srgbClr val="002060"/>
                </a:solidFill>
              </a:rPr>
              <a:t>In the context of server virtualization, how do we network the large number of VMs that might reside on a single physical server?</a:t>
            </a:r>
            <a:r>
              <a:rPr lang="en-IN" dirty="0">
                <a:solidFill>
                  <a:srgbClr val="002060"/>
                </a:solidFill>
              </a:rPr>
              <a:t> </a:t>
            </a:r>
            <a:r>
              <a:rPr lang="en-IN" dirty="0"/>
              <a:t>Cloud computing depends heavily on server virtualization for several reasons:</a:t>
            </a:r>
          </a:p>
          <a:p>
            <a:pPr algn="just"/>
            <a:endParaRPr lang="en-US" dirty="0"/>
          </a:p>
          <a:p>
            <a:pPr algn="just">
              <a:buNone/>
            </a:pPr>
            <a:r>
              <a:rPr lang="en-US" b="1" dirty="0">
                <a:solidFill>
                  <a:srgbClr val="FF0000"/>
                </a:solidFill>
              </a:rPr>
              <a:t>(i) Sharing of physical infrastructure: </a:t>
            </a:r>
            <a:r>
              <a:rPr lang="en-IN" dirty="0"/>
              <a:t>Virtual machines allow multiplexing of hardware with tens to 100s of VMs residing on the same physical server.  Also, it allows rapid deployment of new services.</a:t>
            </a:r>
          </a:p>
          <a:p>
            <a:pPr algn="just"/>
            <a:endParaRPr lang="en-US" dirty="0"/>
          </a:p>
          <a:p>
            <a:pPr algn="just">
              <a:buNone/>
            </a:pPr>
            <a:r>
              <a:rPr lang="en-US" b="1" dirty="0">
                <a:solidFill>
                  <a:srgbClr val="FF0000"/>
                </a:solidFill>
              </a:rPr>
              <a:t>(ii) Spinning up a virtual machine in seconds: </a:t>
            </a:r>
            <a:r>
              <a:rPr lang="en-IN" dirty="0"/>
              <a:t>Spinning up a virtual machine might only need seconds compared to deploying an app on physical hardware, which can take much longer.</a:t>
            </a:r>
          </a:p>
          <a:p>
            <a:pPr algn="just"/>
            <a:endParaRPr lang="en-US" dirty="0"/>
          </a:p>
          <a:p>
            <a:pPr algn="just">
              <a:buNone/>
            </a:pPr>
            <a:r>
              <a:rPr lang="en-US" b="1" dirty="0">
                <a:solidFill>
                  <a:srgbClr val="FF0000"/>
                </a:solidFill>
              </a:rPr>
              <a:t>(ii) Live VM migration: </a:t>
            </a:r>
            <a:r>
              <a:rPr lang="en-IN" dirty="0"/>
              <a:t>Further, if a workload requires migration. For example, you do physical server requiring maintenance. This can be done quickly with virtual machines, which can be migrated to  other servers without requiring interruption of service in many instances. Due to these advantages today, more endpoints on the network are virtual rather than physical.</a:t>
            </a:r>
          </a:p>
        </p:txBody>
      </p:sp>
      <p:sp>
        <p:nvSpPr>
          <p:cNvPr id="6"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extLst>
      <p:ext uri="{BB962C8B-B14F-4D97-AF65-F5344CB8AC3E}">
        <p14:creationId xmlns:p14="http://schemas.microsoft.com/office/powerpoint/2010/main" val="3766319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Server Virtualization</a:t>
            </a:r>
          </a:p>
        </p:txBody>
      </p:sp>
      <p:sp>
        <p:nvSpPr>
          <p:cNvPr id="7" name="Content Placeholder 1"/>
          <p:cNvSpPr txBox="1">
            <a:spLocks/>
          </p:cNvSpPr>
          <p:nvPr/>
        </p:nvSpPr>
        <p:spPr bwMode="auto">
          <a:xfrm>
            <a:off x="539552" y="1059581"/>
            <a:ext cx="4456992" cy="375284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algn="just" fontAlgn="base">
              <a:spcBef>
                <a:spcPct val="20000"/>
              </a:spcBef>
              <a:spcAft>
                <a:spcPct val="0"/>
              </a:spcAft>
              <a:buSzPct val="60000"/>
              <a:buBlip>
                <a:blip r:embed="rId2"/>
              </a:buBlip>
            </a:pPr>
            <a:r>
              <a:rPr lang="en-IN" sz="1500" dirty="0"/>
              <a:t>The physical hardware is managed by a Hypervisor.  This could be </a:t>
            </a:r>
            <a:r>
              <a:rPr lang="en-IN" sz="1500" b="1" dirty="0">
                <a:solidFill>
                  <a:srgbClr val="FF0000"/>
                </a:solidFill>
              </a:rPr>
              <a:t>Xen, KVM, or </a:t>
            </a:r>
            <a:r>
              <a:rPr lang="en-IN" sz="1500" b="1" dirty="0" err="1">
                <a:solidFill>
                  <a:srgbClr val="FF0000"/>
                </a:solidFill>
              </a:rPr>
              <a:t>VMWare's</a:t>
            </a:r>
            <a:r>
              <a:rPr lang="en-IN" sz="1500" b="1" dirty="0">
                <a:solidFill>
                  <a:srgbClr val="FF0000"/>
                </a:solidFill>
              </a:rPr>
              <a:t> ESXI, </a:t>
            </a:r>
            <a:r>
              <a:rPr lang="en-IN" sz="1500" dirty="0"/>
              <a:t>or multiple such alternatives. </a:t>
            </a:r>
          </a:p>
          <a:p>
            <a:pPr marL="257175" indent="-257175" algn="just" fontAlgn="base">
              <a:spcBef>
                <a:spcPct val="20000"/>
              </a:spcBef>
              <a:spcAft>
                <a:spcPct val="0"/>
              </a:spcAft>
              <a:buSzPct val="60000"/>
              <a:buBlip>
                <a:blip r:embed="rId2"/>
              </a:buBlip>
            </a:pPr>
            <a:r>
              <a:rPr lang="en-IN" sz="1500" dirty="0"/>
              <a:t>On top of the Hypervisor runs several VMs in user space.</a:t>
            </a:r>
          </a:p>
          <a:p>
            <a:pPr marL="257175" indent="-257175" algn="just" fontAlgn="base">
              <a:spcBef>
                <a:spcPct val="20000"/>
              </a:spcBef>
              <a:spcAft>
                <a:spcPct val="0"/>
              </a:spcAft>
              <a:buSzPct val="60000"/>
              <a:buBlip>
                <a:blip r:embed="rId2"/>
              </a:buBlip>
            </a:pPr>
            <a:r>
              <a:rPr lang="en-IN" sz="1500" dirty="0"/>
              <a:t>The hypervisor provides an emulated view of the hardware to the VMs, which the VMs treat as their substrate to run  a guest OS on.</a:t>
            </a:r>
          </a:p>
          <a:p>
            <a:pPr marL="257175" indent="-257175" algn="just" fontAlgn="base">
              <a:spcBef>
                <a:spcPct val="20000"/>
              </a:spcBef>
              <a:spcAft>
                <a:spcPct val="0"/>
              </a:spcAft>
              <a:buSzPct val="60000"/>
              <a:buBlip>
                <a:blip r:embed="rId2"/>
              </a:buBlip>
            </a:pPr>
            <a:r>
              <a:rPr lang="en-IN" sz="1500" b="1" dirty="0">
                <a:solidFill>
                  <a:srgbClr val="FF0000"/>
                </a:solidFill>
              </a:rPr>
              <a:t>Among other hardware resources the network interface card is also virtualized in this manner. </a:t>
            </a:r>
            <a:r>
              <a:rPr lang="en-IN" sz="1500" dirty="0"/>
              <a:t>The hypervisor managing the physical NIC, is exposing virtual network interfaces to the VMs. </a:t>
            </a:r>
            <a:r>
              <a:rPr lang="en-IN" sz="1500" b="1" dirty="0">
                <a:solidFill>
                  <a:srgbClr val="002060"/>
                </a:solidFill>
              </a:rPr>
              <a:t>The physical NIC also connects the server to the rest of the network.</a:t>
            </a:r>
          </a:p>
          <a:p>
            <a:pPr algn="just"/>
            <a:r>
              <a:rPr lang="en-IN" sz="1500" dirty="0"/>
              <a:t> </a:t>
            </a:r>
          </a:p>
          <a:p>
            <a:pPr algn="just"/>
            <a:endParaRPr lang="en-IN" sz="1500" dirty="0"/>
          </a:p>
          <a:p>
            <a:pPr algn="just"/>
            <a:r>
              <a:rPr lang="en-IN" sz="1500" dirty="0"/>
              <a:t> </a:t>
            </a:r>
            <a:endParaRPr lang="en-US" sz="1500" dirty="0"/>
          </a:p>
        </p:txBody>
      </p:sp>
      <p:sp>
        <p:nvSpPr>
          <p:cNvPr id="10"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grpSp>
        <p:nvGrpSpPr>
          <p:cNvPr id="33" name="Group 32"/>
          <p:cNvGrpSpPr/>
          <p:nvPr/>
        </p:nvGrpSpPr>
        <p:grpSpPr>
          <a:xfrm>
            <a:off x="5037093" y="1340074"/>
            <a:ext cx="2833838" cy="2502196"/>
            <a:chOff x="5192123" y="1786765"/>
            <a:chExt cx="3778451" cy="3336261"/>
          </a:xfrm>
        </p:grpSpPr>
        <p:sp>
          <p:nvSpPr>
            <p:cNvPr id="12" name="TextBox 11"/>
            <p:cNvSpPr txBox="1"/>
            <p:nvPr/>
          </p:nvSpPr>
          <p:spPr>
            <a:xfrm>
              <a:off x="6589998" y="3547242"/>
              <a:ext cx="2286000"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Hypervisor</a:t>
              </a:r>
            </a:p>
            <a:p>
              <a:pPr algn="ctr"/>
              <a:endParaRPr lang="en-IN" sz="1650" b="1" dirty="0"/>
            </a:p>
          </p:txBody>
        </p:sp>
        <p:sp>
          <p:nvSpPr>
            <p:cNvPr id="13" name="TextBox 12"/>
            <p:cNvSpPr txBox="1"/>
            <p:nvPr/>
          </p:nvSpPr>
          <p:spPr>
            <a:xfrm>
              <a:off x="7278426" y="4661361"/>
              <a:ext cx="809297" cy="461665"/>
            </a:xfrm>
            <a:prstGeom prst="rect">
              <a:avLst/>
            </a:prstGeom>
            <a:solidFill>
              <a:srgbClr val="7030A0"/>
            </a:solidFill>
            <a:ln>
              <a:solidFill>
                <a:schemeClr val="tx1"/>
              </a:solidFill>
            </a:ln>
          </p:spPr>
          <p:txBody>
            <a:bodyPr wrap="square" rtlCol="0">
              <a:spAutoFit/>
            </a:bodyPr>
            <a:lstStyle/>
            <a:p>
              <a:pPr algn="ctr"/>
              <a:r>
                <a:rPr lang="en-US" sz="1650" b="1" dirty="0" err="1"/>
                <a:t>pNIC</a:t>
              </a:r>
              <a:endParaRPr lang="en-IN" sz="1650" b="1" dirty="0"/>
            </a:p>
          </p:txBody>
        </p:sp>
        <p:sp>
          <p:nvSpPr>
            <p:cNvPr id="14" name="TextBox 13"/>
            <p:cNvSpPr txBox="1"/>
            <p:nvPr/>
          </p:nvSpPr>
          <p:spPr>
            <a:xfrm>
              <a:off x="6752904" y="292187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6" name="TextBox 15"/>
            <p:cNvSpPr txBox="1"/>
            <p:nvPr/>
          </p:nvSpPr>
          <p:spPr>
            <a:xfrm>
              <a:off x="7520158" y="2916620"/>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7" name="TextBox 16"/>
            <p:cNvSpPr txBox="1"/>
            <p:nvPr/>
          </p:nvSpPr>
          <p:spPr>
            <a:xfrm>
              <a:off x="8229609" y="293238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8" name="TextBox 17"/>
            <p:cNvSpPr txBox="1"/>
            <p:nvPr/>
          </p:nvSpPr>
          <p:spPr>
            <a:xfrm>
              <a:off x="6611004" y="1786765"/>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1</a:t>
              </a:r>
            </a:p>
            <a:p>
              <a:pPr algn="ctr"/>
              <a:endParaRPr lang="en-IN" sz="1650" b="1" dirty="0"/>
            </a:p>
          </p:txBody>
        </p:sp>
        <p:sp>
          <p:nvSpPr>
            <p:cNvPr id="19" name="TextBox 18"/>
            <p:cNvSpPr txBox="1"/>
            <p:nvPr/>
          </p:nvSpPr>
          <p:spPr>
            <a:xfrm>
              <a:off x="7409810" y="1797272"/>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2</a:t>
              </a:r>
            </a:p>
            <a:p>
              <a:pPr algn="ctr"/>
              <a:endParaRPr lang="en-IN" sz="1650" b="1" dirty="0"/>
            </a:p>
          </p:txBody>
        </p:sp>
        <p:sp>
          <p:nvSpPr>
            <p:cNvPr id="20" name="TextBox 19"/>
            <p:cNvSpPr txBox="1"/>
            <p:nvPr/>
          </p:nvSpPr>
          <p:spPr>
            <a:xfrm>
              <a:off x="8177065" y="1807781"/>
              <a:ext cx="793509"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N</a:t>
              </a:r>
            </a:p>
            <a:p>
              <a:pPr algn="ctr"/>
              <a:endParaRPr lang="en-IN" sz="1650" b="1" dirty="0"/>
            </a:p>
          </p:txBody>
        </p:sp>
        <p:sp>
          <p:nvSpPr>
            <p:cNvPr id="21" name="TextBox 20"/>
            <p:cNvSpPr txBox="1"/>
            <p:nvPr/>
          </p:nvSpPr>
          <p:spPr>
            <a:xfrm>
              <a:off x="5192123" y="3899362"/>
              <a:ext cx="1224443" cy="800219"/>
            </a:xfrm>
            <a:prstGeom prst="rect">
              <a:avLst/>
            </a:prstGeom>
            <a:noFill/>
            <a:ln>
              <a:noFill/>
            </a:ln>
          </p:spPr>
          <p:txBody>
            <a:bodyPr wrap="square" rtlCol="0">
              <a:spAutoFit/>
            </a:bodyPr>
            <a:lstStyle/>
            <a:p>
              <a:pPr algn="ctr"/>
              <a:r>
                <a:rPr lang="en-US" sz="1650" b="1" dirty="0"/>
                <a:t>Physical NIC</a:t>
              </a:r>
              <a:endParaRPr lang="en-IN" sz="1650" b="1" dirty="0"/>
            </a:p>
          </p:txBody>
        </p:sp>
        <p:sp>
          <p:nvSpPr>
            <p:cNvPr id="22" name="TextBox 21"/>
            <p:cNvSpPr txBox="1"/>
            <p:nvPr/>
          </p:nvSpPr>
          <p:spPr>
            <a:xfrm>
              <a:off x="5265696" y="1939162"/>
              <a:ext cx="1087807" cy="800219"/>
            </a:xfrm>
            <a:prstGeom prst="rect">
              <a:avLst/>
            </a:prstGeom>
            <a:noFill/>
            <a:ln>
              <a:noFill/>
            </a:ln>
          </p:spPr>
          <p:txBody>
            <a:bodyPr wrap="square" rtlCol="0">
              <a:spAutoFit/>
            </a:bodyPr>
            <a:lstStyle/>
            <a:p>
              <a:pPr algn="ctr"/>
              <a:r>
                <a:rPr lang="en-US" sz="1650" b="1" dirty="0"/>
                <a:t>virtual NIC</a:t>
              </a:r>
              <a:endParaRPr lang="en-IN" sz="1650" b="1" dirty="0"/>
            </a:p>
          </p:txBody>
        </p:sp>
        <p:cxnSp>
          <p:nvCxnSpPr>
            <p:cNvPr id="24" name="Straight Arrow Connector 23"/>
            <p:cNvCxnSpPr/>
            <p:nvPr/>
          </p:nvCxnSpPr>
          <p:spPr>
            <a:xfrm>
              <a:off x="5959366" y="2758966"/>
              <a:ext cx="709460" cy="50449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180083" y="4572000"/>
              <a:ext cx="1098343" cy="40467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475686" y="4256710"/>
            <a:ext cx="910459" cy="346249"/>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pSwitch</a:t>
            </a:r>
            <a:endParaRPr lang="en-IN" sz="1650" b="1" dirty="0"/>
          </a:p>
        </p:txBody>
      </p:sp>
      <p:cxnSp>
        <p:nvCxnSpPr>
          <p:cNvPr id="35" name="Straight Connector 34"/>
          <p:cNvCxnSpPr>
            <a:endCxn id="34" idx="0"/>
          </p:cNvCxnSpPr>
          <p:nvPr/>
        </p:nvCxnSpPr>
        <p:spPr>
          <a:xfrm>
            <a:off x="6928956" y="3819186"/>
            <a:ext cx="1960" cy="437524"/>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974021" y="3838906"/>
            <a:ext cx="930165" cy="600164"/>
          </a:xfrm>
          <a:prstGeom prst="rect">
            <a:avLst/>
          </a:prstGeom>
          <a:noFill/>
          <a:ln>
            <a:noFill/>
          </a:ln>
        </p:spPr>
        <p:txBody>
          <a:bodyPr wrap="square" rtlCol="0">
            <a:spAutoFit/>
          </a:bodyPr>
          <a:lstStyle/>
          <a:p>
            <a:pPr algn="ctr"/>
            <a:r>
              <a:rPr lang="en-US" sz="1650" b="1" dirty="0"/>
              <a:t>Physical switch</a:t>
            </a:r>
            <a:endParaRPr lang="en-IN" sz="1650" b="1" dirty="0"/>
          </a:p>
        </p:txBody>
      </p:sp>
      <p:cxnSp>
        <p:nvCxnSpPr>
          <p:cNvPr id="37" name="Straight Arrow Connector 36"/>
          <p:cNvCxnSpPr>
            <a:endCxn id="34" idx="1"/>
          </p:cNvCxnSpPr>
          <p:nvPr/>
        </p:nvCxnSpPr>
        <p:spPr>
          <a:xfrm>
            <a:off x="5837183" y="4244866"/>
            <a:ext cx="638503" cy="18496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211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000" b="1" dirty="0"/>
              <a:t>Networking of VMs inside the Hypervisor</a:t>
            </a:r>
          </a:p>
        </p:txBody>
      </p:sp>
      <p:sp>
        <p:nvSpPr>
          <p:cNvPr id="7" name="Content Placeholder 1"/>
          <p:cNvSpPr txBox="1">
            <a:spLocks/>
          </p:cNvSpPr>
          <p:nvPr/>
        </p:nvSpPr>
        <p:spPr bwMode="auto">
          <a:xfrm>
            <a:off x="1298216" y="805739"/>
            <a:ext cx="3733800" cy="3935182"/>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algn="just" fontAlgn="base">
              <a:spcBef>
                <a:spcPct val="20000"/>
              </a:spcBef>
              <a:spcAft>
                <a:spcPct val="0"/>
              </a:spcAft>
              <a:buSzPct val="60000"/>
              <a:buBlip>
                <a:blip r:embed="rId2"/>
              </a:buBlip>
            </a:pPr>
            <a:r>
              <a:rPr lang="en-IN" sz="1725" b="1" dirty="0">
                <a:solidFill>
                  <a:srgbClr val="002060"/>
                </a:solidFill>
              </a:rPr>
              <a:t>The hypervisor runs a virtual switch, </a:t>
            </a:r>
            <a:r>
              <a:rPr lang="en-IN" sz="1725" dirty="0"/>
              <a:t>this can be a simple layer tool searching device, Operating in software inside the hypervisor.</a:t>
            </a:r>
          </a:p>
          <a:p>
            <a:pPr marL="257175" indent="-257175" algn="just" fontAlgn="base">
              <a:spcBef>
                <a:spcPct val="20000"/>
              </a:spcBef>
              <a:spcAft>
                <a:spcPct val="0"/>
              </a:spcAft>
              <a:buSzPct val="60000"/>
              <a:buBlip>
                <a:blip r:embed="rId2"/>
              </a:buBlip>
            </a:pPr>
            <a:endParaRPr lang="en-IN" sz="1725" dirty="0"/>
          </a:p>
          <a:p>
            <a:pPr marL="257175" indent="-257175" algn="just" fontAlgn="base">
              <a:spcBef>
                <a:spcPct val="20000"/>
              </a:spcBef>
              <a:spcAft>
                <a:spcPct val="0"/>
              </a:spcAft>
              <a:buSzPct val="60000"/>
              <a:buBlip>
                <a:blip r:embed="rId2"/>
              </a:buBlip>
            </a:pPr>
            <a:r>
              <a:rPr lang="en-IN" sz="1725" dirty="0" err="1"/>
              <a:t>vSw</a:t>
            </a:r>
            <a:r>
              <a:rPr lang="en-IN" sz="1725" dirty="0"/>
              <a:t> is </a:t>
            </a:r>
            <a:r>
              <a:rPr lang="en-IN" sz="1725" b="1" dirty="0">
                <a:solidFill>
                  <a:srgbClr val="002060"/>
                </a:solidFill>
              </a:rPr>
              <a:t>connected to all the virtual NICs, </a:t>
            </a:r>
            <a:r>
              <a:rPr lang="en-IN" sz="1725" dirty="0"/>
              <a:t>has them as the physical NIC, and moved packets between the VMs and the external network.</a:t>
            </a:r>
          </a:p>
          <a:p>
            <a:pPr marL="257175" indent="-257175" algn="just" fontAlgn="base">
              <a:spcBef>
                <a:spcPct val="20000"/>
              </a:spcBef>
              <a:spcAft>
                <a:spcPct val="0"/>
              </a:spcAft>
              <a:buSzPct val="60000"/>
              <a:buBlip>
                <a:blip r:embed="rId2"/>
              </a:buBlip>
            </a:pPr>
            <a:endParaRPr lang="en-IN" sz="1725" dirty="0"/>
          </a:p>
          <a:p>
            <a:pPr marL="257175" indent="-257175" algn="just" fontAlgn="base">
              <a:spcBef>
                <a:spcPct val="20000"/>
              </a:spcBef>
              <a:spcAft>
                <a:spcPct val="0"/>
              </a:spcAft>
              <a:buSzPct val="60000"/>
            </a:pPr>
            <a:r>
              <a:rPr lang="en-IN" sz="1725" b="1" dirty="0">
                <a:solidFill>
                  <a:srgbClr val="FF0000"/>
                </a:solidFill>
              </a:rPr>
              <a:t>Alternate Methods of virtualization:</a:t>
            </a:r>
            <a:endParaRPr lang="en-US" sz="1725" dirty="0"/>
          </a:p>
          <a:p>
            <a:pPr marL="609600" indent="-76200" algn="just" fontAlgn="base">
              <a:spcBef>
                <a:spcPct val="20000"/>
              </a:spcBef>
              <a:spcAft>
                <a:spcPct val="0"/>
              </a:spcAft>
              <a:buSzPct val="60000"/>
            </a:pPr>
            <a:r>
              <a:rPr lang="en-US" sz="1725" b="1" dirty="0">
                <a:solidFill>
                  <a:srgbClr val="002060"/>
                </a:solidFill>
              </a:rPr>
              <a:t>(i) Using </a:t>
            </a:r>
            <a:r>
              <a:rPr lang="en-US" sz="1725" b="1" dirty="0" err="1">
                <a:solidFill>
                  <a:srgbClr val="002060"/>
                </a:solidFill>
              </a:rPr>
              <a:t>Docker</a:t>
            </a:r>
            <a:r>
              <a:rPr lang="en-US" sz="1725" b="1" dirty="0">
                <a:solidFill>
                  <a:srgbClr val="002060"/>
                </a:solidFill>
              </a:rPr>
              <a:t>                                      </a:t>
            </a:r>
          </a:p>
          <a:p>
            <a:pPr marL="609600" indent="-76200" algn="just" fontAlgn="base">
              <a:spcBef>
                <a:spcPct val="20000"/>
              </a:spcBef>
              <a:spcAft>
                <a:spcPct val="0"/>
              </a:spcAft>
              <a:buSzPct val="60000"/>
            </a:pPr>
            <a:r>
              <a:rPr lang="en-US" sz="1725" b="1" dirty="0">
                <a:solidFill>
                  <a:srgbClr val="002060"/>
                </a:solidFill>
              </a:rPr>
              <a:t>(ii) </a:t>
            </a:r>
            <a:r>
              <a:rPr lang="en-IN" sz="1725" b="1" dirty="0">
                <a:solidFill>
                  <a:srgbClr val="002060"/>
                </a:solidFill>
              </a:rPr>
              <a:t>Using Linux containers</a:t>
            </a:r>
            <a:endParaRPr lang="en-US" sz="1725" b="1" dirty="0">
              <a:solidFill>
                <a:srgbClr val="002060"/>
              </a:solidFill>
            </a:endParaRPr>
          </a:p>
        </p:txBody>
      </p:sp>
      <p:sp>
        <p:nvSpPr>
          <p:cNvPr id="8"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grpSp>
        <p:nvGrpSpPr>
          <p:cNvPr id="55" name="Group 54"/>
          <p:cNvGrpSpPr/>
          <p:nvPr/>
        </p:nvGrpSpPr>
        <p:grpSpPr>
          <a:xfrm>
            <a:off x="5104096" y="1340074"/>
            <a:ext cx="2766835" cy="3262885"/>
            <a:chOff x="5281461" y="1786765"/>
            <a:chExt cx="3689113" cy="4350513"/>
          </a:xfrm>
        </p:grpSpPr>
        <p:sp>
          <p:nvSpPr>
            <p:cNvPr id="20" name="TextBox 19"/>
            <p:cNvSpPr txBox="1"/>
            <p:nvPr/>
          </p:nvSpPr>
          <p:spPr>
            <a:xfrm>
              <a:off x="5281461" y="2601313"/>
              <a:ext cx="1087807" cy="800219"/>
            </a:xfrm>
            <a:prstGeom prst="rect">
              <a:avLst/>
            </a:prstGeom>
            <a:noFill/>
            <a:ln>
              <a:noFill/>
            </a:ln>
          </p:spPr>
          <p:txBody>
            <a:bodyPr wrap="square" rtlCol="0">
              <a:spAutoFit/>
            </a:bodyPr>
            <a:lstStyle/>
            <a:p>
              <a:pPr algn="ctr"/>
              <a:r>
                <a:rPr lang="en-US" sz="1650" b="1" dirty="0"/>
                <a:t>virtual switch</a:t>
              </a:r>
              <a:endParaRPr lang="en-IN" sz="1650" b="1" dirty="0"/>
            </a:p>
          </p:txBody>
        </p:sp>
        <p:sp>
          <p:nvSpPr>
            <p:cNvPr id="11" name="TextBox 10"/>
            <p:cNvSpPr txBox="1"/>
            <p:nvPr/>
          </p:nvSpPr>
          <p:spPr>
            <a:xfrm>
              <a:off x="6589998" y="3547242"/>
              <a:ext cx="2286000"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Hypervisor</a:t>
              </a:r>
            </a:p>
            <a:p>
              <a:pPr algn="ctr"/>
              <a:endParaRPr lang="en-IN" sz="1650" b="1" dirty="0"/>
            </a:p>
          </p:txBody>
        </p:sp>
        <p:sp>
          <p:nvSpPr>
            <p:cNvPr id="12" name="TextBox 11"/>
            <p:cNvSpPr txBox="1"/>
            <p:nvPr/>
          </p:nvSpPr>
          <p:spPr>
            <a:xfrm>
              <a:off x="7309958" y="4661361"/>
              <a:ext cx="809297" cy="461665"/>
            </a:xfrm>
            <a:prstGeom prst="rect">
              <a:avLst/>
            </a:prstGeom>
            <a:solidFill>
              <a:srgbClr val="7030A0"/>
            </a:solidFill>
            <a:ln>
              <a:solidFill>
                <a:schemeClr val="tx1"/>
              </a:solidFill>
            </a:ln>
          </p:spPr>
          <p:txBody>
            <a:bodyPr wrap="square" rtlCol="0">
              <a:spAutoFit/>
            </a:bodyPr>
            <a:lstStyle/>
            <a:p>
              <a:pPr algn="ctr"/>
              <a:r>
                <a:rPr lang="en-US" sz="1650" b="1" dirty="0" err="1"/>
                <a:t>pNIC</a:t>
              </a:r>
              <a:endParaRPr lang="en-IN" sz="1650" b="1" dirty="0"/>
            </a:p>
          </p:txBody>
        </p:sp>
        <p:sp>
          <p:nvSpPr>
            <p:cNvPr id="13" name="TextBox 12"/>
            <p:cNvSpPr txBox="1"/>
            <p:nvPr/>
          </p:nvSpPr>
          <p:spPr>
            <a:xfrm>
              <a:off x="6752905" y="292187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4" name="TextBox 13"/>
            <p:cNvSpPr txBox="1"/>
            <p:nvPr/>
          </p:nvSpPr>
          <p:spPr>
            <a:xfrm>
              <a:off x="7520158" y="2916620"/>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5" name="TextBox 14"/>
            <p:cNvSpPr txBox="1"/>
            <p:nvPr/>
          </p:nvSpPr>
          <p:spPr>
            <a:xfrm>
              <a:off x="8229609" y="293238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6" name="TextBox 15"/>
            <p:cNvSpPr txBox="1"/>
            <p:nvPr/>
          </p:nvSpPr>
          <p:spPr>
            <a:xfrm>
              <a:off x="6611004" y="1786765"/>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1</a:t>
              </a:r>
            </a:p>
            <a:p>
              <a:pPr algn="ctr"/>
              <a:endParaRPr lang="en-IN" sz="1650" b="1" dirty="0"/>
            </a:p>
          </p:txBody>
        </p:sp>
        <p:sp>
          <p:nvSpPr>
            <p:cNvPr id="17" name="TextBox 16"/>
            <p:cNvSpPr txBox="1"/>
            <p:nvPr/>
          </p:nvSpPr>
          <p:spPr>
            <a:xfrm>
              <a:off x="7409810" y="1797272"/>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2</a:t>
              </a:r>
            </a:p>
            <a:p>
              <a:pPr algn="ctr"/>
              <a:endParaRPr lang="en-IN" sz="1650" b="1" dirty="0"/>
            </a:p>
          </p:txBody>
        </p:sp>
        <p:sp>
          <p:nvSpPr>
            <p:cNvPr id="18" name="TextBox 17"/>
            <p:cNvSpPr txBox="1"/>
            <p:nvPr/>
          </p:nvSpPr>
          <p:spPr>
            <a:xfrm>
              <a:off x="8177065" y="1807781"/>
              <a:ext cx="793509"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N</a:t>
              </a:r>
            </a:p>
            <a:p>
              <a:pPr algn="ctr"/>
              <a:endParaRPr lang="en-IN" sz="1650" b="1" dirty="0"/>
            </a:p>
          </p:txBody>
        </p:sp>
        <p:cxnSp>
          <p:nvCxnSpPr>
            <p:cNvPr id="21" name="Straight Arrow Connector 20"/>
            <p:cNvCxnSpPr/>
            <p:nvPr/>
          </p:nvCxnSpPr>
          <p:spPr>
            <a:xfrm>
              <a:off x="6038193" y="3263462"/>
              <a:ext cx="882869" cy="75674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84440" y="4041261"/>
              <a:ext cx="809297"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vSw</a:t>
              </a:r>
              <a:endParaRPr lang="en-IN" sz="1650" b="1" dirty="0"/>
            </a:p>
          </p:txBody>
        </p:sp>
        <p:sp>
          <p:nvSpPr>
            <p:cNvPr id="24" name="TextBox 23"/>
            <p:cNvSpPr txBox="1"/>
            <p:nvPr/>
          </p:nvSpPr>
          <p:spPr>
            <a:xfrm>
              <a:off x="7110248" y="5675613"/>
              <a:ext cx="1213945"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pSwitch</a:t>
              </a:r>
              <a:endParaRPr lang="en-IN" sz="1650" b="1" dirty="0"/>
            </a:p>
          </p:txBody>
        </p:sp>
        <p:cxnSp>
          <p:nvCxnSpPr>
            <p:cNvPr id="26" name="Straight Connector 25"/>
            <p:cNvCxnSpPr>
              <a:stCxn id="13" idx="2"/>
              <a:endCxn id="23" idx="0"/>
            </p:cNvCxnSpPr>
            <p:nvPr/>
          </p:nvCxnSpPr>
          <p:spPr>
            <a:xfrm>
              <a:off x="7014516" y="3541950"/>
              <a:ext cx="174573" cy="49931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09105" y="4451095"/>
              <a:ext cx="289419" cy="27856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7346731" y="3536695"/>
              <a:ext cx="388497" cy="51504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23" idx="3"/>
            </p:cNvCxnSpPr>
            <p:nvPr/>
          </p:nvCxnSpPr>
          <p:spPr>
            <a:xfrm flipH="1">
              <a:off x="7593737" y="3531440"/>
              <a:ext cx="892984" cy="74065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2" idx="2"/>
              <a:endCxn id="24" idx="0"/>
            </p:cNvCxnSpPr>
            <p:nvPr/>
          </p:nvCxnSpPr>
          <p:spPr>
            <a:xfrm>
              <a:off x="7714607" y="5123026"/>
              <a:ext cx="2613" cy="5525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360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t>Docker</a:t>
            </a:r>
            <a:endParaRPr lang="en-IN" b="1" dirty="0"/>
          </a:p>
        </p:txBody>
      </p:sp>
      <p:sp>
        <p:nvSpPr>
          <p:cNvPr id="2" name="Content Placeholder 1"/>
          <p:cNvSpPr>
            <a:spLocks noGrp="1"/>
          </p:cNvSpPr>
          <p:nvPr>
            <p:ph idx="4294967295"/>
          </p:nvPr>
        </p:nvSpPr>
        <p:spPr>
          <a:xfrm>
            <a:off x="0" y="587375"/>
            <a:ext cx="4056063" cy="4224338"/>
          </a:xfrm>
        </p:spPr>
        <p:txBody>
          <a:bodyPr>
            <a:normAutofit lnSpcReduction="10000"/>
          </a:bodyPr>
          <a:lstStyle/>
          <a:p>
            <a:pPr algn="just"/>
            <a:r>
              <a:rPr lang="en-US" sz="1650" b="1" dirty="0" err="1">
                <a:solidFill>
                  <a:srgbClr val="002060"/>
                </a:solidFill>
              </a:rPr>
              <a:t>Docker</a:t>
            </a:r>
            <a:r>
              <a:rPr lang="en-US" sz="1650" b="1" dirty="0">
                <a:solidFill>
                  <a:srgbClr val="002060"/>
                </a:solidFill>
              </a:rPr>
              <a:t> is an open-source project that automates the deployment of applications inside software containers, </a:t>
            </a:r>
            <a:r>
              <a:rPr lang="en-US" sz="1650" dirty="0"/>
              <a:t>by providing an additional layer of abstraction and automation of OS–level virtualization on Linux.</a:t>
            </a:r>
          </a:p>
          <a:p>
            <a:pPr algn="just"/>
            <a:endParaRPr lang="en-US" sz="1650" dirty="0"/>
          </a:p>
          <a:p>
            <a:r>
              <a:rPr lang="en-US" sz="1650" b="1" dirty="0">
                <a:solidFill>
                  <a:srgbClr val="FF0000"/>
                </a:solidFill>
              </a:rPr>
              <a:t>The </a:t>
            </a:r>
            <a:r>
              <a:rPr lang="en-US" sz="1650" b="1" dirty="0" err="1">
                <a:solidFill>
                  <a:srgbClr val="FF0000"/>
                </a:solidFill>
              </a:rPr>
              <a:t>Docker</a:t>
            </a:r>
            <a:r>
              <a:rPr lang="en-US" sz="1650" b="1" dirty="0">
                <a:solidFill>
                  <a:srgbClr val="FF0000"/>
                </a:solidFill>
              </a:rPr>
              <a:t> Engine container comprises just the application and its dependencies. </a:t>
            </a:r>
          </a:p>
          <a:p>
            <a:endParaRPr lang="en-US" sz="1650" b="1" dirty="0">
              <a:solidFill>
                <a:srgbClr val="FF0000"/>
              </a:solidFill>
            </a:endParaRPr>
          </a:p>
          <a:p>
            <a:r>
              <a:rPr lang="en-US" sz="1650" b="1" dirty="0">
                <a:solidFill>
                  <a:srgbClr val="002060"/>
                </a:solidFill>
              </a:rPr>
              <a:t>It runs as an isolated process in </a:t>
            </a:r>
            <a:r>
              <a:rPr lang="en-US" sz="1650" b="1" dirty="0" err="1">
                <a:solidFill>
                  <a:srgbClr val="002060"/>
                </a:solidFill>
              </a:rPr>
              <a:t>userspace</a:t>
            </a:r>
            <a:r>
              <a:rPr lang="en-US" sz="1650" b="1" dirty="0">
                <a:solidFill>
                  <a:srgbClr val="002060"/>
                </a:solidFill>
              </a:rPr>
              <a:t> on the host operating system, sharing the kernel with other containers. </a:t>
            </a:r>
            <a:r>
              <a:rPr lang="en-US" sz="1650" dirty="0"/>
              <a:t>Thus, it enjoys the resource isolation and allocation benefits of VMs but is much more portable and efficient.</a:t>
            </a:r>
            <a:endParaRPr lang="de-CH" sz="1650" dirty="0"/>
          </a:p>
          <a:p>
            <a:pPr algn="just"/>
            <a:endParaRPr lang="en-US" sz="1650" dirty="0"/>
          </a:p>
          <a:p>
            <a:pPr algn="just"/>
            <a:endParaRPr lang="en-IN" sz="1650" dirty="0"/>
          </a:p>
        </p:txBody>
      </p:sp>
      <p:pic>
        <p:nvPicPr>
          <p:cNvPr id="4" name="Picture 3"/>
          <p:cNvPicPr>
            <a:picLocks noChangeAspect="1"/>
          </p:cNvPicPr>
          <p:nvPr/>
        </p:nvPicPr>
        <p:blipFill>
          <a:blip r:embed="rId2" cstate="print"/>
          <a:stretch>
            <a:fillRect/>
          </a:stretch>
        </p:blipFill>
        <p:spPr>
          <a:xfrm>
            <a:off x="5305096" y="2506717"/>
            <a:ext cx="2695904" cy="2184767"/>
          </a:xfrm>
          <a:prstGeom prst="rect">
            <a:avLst/>
          </a:prstGeom>
        </p:spPr>
      </p:pic>
      <p:pic>
        <p:nvPicPr>
          <p:cNvPr id="5" name="Picture 4"/>
          <p:cNvPicPr>
            <a:picLocks noChangeAspect="1"/>
          </p:cNvPicPr>
          <p:nvPr/>
        </p:nvPicPr>
        <p:blipFill>
          <a:blip r:embed="rId3" cstate="print"/>
          <a:stretch>
            <a:fillRect/>
          </a:stretch>
        </p:blipFill>
        <p:spPr>
          <a:xfrm>
            <a:off x="5281449" y="591207"/>
            <a:ext cx="2719552" cy="1487143"/>
          </a:xfrm>
          <a:prstGeom prst="rect">
            <a:avLst/>
          </a:prstGeom>
        </p:spPr>
      </p:pic>
      <p:sp>
        <p:nvSpPr>
          <p:cNvPr id="6" name="Rectangle 5"/>
          <p:cNvSpPr/>
          <p:nvPr/>
        </p:nvSpPr>
        <p:spPr>
          <a:xfrm>
            <a:off x="6156506" y="2113433"/>
            <a:ext cx="796052" cy="346249"/>
          </a:xfrm>
          <a:prstGeom prst="rect">
            <a:avLst/>
          </a:prstGeom>
        </p:spPr>
        <p:txBody>
          <a:bodyPr wrap="none">
            <a:spAutoFit/>
          </a:bodyPr>
          <a:lstStyle/>
          <a:p>
            <a:r>
              <a:rPr lang="en-US" sz="1650" b="1" dirty="0" err="1"/>
              <a:t>Docker</a:t>
            </a:r>
            <a:endParaRPr lang="en-IN" sz="1650" b="1" dirty="0"/>
          </a:p>
        </p:txBody>
      </p:sp>
      <p:sp>
        <p:nvSpPr>
          <p:cNvPr id="7" name="Rectangle 6"/>
          <p:cNvSpPr/>
          <p:nvPr/>
        </p:nvSpPr>
        <p:spPr>
          <a:xfrm>
            <a:off x="5809678" y="4604388"/>
            <a:ext cx="1588897" cy="346249"/>
          </a:xfrm>
          <a:prstGeom prst="rect">
            <a:avLst/>
          </a:prstGeom>
        </p:spPr>
        <p:txBody>
          <a:bodyPr wrap="none">
            <a:spAutoFit/>
          </a:bodyPr>
          <a:lstStyle/>
          <a:p>
            <a:r>
              <a:rPr lang="en-US" sz="1650" b="1" dirty="0"/>
              <a:t>Virtual Machine</a:t>
            </a:r>
            <a:endParaRPr lang="en-IN" sz="1650" b="1" dirty="0"/>
          </a:p>
        </p:txBody>
      </p:sp>
      <p:sp>
        <p:nvSpPr>
          <p:cNvPr id="8"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(i) Using VMs as Virtualization</a:t>
            </a:r>
          </a:p>
        </p:txBody>
      </p:sp>
      <p:sp>
        <p:nvSpPr>
          <p:cNvPr id="7" name="Content Placeholder 1"/>
          <p:cNvSpPr txBox="1">
            <a:spLocks/>
          </p:cNvSpPr>
          <p:nvPr/>
        </p:nvSpPr>
        <p:spPr bwMode="auto">
          <a:xfrm>
            <a:off x="1298216" y="1278699"/>
            <a:ext cx="3947759" cy="2658739"/>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algn="just" fontAlgn="base">
              <a:spcBef>
                <a:spcPct val="20000"/>
              </a:spcBef>
              <a:spcAft>
                <a:spcPct val="0"/>
              </a:spcAft>
              <a:buSzPct val="60000"/>
              <a:buBlip>
                <a:blip r:embed="rId2"/>
              </a:buBlip>
            </a:pPr>
            <a:r>
              <a:rPr lang="en-IN" sz="1800" dirty="0"/>
              <a:t>In this model, </a:t>
            </a:r>
            <a:r>
              <a:rPr lang="en-IN" sz="1800" b="1" dirty="0">
                <a:solidFill>
                  <a:srgbClr val="FF0000"/>
                </a:solidFill>
              </a:rPr>
              <a:t>each VM runs its own entire guest OS. </a:t>
            </a:r>
            <a:r>
              <a:rPr lang="en-IN" sz="1800" dirty="0"/>
              <a:t>The application runs as a process inside this guest OS.</a:t>
            </a:r>
          </a:p>
          <a:p>
            <a:pPr marL="257175" indent="-257175" algn="just" fontAlgn="base">
              <a:spcBef>
                <a:spcPct val="20000"/>
              </a:spcBef>
              <a:spcAft>
                <a:spcPct val="0"/>
              </a:spcAft>
              <a:buSzPct val="60000"/>
              <a:buBlip>
                <a:blip r:embed="rId2"/>
              </a:buBlip>
            </a:pPr>
            <a:endParaRPr lang="en-IN" sz="1800" dirty="0"/>
          </a:p>
          <a:p>
            <a:pPr marL="257175" indent="-257175" algn="just" fontAlgn="base">
              <a:spcBef>
                <a:spcPct val="20000"/>
              </a:spcBef>
              <a:spcAft>
                <a:spcPct val="0"/>
              </a:spcAft>
              <a:buSzPct val="60000"/>
              <a:buBlip>
                <a:blip r:embed="rId2"/>
              </a:buBlip>
            </a:pPr>
            <a:r>
              <a:rPr lang="en-IN" sz="1800" dirty="0"/>
              <a:t>This means that even running a small application requires the overhead of running an entire guest OS.</a:t>
            </a:r>
          </a:p>
        </p:txBody>
      </p:sp>
      <p:sp>
        <p:nvSpPr>
          <p:cNvPr id="8"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grpSp>
        <p:nvGrpSpPr>
          <p:cNvPr id="32" name="Group 31"/>
          <p:cNvGrpSpPr/>
          <p:nvPr/>
        </p:nvGrpSpPr>
        <p:grpSpPr>
          <a:xfrm>
            <a:off x="4997670" y="614858"/>
            <a:ext cx="2873261" cy="3988101"/>
            <a:chOff x="5139559" y="819810"/>
            <a:chExt cx="3831015" cy="5317468"/>
          </a:xfrm>
        </p:grpSpPr>
        <p:sp>
          <p:nvSpPr>
            <p:cNvPr id="11" name="TextBox 10"/>
            <p:cNvSpPr txBox="1"/>
            <p:nvPr/>
          </p:nvSpPr>
          <p:spPr>
            <a:xfrm>
              <a:off x="5139559" y="819810"/>
              <a:ext cx="1671144" cy="461665"/>
            </a:xfrm>
            <a:prstGeom prst="rect">
              <a:avLst/>
            </a:prstGeom>
            <a:noFill/>
            <a:ln>
              <a:noFill/>
            </a:ln>
          </p:spPr>
          <p:txBody>
            <a:bodyPr wrap="square" rtlCol="0">
              <a:spAutoFit/>
            </a:bodyPr>
            <a:lstStyle/>
            <a:p>
              <a:pPr algn="ctr"/>
              <a:r>
                <a:rPr lang="en-US" sz="1650" b="1" dirty="0"/>
                <a:t>Application</a:t>
              </a:r>
              <a:endParaRPr lang="en-IN" sz="1650" b="1" dirty="0"/>
            </a:p>
          </p:txBody>
        </p:sp>
        <p:sp>
          <p:nvSpPr>
            <p:cNvPr id="13" name="TextBox 12"/>
            <p:cNvSpPr txBox="1"/>
            <p:nvPr/>
          </p:nvSpPr>
          <p:spPr>
            <a:xfrm>
              <a:off x="6589998" y="3547242"/>
              <a:ext cx="2286000"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Hypervisor</a:t>
              </a:r>
            </a:p>
            <a:p>
              <a:pPr algn="ctr"/>
              <a:endParaRPr lang="en-IN" sz="1650" b="1" dirty="0"/>
            </a:p>
          </p:txBody>
        </p:sp>
        <p:sp>
          <p:nvSpPr>
            <p:cNvPr id="14" name="TextBox 13"/>
            <p:cNvSpPr txBox="1"/>
            <p:nvPr/>
          </p:nvSpPr>
          <p:spPr>
            <a:xfrm>
              <a:off x="7309958" y="4661361"/>
              <a:ext cx="809297" cy="461665"/>
            </a:xfrm>
            <a:prstGeom prst="rect">
              <a:avLst/>
            </a:prstGeom>
            <a:solidFill>
              <a:srgbClr val="7030A0"/>
            </a:solidFill>
            <a:ln>
              <a:solidFill>
                <a:schemeClr val="tx1"/>
              </a:solidFill>
            </a:ln>
          </p:spPr>
          <p:txBody>
            <a:bodyPr wrap="square" rtlCol="0">
              <a:spAutoFit/>
            </a:bodyPr>
            <a:lstStyle/>
            <a:p>
              <a:pPr algn="ctr"/>
              <a:r>
                <a:rPr lang="en-US" sz="1650" b="1" dirty="0" err="1"/>
                <a:t>pNIC</a:t>
              </a:r>
              <a:endParaRPr lang="en-IN" sz="1650" b="1" dirty="0"/>
            </a:p>
          </p:txBody>
        </p:sp>
        <p:sp>
          <p:nvSpPr>
            <p:cNvPr id="15" name="TextBox 14"/>
            <p:cNvSpPr txBox="1"/>
            <p:nvPr/>
          </p:nvSpPr>
          <p:spPr>
            <a:xfrm>
              <a:off x="6752904" y="2921875"/>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6" name="TextBox 15"/>
            <p:cNvSpPr txBox="1"/>
            <p:nvPr/>
          </p:nvSpPr>
          <p:spPr>
            <a:xfrm>
              <a:off x="7520158" y="2916621"/>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7" name="TextBox 16"/>
            <p:cNvSpPr txBox="1"/>
            <p:nvPr/>
          </p:nvSpPr>
          <p:spPr>
            <a:xfrm>
              <a:off x="8229609" y="293238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8" name="TextBox 17"/>
            <p:cNvSpPr txBox="1"/>
            <p:nvPr/>
          </p:nvSpPr>
          <p:spPr>
            <a:xfrm>
              <a:off x="6611004" y="1786765"/>
              <a:ext cx="704193" cy="1138773"/>
            </a:xfrm>
            <a:prstGeom prst="rect">
              <a:avLst/>
            </a:prstGeom>
            <a:solidFill>
              <a:srgbClr val="FF0000"/>
            </a:solidFill>
            <a:ln>
              <a:solidFill>
                <a:schemeClr val="tx1"/>
              </a:solidFill>
            </a:ln>
          </p:spPr>
          <p:txBody>
            <a:bodyPr wrap="square" rtlCol="0">
              <a:spAutoFit/>
            </a:bodyPr>
            <a:lstStyle/>
            <a:p>
              <a:pPr algn="ctr"/>
              <a:endParaRPr lang="en-US" sz="1650" b="1" dirty="0"/>
            </a:p>
            <a:p>
              <a:pPr algn="ctr"/>
              <a:r>
                <a:rPr lang="en-US" sz="1650" b="1" dirty="0">
                  <a:solidFill>
                    <a:schemeClr val="bg1"/>
                  </a:solidFill>
                </a:rPr>
                <a:t>OS</a:t>
              </a:r>
            </a:p>
            <a:p>
              <a:pPr algn="ctr"/>
              <a:endParaRPr lang="en-IN" sz="1650" b="1" dirty="0"/>
            </a:p>
          </p:txBody>
        </p:sp>
        <p:sp>
          <p:nvSpPr>
            <p:cNvPr id="19" name="TextBox 18"/>
            <p:cNvSpPr txBox="1"/>
            <p:nvPr/>
          </p:nvSpPr>
          <p:spPr>
            <a:xfrm>
              <a:off x="7409810" y="1797271"/>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2</a:t>
              </a:r>
            </a:p>
            <a:p>
              <a:pPr algn="ctr"/>
              <a:endParaRPr lang="en-IN" sz="1650" b="1" dirty="0"/>
            </a:p>
          </p:txBody>
        </p:sp>
        <p:sp>
          <p:nvSpPr>
            <p:cNvPr id="20" name="TextBox 19"/>
            <p:cNvSpPr txBox="1"/>
            <p:nvPr/>
          </p:nvSpPr>
          <p:spPr>
            <a:xfrm>
              <a:off x="8177065" y="1807781"/>
              <a:ext cx="793509"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N</a:t>
              </a:r>
            </a:p>
            <a:p>
              <a:pPr algn="ctr"/>
              <a:endParaRPr lang="en-IN" sz="1650" b="1" dirty="0"/>
            </a:p>
          </p:txBody>
        </p:sp>
        <p:cxnSp>
          <p:nvCxnSpPr>
            <p:cNvPr id="21" name="Straight Arrow Connector 20"/>
            <p:cNvCxnSpPr/>
            <p:nvPr/>
          </p:nvCxnSpPr>
          <p:spPr>
            <a:xfrm>
              <a:off x="6385034" y="1261241"/>
              <a:ext cx="567559" cy="29954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110247" y="5675613"/>
              <a:ext cx="1213945"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pSwitch</a:t>
              </a:r>
              <a:endParaRPr lang="en-IN" sz="1650" b="1" dirty="0"/>
            </a:p>
          </p:txBody>
        </p:sp>
        <p:cxnSp>
          <p:nvCxnSpPr>
            <p:cNvPr id="28" name="Straight Connector 27"/>
            <p:cNvCxnSpPr>
              <a:stCxn id="14" idx="2"/>
              <a:endCxn id="23" idx="0"/>
            </p:cNvCxnSpPr>
            <p:nvPr/>
          </p:nvCxnSpPr>
          <p:spPr>
            <a:xfrm>
              <a:off x="7714607" y="5123026"/>
              <a:ext cx="2613" cy="5525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605752" y="1639614"/>
              <a:ext cx="725214" cy="1418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spTree>
    <p:extLst>
      <p:ext uri="{BB962C8B-B14F-4D97-AF65-F5344CB8AC3E}">
        <p14:creationId xmlns:p14="http://schemas.microsoft.com/office/powerpoint/2010/main" val="324996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Linux containers as Virtualization</a:t>
            </a:r>
            <a:endParaRPr lang="en-IN" dirty="0"/>
          </a:p>
        </p:txBody>
      </p:sp>
      <p:sp>
        <p:nvSpPr>
          <p:cNvPr id="2" name="Content Placeholder 1"/>
          <p:cNvSpPr>
            <a:spLocks noGrp="1"/>
          </p:cNvSpPr>
          <p:nvPr>
            <p:ph idx="4294967295"/>
          </p:nvPr>
        </p:nvSpPr>
        <p:spPr>
          <a:xfrm>
            <a:off x="0" y="611188"/>
            <a:ext cx="2974975" cy="3794125"/>
          </a:xfrm>
        </p:spPr>
        <p:txBody>
          <a:bodyPr>
            <a:normAutofit lnSpcReduction="10000"/>
          </a:bodyPr>
          <a:lstStyle/>
          <a:p>
            <a:r>
              <a:rPr lang="en-US" sz="1800" dirty="0"/>
              <a:t>Create an environment as close as possible to a standard Linux without separate kernel</a:t>
            </a:r>
          </a:p>
          <a:p>
            <a:endParaRPr lang="en-US" sz="1800" dirty="0"/>
          </a:p>
          <a:p>
            <a:r>
              <a:rPr lang="en-US" sz="1800" b="1" dirty="0">
                <a:solidFill>
                  <a:srgbClr val="002060"/>
                </a:solidFill>
              </a:rPr>
              <a:t>Uses kernel features for separation</a:t>
            </a:r>
          </a:p>
          <a:p>
            <a:endParaRPr lang="en-US" sz="1800" dirty="0"/>
          </a:p>
          <a:p>
            <a:r>
              <a:rPr lang="en-US" sz="1800" b="1" dirty="0">
                <a:solidFill>
                  <a:srgbClr val="FF0000"/>
                </a:solidFill>
              </a:rPr>
              <a:t>Near bare metal (physical hardware) performance</a:t>
            </a:r>
          </a:p>
          <a:p>
            <a:endParaRPr lang="en-US" sz="1800" dirty="0"/>
          </a:p>
          <a:p>
            <a:r>
              <a:rPr lang="en-US" sz="1800" b="1" dirty="0">
                <a:solidFill>
                  <a:srgbClr val="002060"/>
                </a:solidFill>
              </a:rPr>
              <a:t>Fast provisioning times (Building up/start-up time)</a:t>
            </a:r>
            <a:endParaRPr lang="en-IN" sz="1800" b="1" dirty="0">
              <a:solidFill>
                <a:srgbClr val="002060"/>
              </a:solidFill>
            </a:endParaRPr>
          </a:p>
        </p:txBody>
      </p:sp>
      <p:sp>
        <p:nvSpPr>
          <p:cNvPr id="4" name="TextBox 3"/>
          <p:cNvSpPr txBox="1"/>
          <p:nvPr/>
        </p:nvSpPr>
        <p:spPr>
          <a:xfrm>
            <a:off x="4382809" y="1146942"/>
            <a:ext cx="993227" cy="715581"/>
          </a:xfrm>
          <a:prstGeom prst="rect">
            <a:avLst/>
          </a:prstGeom>
          <a:noFill/>
          <a:ln>
            <a:solidFill>
              <a:schemeClr val="tx1"/>
            </a:solidFill>
          </a:ln>
        </p:spPr>
        <p:txBody>
          <a:bodyPr wrap="square" rtlCol="0">
            <a:spAutoFit/>
          </a:bodyPr>
          <a:lstStyle/>
          <a:p>
            <a:endParaRPr lang="en-US" sz="1350" dirty="0"/>
          </a:p>
          <a:p>
            <a:pPr algn="ctr"/>
            <a:r>
              <a:rPr lang="en-US" sz="1350" b="1" dirty="0"/>
              <a:t>Container</a:t>
            </a:r>
          </a:p>
          <a:p>
            <a:endParaRPr lang="en-IN" sz="1350" dirty="0"/>
          </a:p>
        </p:txBody>
      </p:sp>
      <p:sp>
        <p:nvSpPr>
          <p:cNvPr id="7" name="TextBox 6"/>
          <p:cNvSpPr txBox="1"/>
          <p:nvPr/>
        </p:nvSpPr>
        <p:spPr>
          <a:xfrm>
            <a:off x="5620402" y="1131176"/>
            <a:ext cx="993227" cy="715581"/>
          </a:xfrm>
          <a:prstGeom prst="rect">
            <a:avLst/>
          </a:prstGeom>
          <a:noFill/>
          <a:ln>
            <a:solidFill>
              <a:schemeClr val="tx1"/>
            </a:solidFill>
          </a:ln>
        </p:spPr>
        <p:txBody>
          <a:bodyPr wrap="square" rtlCol="0">
            <a:spAutoFit/>
          </a:bodyPr>
          <a:lstStyle/>
          <a:p>
            <a:endParaRPr lang="en-US" sz="1350" dirty="0"/>
          </a:p>
          <a:p>
            <a:pPr algn="ctr"/>
            <a:r>
              <a:rPr lang="en-US" sz="1350" b="1" dirty="0"/>
              <a:t>Container</a:t>
            </a:r>
          </a:p>
          <a:p>
            <a:endParaRPr lang="en-IN" sz="1350" dirty="0"/>
          </a:p>
        </p:txBody>
      </p:sp>
      <p:sp>
        <p:nvSpPr>
          <p:cNvPr id="8" name="TextBox 7"/>
          <p:cNvSpPr txBox="1"/>
          <p:nvPr/>
        </p:nvSpPr>
        <p:spPr>
          <a:xfrm>
            <a:off x="6818581" y="1131176"/>
            <a:ext cx="993227" cy="715581"/>
          </a:xfrm>
          <a:prstGeom prst="rect">
            <a:avLst/>
          </a:prstGeom>
          <a:noFill/>
          <a:ln>
            <a:solidFill>
              <a:schemeClr val="tx1"/>
            </a:solidFill>
          </a:ln>
        </p:spPr>
        <p:txBody>
          <a:bodyPr wrap="square" rtlCol="0">
            <a:spAutoFit/>
          </a:bodyPr>
          <a:lstStyle/>
          <a:p>
            <a:endParaRPr lang="en-US" sz="1350" dirty="0"/>
          </a:p>
          <a:p>
            <a:pPr algn="ctr"/>
            <a:r>
              <a:rPr lang="en-US" sz="1350" b="1" dirty="0"/>
              <a:t>Container</a:t>
            </a:r>
          </a:p>
          <a:p>
            <a:endParaRPr lang="en-IN" sz="1350" dirty="0"/>
          </a:p>
        </p:txBody>
      </p:sp>
      <p:sp>
        <p:nvSpPr>
          <p:cNvPr id="9" name="TextBox 8"/>
          <p:cNvSpPr txBox="1"/>
          <p:nvPr/>
        </p:nvSpPr>
        <p:spPr>
          <a:xfrm>
            <a:off x="4441929" y="2006162"/>
            <a:ext cx="3369879" cy="715581"/>
          </a:xfrm>
          <a:prstGeom prst="rect">
            <a:avLst/>
          </a:prstGeom>
          <a:noFill/>
          <a:ln>
            <a:solidFill>
              <a:schemeClr val="tx1"/>
            </a:solidFill>
          </a:ln>
        </p:spPr>
        <p:txBody>
          <a:bodyPr wrap="square" rtlCol="0">
            <a:spAutoFit/>
          </a:bodyPr>
          <a:lstStyle/>
          <a:p>
            <a:pPr algn="ctr"/>
            <a:endParaRPr lang="en-US" sz="1350" b="1" dirty="0"/>
          </a:p>
          <a:p>
            <a:pPr algn="ctr"/>
            <a:r>
              <a:rPr lang="en-US" sz="1350" b="1" dirty="0"/>
              <a:t>Host OS</a:t>
            </a:r>
          </a:p>
          <a:p>
            <a:pPr algn="ctr"/>
            <a:endParaRPr lang="en-IN" sz="1350" b="1" dirty="0"/>
          </a:p>
        </p:txBody>
      </p:sp>
      <p:sp>
        <p:nvSpPr>
          <p:cNvPr id="10" name="Rectangle 9"/>
          <p:cNvSpPr/>
          <p:nvPr/>
        </p:nvSpPr>
        <p:spPr>
          <a:xfrm>
            <a:off x="4264567" y="1040524"/>
            <a:ext cx="1229711" cy="113511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Rectangle 10"/>
          <p:cNvSpPr/>
          <p:nvPr/>
        </p:nvSpPr>
        <p:spPr>
          <a:xfrm>
            <a:off x="5561280" y="1012934"/>
            <a:ext cx="1127235" cy="113511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Rectangle 11"/>
          <p:cNvSpPr/>
          <p:nvPr/>
        </p:nvSpPr>
        <p:spPr>
          <a:xfrm>
            <a:off x="6794939" y="997170"/>
            <a:ext cx="1064173" cy="113511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3" name="Rounded Rectangle 12"/>
          <p:cNvSpPr/>
          <p:nvPr/>
        </p:nvSpPr>
        <p:spPr>
          <a:xfrm>
            <a:off x="4169979" y="886810"/>
            <a:ext cx="3831021" cy="19155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7170" name="Picture 2"/>
          <p:cNvPicPr>
            <a:picLocks noChangeAspect="1" noChangeArrowheads="1"/>
          </p:cNvPicPr>
          <p:nvPr/>
        </p:nvPicPr>
        <p:blipFill>
          <a:blip r:embed="rId2" cstate="print">
            <a:lum contrast="40000"/>
          </a:blip>
          <a:srcRect/>
          <a:stretch>
            <a:fillRect/>
          </a:stretch>
        </p:blipFill>
        <p:spPr bwMode="auto">
          <a:xfrm>
            <a:off x="4110859" y="2908738"/>
            <a:ext cx="3890141" cy="1868214"/>
          </a:xfrm>
          <a:prstGeom prst="rect">
            <a:avLst/>
          </a:prstGeom>
          <a:noFill/>
          <a:ln w="9525">
            <a:noFill/>
            <a:miter lim="800000"/>
            <a:headEnd/>
            <a:tailEnd/>
          </a:ln>
        </p:spPr>
      </p:pic>
      <p:sp>
        <p:nvSpPr>
          <p:cNvPr id="16"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cdn.arstechnica.net/wp-content/uploads/2013/06/facebook-sweden-data-center-640x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9C42E201-9E1E-4344-8BC8-AC7180765888}" type="slidenum">
              <a:rPr lang="en-US" smtClean="0"/>
              <a:t>4</a:t>
            </a:fld>
            <a:endParaRPr lang="en-US"/>
          </a:p>
        </p:txBody>
      </p:sp>
    </p:spTree>
    <p:extLst>
      <p:ext uri="{BB962C8B-B14F-4D97-AF65-F5344CB8AC3E}">
        <p14:creationId xmlns:p14="http://schemas.microsoft.com/office/powerpoint/2010/main" val="2421940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Linux containers</a:t>
            </a:r>
            <a:endParaRPr lang="en-IN" dirty="0"/>
          </a:p>
        </p:txBody>
      </p:sp>
      <p:sp>
        <p:nvSpPr>
          <p:cNvPr id="2" name="Content Placeholder 1"/>
          <p:cNvSpPr>
            <a:spLocks noGrp="1"/>
          </p:cNvSpPr>
          <p:nvPr>
            <p:ph idx="4294967295"/>
          </p:nvPr>
        </p:nvSpPr>
        <p:spPr>
          <a:xfrm>
            <a:off x="0" y="792163"/>
            <a:ext cx="2974975" cy="3613150"/>
          </a:xfrm>
        </p:spPr>
        <p:txBody>
          <a:bodyPr>
            <a:normAutofit lnSpcReduction="10000"/>
          </a:bodyPr>
          <a:lstStyle/>
          <a:p>
            <a:pPr algn="just"/>
            <a:r>
              <a:rPr lang="en-US" sz="1800" b="1" dirty="0">
                <a:solidFill>
                  <a:srgbClr val="FF0000"/>
                </a:solidFill>
              </a:rPr>
              <a:t>Containers run in host systems kernel</a:t>
            </a:r>
          </a:p>
          <a:p>
            <a:pPr algn="just"/>
            <a:r>
              <a:rPr lang="en-US" sz="1800" b="1" dirty="0">
                <a:solidFill>
                  <a:srgbClr val="002060"/>
                </a:solidFill>
              </a:rPr>
              <a:t>Separated with policies</a:t>
            </a:r>
          </a:p>
          <a:p>
            <a:pPr algn="just"/>
            <a:r>
              <a:rPr lang="en-US" sz="1800" b="1" dirty="0">
                <a:solidFill>
                  <a:srgbClr val="FF0000"/>
                </a:solidFill>
              </a:rPr>
              <a:t>Can use apps in host system</a:t>
            </a:r>
          </a:p>
          <a:p>
            <a:pPr algn="just"/>
            <a:r>
              <a:rPr lang="en-US" sz="1800" b="1" dirty="0">
                <a:solidFill>
                  <a:srgbClr val="002060"/>
                </a:solidFill>
              </a:rPr>
              <a:t>Can install additional libraries and apps</a:t>
            </a:r>
          </a:p>
          <a:p>
            <a:pPr algn="just"/>
            <a:r>
              <a:rPr lang="en-US" sz="1800" b="1" dirty="0">
                <a:solidFill>
                  <a:srgbClr val="FF0000"/>
                </a:solidFill>
              </a:rPr>
              <a:t>Portable between OS variants supporting </a:t>
            </a:r>
            <a:r>
              <a:rPr lang="en-US" sz="1800" b="1" dirty="0" err="1">
                <a:solidFill>
                  <a:srgbClr val="FF0000"/>
                </a:solidFill>
              </a:rPr>
              <a:t>linux</a:t>
            </a:r>
            <a:r>
              <a:rPr lang="en-US" sz="1800" b="1" dirty="0">
                <a:solidFill>
                  <a:srgbClr val="FF0000"/>
                </a:solidFill>
              </a:rPr>
              <a:t> container</a:t>
            </a:r>
          </a:p>
          <a:p>
            <a:pPr algn="just"/>
            <a:r>
              <a:rPr lang="en-US" sz="1800" b="1" dirty="0">
                <a:solidFill>
                  <a:srgbClr val="002060"/>
                </a:solidFill>
              </a:rPr>
              <a:t>No overhead with hypervisor and guest OS kernel</a:t>
            </a:r>
            <a:endParaRPr lang="en-IN" sz="1800" b="1" dirty="0">
              <a:solidFill>
                <a:srgbClr val="002060"/>
              </a:solidFill>
            </a:endParaRPr>
          </a:p>
        </p:txBody>
      </p:sp>
      <p:pic>
        <p:nvPicPr>
          <p:cNvPr id="8194" name="Picture 2"/>
          <p:cNvPicPr>
            <a:picLocks noChangeAspect="1" noChangeArrowheads="1"/>
          </p:cNvPicPr>
          <p:nvPr/>
        </p:nvPicPr>
        <p:blipFill>
          <a:blip r:embed="rId2" cstate="print"/>
          <a:srcRect l="43500" t="6034" r="19180" b="27155"/>
          <a:stretch>
            <a:fillRect/>
          </a:stretch>
        </p:blipFill>
        <p:spPr bwMode="auto">
          <a:xfrm>
            <a:off x="4110859" y="638503"/>
            <a:ext cx="3890141" cy="4221218"/>
          </a:xfrm>
          <a:prstGeom prst="rect">
            <a:avLst/>
          </a:prstGeom>
          <a:noFill/>
          <a:ln w="9525">
            <a:noFill/>
            <a:miter lim="800000"/>
            <a:headEnd/>
            <a:tailEnd/>
          </a:ln>
        </p:spPr>
      </p:pic>
      <p:sp>
        <p:nvSpPr>
          <p:cNvPr id="14"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(ii) Using Linux containers</a:t>
            </a:r>
          </a:p>
        </p:txBody>
      </p:sp>
      <p:sp>
        <p:nvSpPr>
          <p:cNvPr id="7" name="Content Placeholder 1"/>
          <p:cNvSpPr txBox="1">
            <a:spLocks/>
          </p:cNvSpPr>
          <p:nvPr/>
        </p:nvSpPr>
        <p:spPr bwMode="auto">
          <a:xfrm>
            <a:off x="395537" y="757879"/>
            <a:ext cx="4677208" cy="4142012"/>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algn="just"/>
            <a:r>
              <a:rPr lang="en-IN" sz="1500" b="1" dirty="0">
                <a:solidFill>
                  <a:srgbClr val="002060"/>
                </a:solidFill>
              </a:rPr>
              <a:t>In this approach, an application together with its dependencies uses packages into a Linux container, which runs using the host machine's Linux stack and any shared resources.</a:t>
            </a:r>
          </a:p>
          <a:p>
            <a:pPr algn="just"/>
            <a:endParaRPr lang="en-IN" sz="1500" dirty="0"/>
          </a:p>
          <a:p>
            <a:pPr algn="just"/>
            <a:r>
              <a:rPr lang="en-IN" sz="1500" b="1" dirty="0" err="1">
                <a:solidFill>
                  <a:srgbClr val="FF0000"/>
                </a:solidFill>
              </a:rPr>
              <a:t>Docker</a:t>
            </a:r>
            <a:r>
              <a:rPr lang="en-IN" sz="1500" b="1" dirty="0">
                <a:solidFill>
                  <a:srgbClr val="FF0000"/>
                </a:solidFill>
              </a:rPr>
              <a:t> is simply a container manager for multiple such containers. </a:t>
            </a:r>
            <a:r>
              <a:rPr lang="en-IN" sz="1500" dirty="0"/>
              <a:t>Applications are isolated form each other by the use of separate namespaces. Resources in one application cannot be addressed by other applications. This yields isolation quite similar to VMs, but with a smaller footprint. </a:t>
            </a:r>
          </a:p>
          <a:p>
            <a:pPr algn="just"/>
            <a:endParaRPr lang="en-IN" sz="1500" dirty="0"/>
          </a:p>
          <a:p>
            <a:pPr algn="just"/>
            <a:r>
              <a:rPr lang="en-IN" sz="1500" b="1" dirty="0">
                <a:solidFill>
                  <a:srgbClr val="002060"/>
                </a:solidFill>
              </a:rPr>
              <a:t>Further, containers can be brought up much faster than VMs. Hundreds of milliseconds as opposed to seconds or  even tens of seconds with VMs.</a:t>
            </a:r>
          </a:p>
          <a:p>
            <a:r>
              <a:rPr lang="en-IN" sz="1500" dirty="0"/>
              <a:t> </a:t>
            </a:r>
          </a:p>
          <a:p>
            <a:pPr marL="257175" indent="-257175" algn="just" fontAlgn="base">
              <a:spcBef>
                <a:spcPct val="20000"/>
              </a:spcBef>
              <a:spcAft>
                <a:spcPct val="0"/>
              </a:spcAft>
              <a:buSzPct val="60000"/>
              <a:buBlip>
                <a:blip r:embed="rId2"/>
              </a:buBlip>
            </a:pPr>
            <a:endParaRPr lang="en-IN" sz="1500" dirty="0"/>
          </a:p>
        </p:txBody>
      </p:sp>
      <p:sp>
        <p:nvSpPr>
          <p:cNvPr id="10"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grpSp>
        <p:nvGrpSpPr>
          <p:cNvPr id="43" name="Group 42"/>
          <p:cNvGrpSpPr/>
          <p:nvPr/>
        </p:nvGrpSpPr>
        <p:grpSpPr>
          <a:xfrm>
            <a:off x="5139559" y="882873"/>
            <a:ext cx="2861441" cy="3720086"/>
            <a:chOff x="5328745" y="1177163"/>
            <a:chExt cx="3815255" cy="4960115"/>
          </a:xfrm>
        </p:grpSpPr>
        <p:sp>
          <p:nvSpPr>
            <p:cNvPr id="13" name="TextBox 12"/>
            <p:cNvSpPr txBox="1"/>
            <p:nvPr/>
          </p:nvSpPr>
          <p:spPr>
            <a:xfrm>
              <a:off x="5328745" y="1450432"/>
              <a:ext cx="1671144" cy="461665"/>
            </a:xfrm>
            <a:prstGeom prst="rect">
              <a:avLst/>
            </a:prstGeom>
            <a:noFill/>
            <a:ln>
              <a:noFill/>
            </a:ln>
          </p:spPr>
          <p:txBody>
            <a:bodyPr wrap="square" rtlCol="0">
              <a:spAutoFit/>
            </a:bodyPr>
            <a:lstStyle/>
            <a:p>
              <a:pPr algn="ctr"/>
              <a:r>
                <a:rPr lang="en-US" sz="1650" b="1" dirty="0"/>
                <a:t>Application</a:t>
              </a:r>
              <a:endParaRPr lang="en-IN" sz="1650" b="1" dirty="0"/>
            </a:p>
          </p:txBody>
        </p:sp>
        <p:sp>
          <p:nvSpPr>
            <p:cNvPr id="14" name="TextBox 13"/>
            <p:cNvSpPr txBox="1"/>
            <p:nvPr/>
          </p:nvSpPr>
          <p:spPr>
            <a:xfrm>
              <a:off x="6589998" y="3547242"/>
              <a:ext cx="2286000"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Linux</a:t>
              </a:r>
            </a:p>
            <a:p>
              <a:pPr algn="ctr"/>
              <a:endParaRPr lang="en-IN" sz="1650" b="1" dirty="0"/>
            </a:p>
          </p:txBody>
        </p:sp>
        <p:sp>
          <p:nvSpPr>
            <p:cNvPr id="15" name="TextBox 14"/>
            <p:cNvSpPr txBox="1"/>
            <p:nvPr/>
          </p:nvSpPr>
          <p:spPr>
            <a:xfrm>
              <a:off x="7309959" y="4661361"/>
              <a:ext cx="809297" cy="461665"/>
            </a:xfrm>
            <a:prstGeom prst="rect">
              <a:avLst/>
            </a:prstGeom>
            <a:solidFill>
              <a:srgbClr val="7030A0"/>
            </a:solidFill>
            <a:ln>
              <a:solidFill>
                <a:schemeClr val="tx1"/>
              </a:solidFill>
            </a:ln>
          </p:spPr>
          <p:txBody>
            <a:bodyPr wrap="square" rtlCol="0">
              <a:spAutoFit/>
            </a:bodyPr>
            <a:lstStyle/>
            <a:p>
              <a:pPr algn="ctr"/>
              <a:r>
                <a:rPr lang="en-US" sz="1650" b="1" dirty="0" err="1"/>
                <a:t>pNIC</a:t>
              </a:r>
              <a:endParaRPr lang="en-IN" sz="1650" b="1" dirty="0"/>
            </a:p>
          </p:txBody>
        </p:sp>
        <p:sp>
          <p:nvSpPr>
            <p:cNvPr id="19" name="TextBox 18"/>
            <p:cNvSpPr txBox="1"/>
            <p:nvPr/>
          </p:nvSpPr>
          <p:spPr>
            <a:xfrm>
              <a:off x="6721362" y="2401620"/>
              <a:ext cx="310057" cy="1138773"/>
            </a:xfrm>
            <a:prstGeom prst="rect">
              <a:avLst/>
            </a:prstGeom>
            <a:solidFill>
              <a:srgbClr val="0070C0"/>
            </a:solidFill>
            <a:ln>
              <a:solidFill>
                <a:schemeClr val="tx1"/>
              </a:solidFill>
            </a:ln>
          </p:spPr>
          <p:txBody>
            <a:bodyPr wrap="square" rtlCol="0">
              <a:spAutoFit/>
            </a:bodyPr>
            <a:lstStyle/>
            <a:p>
              <a:pPr algn="ctr"/>
              <a:endParaRPr lang="en-US" sz="1650" b="1" dirty="0"/>
            </a:p>
            <a:p>
              <a:pPr algn="ctr"/>
              <a:endParaRPr lang="en-US" sz="1650" b="1" dirty="0"/>
            </a:p>
            <a:p>
              <a:pPr algn="ctr"/>
              <a:endParaRPr lang="en-IN" sz="1650" b="1" dirty="0"/>
            </a:p>
          </p:txBody>
        </p:sp>
        <p:sp>
          <p:nvSpPr>
            <p:cNvPr id="20" name="TextBox 19"/>
            <p:cNvSpPr txBox="1"/>
            <p:nvPr/>
          </p:nvSpPr>
          <p:spPr>
            <a:xfrm>
              <a:off x="7504403" y="2412126"/>
              <a:ext cx="299527" cy="1138773"/>
            </a:xfrm>
            <a:prstGeom prst="rect">
              <a:avLst/>
            </a:prstGeom>
            <a:solidFill>
              <a:srgbClr val="0070C0"/>
            </a:solidFill>
            <a:ln>
              <a:solidFill>
                <a:schemeClr val="tx1"/>
              </a:solidFill>
            </a:ln>
          </p:spPr>
          <p:txBody>
            <a:bodyPr wrap="square" rtlCol="0">
              <a:spAutoFit/>
            </a:bodyPr>
            <a:lstStyle/>
            <a:p>
              <a:pPr algn="ctr"/>
              <a:endParaRPr lang="en-US" sz="1650" b="1" dirty="0"/>
            </a:p>
            <a:p>
              <a:pPr algn="ctr"/>
              <a:endParaRPr lang="en-US" sz="1650" b="1" dirty="0"/>
            </a:p>
            <a:p>
              <a:pPr algn="ctr"/>
              <a:endParaRPr lang="en-IN" sz="1650" b="1" dirty="0"/>
            </a:p>
          </p:txBody>
        </p:sp>
        <p:sp>
          <p:nvSpPr>
            <p:cNvPr id="21" name="TextBox 20"/>
            <p:cNvSpPr txBox="1"/>
            <p:nvPr/>
          </p:nvSpPr>
          <p:spPr>
            <a:xfrm>
              <a:off x="8476616" y="2406870"/>
              <a:ext cx="336313" cy="1138773"/>
            </a:xfrm>
            <a:prstGeom prst="rect">
              <a:avLst/>
            </a:prstGeom>
            <a:solidFill>
              <a:srgbClr val="0070C0"/>
            </a:solidFill>
            <a:ln>
              <a:solidFill>
                <a:schemeClr val="tx1"/>
              </a:solidFill>
            </a:ln>
          </p:spPr>
          <p:txBody>
            <a:bodyPr wrap="square" rtlCol="0">
              <a:spAutoFit/>
            </a:bodyPr>
            <a:lstStyle/>
            <a:p>
              <a:pPr algn="ctr"/>
              <a:endParaRPr lang="en-US" sz="1650" b="1" dirty="0"/>
            </a:p>
            <a:p>
              <a:pPr algn="ctr"/>
              <a:endParaRPr lang="en-US" sz="1650" b="1" dirty="0"/>
            </a:p>
            <a:p>
              <a:pPr algn="ctr"/>
              <a:endParaRPr lang="en-IN" sz="1650" b="1" dirty="0"/>
            </a:p>
          </p:txBody>
        </p:sp>
        <p:cxnSp>
          <p:nvCxnSpPr>
            <p:cNvPr id="22" name="Straight Arrow Connector 21"/>
            <p:cNvCxnSpPr>
              <a:stCxn id="13" idx="2"/>
            </p:cNvCxnSpPr>
            <p:nvPr/>
          </p:nvCxnSpPr>
          <p:spPr>
            <a:xfrm>
              <a:off x="6164317" y="1912098"/>
              <a:ext cx="804041" cy="31084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110246" y="5675613"/>
              <a:ext cx="1213945"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pSwitch</a:t>
              </a:r>
              <a:endParaRPr lang="en-IN" sz="1650" b="1" dirty="0"/>
            </a:p>
          </p:txBody>
        </p:sp>
        <p:cxnSp>
          <p:nvCxnSpPr>
            <p:cNvPr id="24" name="Straight Connector 23"/>
            <p:cNvCxnSpPr>
              <a:stCxn id="15" idx="2"/>
              <a:endCxn id="23" idx="0"/>
            </p:cNvCxnSpPr>
            <p:nvPr/>
          </p:nvCxnSpPr>
          <p:spPr>
            <a:xfrm>
              <a:off x="7714608" y="5123026"/>
              <a:ext cx="2612" cy="5525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589989" y="2270237"/>
              <a:ext cx="599089" cy="1103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Rectangle 25"/>
            <p:cNvSpPr/>
            <p:nvPr/>
          </p:nvSpPr>
          <p:spPr>
            <a:xfrm>
              <a:off x="6584732" y="3541986"/>
              <a:ext cx="2307020" cy="1944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Rectangle 26"/>
            <p:cNvSpPr/>
            <p:nvPr/>
          </p:nvSpPr>
          <p:spPr>
            <a:xfrm>
              <a:off x="7373029" y="2280743"/>
              <a:ext cx="599089" cy="1103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8" name="Rectangle 27"/>
            <p:cNvSpPr/>
            <p:nvPr/>
          </p:nvSpPr>
          <p:spPr>
            <a:xfrm>
              <a:off x="8361027" y="2291249"/>
              <a:ext cx="599089" cy="1103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30" name="TextBox 29"/>
            <p:cNvSpPr txBox="1"/>
            <p:nvPr/>
          </p:nvSpPr>
          <p:spPr>
            <a:xfrm>
              <a:off x="7987863" y="1996992"/>
              <a:ext cx="336332" cy="461665"/>
            </a:xfrm>
            <a:prstGeom prst="rect">
              <a:avLst/>
            </a:prstGeom>
            <a:noFill/>
            <a:ln>
              <a:noFill/>
            </a:ln>
          </p:spPr>
          <p:txBody>
            <a:bodyPr wrap="square" rtlCol="0">
              <a:spAutoFit/>
            </a:bodyPr>
            <a:lstStyle/>
            <a:p>
              <a:pPr algn="ctr"/>
              <a:r>
                <a:rPr lang="en-US" sz="1650" b="1" dirty="0"/>
                <a:t>…</a:t>
              </a:r>
              <a:endParaRPr lang="en-IN" sz="1650" b="1" dirty="0"/>
            </a:p>
          </p:txBody>
        </p:sp>
        <p:sp>
          <p:nvSpPr>
            <p:cNvPr id="33" name="TextBox 32"/>
            <p:cNvSpPr txBox="1"/>
            <p:nvPr/>
          </p:nvSpPr>
          <p:spPr>
            <a:xfrm>
              <a:off x="7472856" y="1177163"/>
              <a:ext cx="1671144" cy="461665"/>
            </a:xfrm>
            <a:prstGeom prst="rect">
              <a:avLst/>
            </a:prstGeom>
            <a:noFill/>
            <a:ln>
              <a:noFill/>
            </a:ln>
          </p:spPr>
          <p:txBody>
            <a:bodyPr wrap="square" rtlCol="0">
              <a:spAutoFit/>
            </a:bodyPr>
            <a:lstStyle/>
            <a:p>
              <a:pPr algn="ctr"/>
              <a:r>
                <a:rPr lang="en-US" sz="1650" b="1" dirty="0"/>
                <a:t>Container</a:t>
              </a:r>
              <a:endParaRPr lang="en-IN" sz="1650" b="1" dirty="0"/>
            </a:p>
          </p:txBody>
        </p:sp>
        <p:cxnSp>
          <p:nvCxnSpPr>
            <p:cNvPr id="34" name="Straight Arrow Connector 33"/>
            <p:cNvCxnSpPr>
              <a:endCxn id="28" idx="0"/>
            </p:cNvCxnSpPr>
            <p:nvPr/>
          </p:nvCxnSpPr>
          <p:spPr>
            <a:xfrm>
              <a:off x="8418786" y="1576552"/>
              <a:ext cx="241786" cy="71469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339254" y="3904597"/>
              <a:ext cx="1108841" cy="461665"/>
            </a:xfrm>
            <a:prstGeom prst="rect">
              <a:avLst/>
            </a:prstGeom>
            <a:noFill/>
            <a:ln>
              <a:noFill/>
            </a:ln>
          </p:spPr>
          <p:txBody>
            <a:bodyPr wrap="square" rtlCol="0">
              <a:spAutoFit/>
            </a:bodyPr>
            <a:lstStyle/>
            <a:p>
              <a:pPr algn="ctr"/>
              <a:r>
                <a:rPr lang="en-US" sz="1650" b="1" dirty="0" err="1"/>
                <a:t>Docker</a:t>
              </a:r>
              <a:endParaRPr lang="en-IN" sz="1650" b="1" dirty="0"/>
            </a:p>
          </p:txBody>
        </p:sp>
        <p:cxnSp>
          <p:nvCxnSpPr>
            <p:cNvPr id="38" name="Straight Arrow Connector 37"/>
            <p:cNvCxnSpPr>
              <a:endCxn id="26" idx="1"/>
            </p:cNvCxnSpPr>
            <p:nvPr/>
          </p:nvCxnSpPr>
          <p:spPr>
            <a:xfrm flipV="1">
              <a:off x="5943600" y="3639207"/>
              <a:ext cx="641132" cy="14451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6358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F20AF-9A20-4310-A330-A2ED15D597EA}"/>
              </a:ext>
            </a:extLst>
          </p:cNvPr>
          <p:cNvSpPr>
            <a:spLocks noGrp="1"/>
          </p:cNvSpPr>
          <p:nvPr>
            <p:ph type="title"/>
          </p:nvPr>
        </p:nvSpPr>
        <p:spPr/>
        <p:txBody>
          <a:bodyPr/>
          <a:lstStyle/>
          <a:p>
            <a:r>
              <a:rPr lang="en-IN" dirty="0"/>
              <a:t>Kubernetes: Definition</a:t>
            </a:r>
          </a:p>
        </p:txBody>
      </p:sp>
      <p:sp>
        <p:nvSpPr>
          <p:cNvPr id="4" name="TextBox 3">
            <a:extLst>
              <a:ext uri="{FF2B5EF4-FFF2-40B4-BE49-F238E27FC236}">
                <a16:creationId xmlns:a16="http://schemas.microsoft.com/office/drawing/2014/main" id="{2AC65664-8190-4A99-9E1C-B8C462828FEE}"/>
              </a:ext>
            </a:extLst>
          </p:cNvPr>
          <p:cNvSpPr txBox="1"/>
          <p:nvPr/>
        </p:nvSpPr>
        <p:spPr>
          <a:xfrm>
            <a:off x="683568" y="915566"/>
            <a:ext cx="7632848" cy="3785652"/>
          </a:xfrm>
          <a:prstGeom prst="rect">
            <a:avLst/>
          </a:prstGeom>
          <a:noFill/>
        </p:spPr>
        <p:txBody>
          <a:bodyPr wrap="square">
            <a:spAutoFit/>
          </a:bodyPr>
          <a:lstStyle/>
          <a:p>
            <a:r>
              <a:rPr lang="en-US" sz="1600" dirty="0"/>
              <a:t>Kubernetes (K8S) is an open source software tool for managing containerized</a:t>
            </a:r>
          </a:p>
          <a:p>
            <a:r>
              <a:rPr lang="en-US" sz="1600" dirty="0"/>
              <a:t>workloads.</a:t>
            </a:r>
          </a:p>
          <a:p>
            <a:endParaRPr lang="en-US" sz="1600" dirty="0"/>
          </a:p>
          <a:p>
            <a:r>
              <a:rPr lang="en-US" sz="1600" dirty="0"/>
              <a:t>● It operates at the container (not hardware) level to automate the deployment, scaling</a:t>
            </a:r>
          </a:p>
          <a:p>
            <a:r>
              <a:rPr lang="en-US" sz="1600" dirty="0"/>
              <a:t>and management of applications.</a:t>
            </a:r>
          </a:p>
          <a:p>
            <a:endParaRPr lang="en-US" sz="1600" dirty="0"/>
          </a:p>
          <a:p>
            <a:r>
              <a:rPr lang="en-US" sz="1600" dirty="0"/>
              <a:t>● K8s works alongside a </a:t>
            </a:r>
            <a:r>
              <a:rPr lang="en-US" sz="1600" dirty="0" err="1"/>
              <a:t>containerisation</a:t>
            </a:r>
            <a:r>
              <a:rPr lang="en-US" sz="1600" dirty="0"/>
              <a:t> tool, like Docker. So if containers are the</a:t>
            </a:r>
          </a:p>
          <a:p>
            <a:r>
              <a:rPr lang="en-US" sz="1600" dirty="0"/>
              <a:t>‘ingredients’ of an application, then K8S would be the ‘chef’.</a:t>
            </a:r>
          </a:p>
          <a:p>
            <a:endParaRPr lang="en-US" sz="1600" dirty="0"/>
          </a:p>
          <a:p>
            <a:r>
              <a:rPr lang="en-US" sz="1600" dirty="0"/>
              <a:t>● As well as managing individual containers, K8s can also manage clusters.</a:t>
            </a:r>
          </a:p>
          <a:p>
            <a:endParaRPr lang="en-US" sz="1600" dirty="0"/>
          </a:p>
          <a:p>
            <a:r>
              <a:rPr lang="en-US" sz="1600" dirty="0"/>
              <a:t>○ A cluster is a series of servers connected to run containers.</a:t>
            </a:r>
          </a:p>
          <a:p>
            <a:r>
              <a:rPr lang="en-US" sz="1600" dirty="0"/>
              <a:t>○ K8s can scale up to 5,000 servers and 150,000 pods in a single cluster.</a:t>
            </a:r>
          </a:p>
          <a:p>
            <a:r>
              <a:rPr lang="en-US" sz="1600" dirty="0"/>
              <a:t>○ A pod is a group of containers that share resources, a network and can</a:t>
            </a:r>
          </a:p>
          <a:p>
            <a:r>
              <a:rPr lang="en-US" sz="1600" dirty="0"/>
              <a:t>communicate with one another.</a:t>
            </a:r>
            <a:endParaRPr lang="en-IN" sz="1600" dirty="0"/>
          </a:p>
        </p:txBody>
      </p:sp>
    </p:spTree>
    <p:extLst>
      <p:ext uri="{BB962C8B-B14F-4D97-AF65-F5344CB8AC3E}">
        <p14:creationId xmlns:p14="http://schemas.microsoft.com/office/powerpoint/2010/main" val="2615258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9C94-8E40-41AA-97D1-C7148028039B}"/>
              </a:ext>
            </a:extLst>
          </p:cNvPr>
          <p:cNvSpPr>
            <a:spLocks noGrp="1"/>
          </p:cNvSpPr>
          <p:nvPr>
            <p:ph type="title"/>
          </p:nvPr>
        </p:nvSpPr>
        <p:spPr/>
        <p:txBody>
          <a:bodyPr/>
          <a:lstStyle/>
          <a:p>
            <a:r>
              <a:rPr lang="en-IN" dirty="0"/>
              <a:t>How Does Kubernetes Work?</a:t>
            </a:r>
          </a:p>
        </p:txBody>
      </p:sp>
      <p:sp>
        <p:nvSpPr>
          <p:cNvPr id="4" name="TextBox 3">
            <a:extLst>
              <a:ext uri="{FF2B5EF4-FFF2-40B4-BE49-F238E27FC236}">
                <a16:creationId xmlns:a16="http://schemas.microsoft.com/office/drawing/2014/main" id="{7C10858E-D6C3-474D-9162-5113A1B44A39}"/>
              </a:ext>
            </a:extLst>
          </p:cNvPr>
          <p:cNvSpPr txBox="1"/>
          <p:nvPr/>
        </p:nvSpPr>
        <p:spPr>
          <a:xfrm>
            <a:off x="395536" y="987574"/>
            <a:ext cx="4572000" cy="338554"/>
          </a:xfrm>
          <a:prstGeom prst="rect">
            <a:avLst/>
          </a:prstGeom>
          <a:noFill/>
        </p:spPr>
        <p:txBody>
          <a:bodyPr wrap="square">
            <a:spAutoFit/>
          </a:bodyPr>
          <a:lstStyle/>
          <a:p>
            <a:r>
              <a:rPr lang="en-US" sz="1600" dirty="0"/>
              <a:t>Kubernetes has a master-slave architecture:</a:t>
            </a:r>
            <a:endParaRPr lang="en-IN" sz="1600" dirty="0"/>
          </a:p>
        </p:txBody>
      </p:sp>
      <p:sp>
        <p:nvSpPr>
          <p:cNvPr id="6" name="TextBox 5">
            <a:extLst>
              <a:ext uri="{FF2B5EF4-FFF2-40B4-BE49-F238E27FC236}">
                <a16:creationId xmlns:a16="http://schemas.microsoft.com/office/drawing/2014/main" id="{C30F1218-1E95-49C0-8AF7-621D6040E625}"/>
              </a:ext>
            </a:extLst>
          </p:cNvPr>
          <p:cNvSpPr txBox="1"/>
          <p:nvPr/>
        </p:nvSpPr>
        <p:spPr>
          <a:xfrm>
            <a:off x="611560" y="1851670"/>
            <a:ext cx="2808312" cy="2800767"/>
          </a:xfrm>
          <a:prstGeom prst="rect">
            <a:avLst/>
          </a:prstGeom>
          <a:noFill/>
        </p:spPr>
        <p:txBody>
          <a:bodyPr wrap="square">
            <a:spAutoFit/>
          </a:bodyPr>
          <a:lstStyle/>
          <a:p>
            <a:r>
              <a:rPr lang="en-US" sz="1600" dirty="0"/>
              <a:t>1. Worker Nodes (slave) - This is</a:t>
            </a:r>
          </a:p>
          <a:p>
            <a:r>
              <a:rPr lang="en-US" sz="1600" dirty="0"/>
              <a:t>where containers are deployed.</a:t>
            </a:r>
          </a:p>
          <a:p>
            <a:r>
              <a:rPr lang="en-US" sz="1600" dirty="0"/>
              <a:t>These nodes contain:</a:t>
            </a:r>
          </a:p>
          <a:p>
            <a:r>
              <a:rPr lang="en-US" sz="1600" dirty="0"/>
              <a:t>a. Multiple pods</a:t>
            </a:r>
          </a:p>
          <a:p>
            <a:r>
              <a:rPr lang="en-US" sz="1600" dirty="0"/>
              <a:t>b. Docker engine</a:t>
            </a:r>
          </a:p>
          <a:p>
            <a:r>
              <a:rPr lang="en-US" sz="1600" dirty="0"/>
              <a:t>c. Any add-ons e.g. DNS</a:t>
            </a:r>
          </a:p>
          <a:p>
            <a:r>
              <a:rPr lang="en-US" sz="1600" dirty="0"/>
              <a:t>d. Kubelet - this is an important</a:t>
            </a:r>
          </a:p>
          <a:p>
            <a:r>
              <a:rPr lang="en-US" sz="1600" dirty="0"/>
              <a:t>component as it carries out the</a:t>
            </a:r>
          </a:p>
          <a:p>
            <a:r>
              <a:rPr lang="en-US" sz="1600" dirty="0"/>
              <a:t>instructions from the master</a:t>
            </a:r>
          </a:p>
          <a:p>
            <a:r>
              <a:rPr lang="en-US" sz="1600" dirty="0"/>
              <a:t>node.</a:t>
            </a:r>
          </a:p>
          <a:p>
            <a:endParaRPr lang="en-US" sz="1600" dirty="0"/>
          </a:p>
        </p:txBody>
      </p:sp>
      <p:sp>
        <p:nvSpPr>
          <p:cNvPr id="8" name="TextBox 7">
            <a:extLst>
              <a:ext uri="{FF2B5EF4-FFF2-40B4-BE49-F238E27FC236}">
                <a16:creationId xmlns:a16="http://schemas.microsoft.com/office/drawing/2014/main" id="{87C761FF-25AB-4528-B741-9AA18699EEF0}"/>
              </a:ext>
            </a:extLst>
          </p:cNvPr>
          <p:cNvSpPr txBox="1"/>
          <p:nvPr/>
        </p:nvSpPr>
        <p:spPr>
          <a:xfrm>
            <a:off x="4297095" y="1743948"/>
            <a:ext cx="4572000" cy="3046988"/>
          </a:xfrm>
          <a:prstGeom prst="rect">
            <a:avLst/>
          </a:prstGeom>
          <a:noFill/>
        </p:spPr>
        <p:txBody>
          <a:bodyPr wrap="square">
            <a:spAutoFit/>
          </a:bodyPr>
          <a:lstStyle/>
          <a:p>
            <a:r>
              <a:rPr lang="en-US" sz="1600" dirty="0"/>
              <a:t>2. Master Node (master) - This controls the</a:t>
            </a:r>
          </a:p>
          <a:p>
            <a:r>
              <a:rPr lang="en-US" sz="1600" dirty="0"/>
              <a:t>deployment. This node contains:</a:t>
            </a:r>
          </a:p>
          <a:p>
            <a:r>
              <a:rPr lang="en-US" sz="1600" dirty="0"/>
              <a:t>a. API server - this receives inputs</a:t>
            </a:r>
          </a:p>
          <a:p>
            <a:r>
              <a:rPr lang="en-US" sz="1600" dirty="0"/>
              <a:t>from the User Interface (UI) or</a:t>
            </a:r>
          </a:p>
          <a:p>
            <a:r>
              <a:rPr lang="en-US" sz="1600" dirty="0"/>
              <a:t>Command Line Interface (CLI).</a:t>
            </a:r>
          </a:p>
          <a:p>
            <a:r>
              <a:rPr lang="en-US" sz="1600" dirty="0"/>
              <a:t>b. Controller - uses information from</a:t>
            </a:r>
          </a:p>
          <a:p>
            <a:r>
              <a:rPr lang="en-US" sz="1600" dirty="0"/>
              <a:t>the API to drive the application from</a:t>
            </a:r>
          </a:p>
          <a:p>
            <a:r>
              <a:rPr lang="en-US" sz="1600" dirty="0"/>
              <a:t>its current state towards the desired</a:t>
            </a:r>
          </a:p>
          <a:p>
            <a:r>
              <a:rPr lang="en-US" sz="1600" dirty="0"/>
              <a:t>state provided.</a:t>
            </a:r>
          </a:p>
          <a:p>
            <a:r>
              <a:rPr lang="en-US" sz="1600" dirty="0"/>
              <a:t>c. Scheduler</a:t>
            </a:r>
          </a:p>
          <a:p>
            <a:r>
              <a:rPr lang="en-US" sz="1600" dirty="0"/>
              <a:t>d. Etcd - handles configuration</a:t>
            </a:r>
          </a:p>
          <a:p>
            <a:r>
              <a:rPr lang="en-US" sz="1600" dirty="0"/>
              <a:t>management, service discovery etc.</a:t>
            </a:r>
          </a:p>
        </p:txBody>
      </p:sp>
    </p:spTree>
    <p:extLst>
      <p:ext uri="{BB962C8B-B14F-4D97-AF65-F5344CB8AC3E}">
        <p14:creationId xmlns:p14="http://schemas.microsoft.com/office/powerpoint/2010/main" val="3704047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D230-F709-4267-8607-1AB5D1398619}"/>
              </a:ext>
            </a:extLst>
          </p:cNvPr>
          <p:cNvSpPr>
            <a:spLocks noGrp="1"/>
          </p:cNvSpPr>
          <p:nvPr>
            <p:ph type="title"/>
          </p:nvPr>
        </p:nvSpPr>
        <p:spPr/>
        <p:txBody>
          <a:bodyPr/>
          <a:lstStyle/>
          <a:p>
            <a:r>
              <a:rPr lang="en-IN" dirty="0"/>
              <a:t>Kubernetes Architecture</a:t>
            </a:r>
          </a:p>
        </p:txBody>
      </p:sp>
      <p:pic>
        <p:nvPicPr>
          <p:cNvPr id="1026" name="Picture 2" descr="kubernetes architecture diagram">
            <a:extLst>
              <a:ext uri="{FF2B5EF4-FFF2-40B4-BE49-F238E27FC236}">
                <a16:creationId xmlns:a16="http://schemas.microsoft.com/office/drawing/2014/main" id="{57E0520C-DE86-4FD2-9D32-04B702F858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663" y="627534"/>
            <a:ext cx="870108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068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88B2-7646-4F31-AD33-ED63B20A4699}"/>
              </a:ext>
            </a:extLst>
          </p:cNvPr>
          <p:cNvSpPr>
            <a:spLocks noGrp="1"/>
          </p:cNvSpPr>
          <p:nvPr>
            <p:ph type="title"/>
          </p:nvPr>
        </p:nvSpPr>
        <p:spPr/>
        <p:txBody>
          <a:bodyPr/>
          <a:lstStyle/>
          <a:p>
            <a:r>
              <a:rPr lang="en-IN" dirty="0"/>
              <a:t>Kubernetes Master Node</a:t>
            </a:r>
          </a:p>
        </p:txBody>
      </p:sp>
      <p:sp>
        <p:nvSpPr>
          <p:cNvPr id="4" name="TextBox 3">
            <a:extLst>
              <a:ext uri="{FF2B5EF4-FFF2-40B4-BE49-F238E27FC236}">
                <a16:creationId xmlns:a16="http://schemas.microsoft.com/office/drawing/2014/main" id="{B06341C7-88E2-4B72-8AA0-B1BD4CF279D9}"/>
              </a:ext>
            </a:extLst>
          </p:cNvPr>
          <p:cNvSpPr txBox="1"/>
          <p:nvPr/>
        </p:nvSpPr>
        <p:spPr>
          <a:xfrm>
            <a:off x="303858" y="699542"/>
            <a:ext cx="8208912" cy="4616648"/>
          </a:xfrm>
          <a:prstGeom prst="rect">
            <a:avLst/>
          </a:prstGeom>
          <a:noFill/>
        </p:spPr>
        <p:txBody>
          <a:bodyPr wrap="square">
            <a:spAutoFit/>
          </a:bodyPr>
          <a:lstStyle/>
          <a:p>
            <a:r>
              <a:rPr lang="en-US" dirty="0"/>
              <a:t>Master Node is a collection of components like Storage, Controller, Scheduler, API-server that makes up the control plan of the Kubernetes. When you interact with Kubernetes by using CLI you are communicating with the  Kubernetes cluster’s master node. All the processes run on a single node in the cluster, and this node is also referred to as the master.</a:t>
            </a:r>
          </a:p>
          <a:p>
            <a:endParaRPr lang="en-US" dirty="0"/>
          </a:p>
          <a:p>
            <a:r>
              <a:rPr lang="en-US" dirty="0"/>
              <a:t>Master Node Components:</a:t>
            </a:r>
          </a:p>
          <a:p>
            <a:r>
              <a:rPr lang="en-US" dirty="0"/>
              <a:t>1) Kube API-server performs all the administrative tasks on the master node. A user sends the rest commands as YAML/JSON format to the API server, then it processes and executes them. The Kube API-server is the front end of the Kubernetes control plane.</a:t>
            </a:r>
          </a:p>
          <a:p>
            <a:endParaRPr lang="en-US" dirty="0"/>
          </a:p>
          <a:p>
            <a:r>
              <a:rPr lang="en-US" dirty="0"/>
              <a:t>2) etcd is a distributed key-value store that is used to store the cluster state. Kubernetes stores the file in a database called the etcd. Besides storing the cluster state, etcd is also used to store the configuration details such as the subnets and the config maps.</a:t>
            </a:r>
          </a:p>
          <a:p>
            <a:endParaRPr lang="en-US" dirty="0"/>
          </a:p>
          <a:p>
            <a:r>
              <a:rPr lang="en-US" dirty="0"/>
              <a:t>3) Kube-scheduler is used to schedule the work to different worker nodes. It also manages the new requests coming from the API Server and assigns them to healthy nodes.</a:t>
            </a:r>
          </a:p>
          <a:p>
            <a:endParaRPr lang="en-US" dirty="0"/>
          </a:p>
          <a:p>
            <a:r>
              <a:rPr lang="en-US" dirty="0"/>
              <a:t>4) Kube Controller Manager  task is to obtain the desired state from the API Server. If the desired state does not meet the current state of the object, then the corrective steps are taken by the control loop to bring the current state the same as the desired state.</a:t>
            </a:r>
          </a:p>
          <a:p>
            <a:endParaRPr lang="en-US" dirty="0"/>
          </a:p>
        </p:txBody>
      </p:sp>
    </p:spTree>
    <p:extLst>
      <p:ext uri="{BB962C8B-B14F-4D97-AF65-F5344CB8AC3E}">
        <p14:creationId xmlns:p14="http://schemas.microsoft.com/office/powerpoint/2010/main" val="1927612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C63D-8516-4001-B6E6-30656995BDB9}"/>
              </a:ext>
            </a:extLst>
          </p:cNvPr>
          <p:cNvSpPr>
            <a:spLocks noGrp="1"/>
          </p:cNvSpPr>
          <p:nvPr>
            <p:ph type="title"/>
          </p:nvPr>
        </p:nvSpPr>
        <p:spPr/>
        <p:txBody>
          <a:bodyPr/>
          <a:lstStyle/>
          <a:p>
            <a:r>
              <a:rPr lang="en-IN" dirty="0"/>
              <a:t>Kubernetes Worker Node</a:t>
            </a:r>
          </a:p>
        </p:txBody>
      </p:sp>
      <p:sp>
        <p:nvSpPr>
          <p:cNvPr id="4" name="TextBox 3">
            <a:extLst>
              <a:ext uri="{FF2B5EF4-FFF2-40B4-BE49-F238E27FC236}">
                <a16:creationId xmlns:a16="http://schemas.microsoft.com/office/drawing/2014/main" id="{4881ABA7-AC2E-49D4-B984-2473E0CF04EC}"/>
              </a:ext>
            </a:extLst>
          </p:cNvPr>
          <p:cNvSpPr txBox="1"/>
          <p:nvPr/>
        </p:nvSpPr>
        <p:spPr>
          <a:xfrm>
            <a:off x="251520" y="771550"/>
            <a:ext cx="8473559" cy="4185761"/>
          </a:xfrm>
          <a:prstGeom prst="rect">
            <a:avLst/>
          </a:prstGeom>
          <a:noFill/>
        </p:spPr>
        <p:txBody>
          <a:bodyPr wrap="square">
            <a:spAutoFit/>
          </a:bodyPr>
          <a:lstStyle/>
          <a:p>
            <a:r>
              <a:rPr lang="en-US" dirty="0"/>
              <a:t>The worker nodes in a cluster are the machines or physical servers that run your applications. The Kubernetes master controls each node. there are multiple nodes connected to the master node. On the node, there are multiple pods running and there are multiple containers running in pods.</a:t>
            </a:r>
          </a:p>
          <a:p>
            <a:endParaRPr lang="en-US" dirty="0"/>
          </a:p>
          <a:p>
            <a:r>
              <a:rPr lang="en-US" dirty="0"/>
              <a:t>Worker Node Components</a:t>
            </a:r>
          </a:p>
          <a:p>
            <a:r>
              <a:rPr lang="en-US" dirty="0"/>
              <a:t> 1) Kubelet is an agent that runs on each worker node and communicates with the master node. It also makes sure that the containers which are part of the pods are always healthy. It watches for tasks sent from the API Server, executes the task like deploy or destroy the container, and then reports back to the Master.</a:t>
            </a:r>
          </a:p>
          <a:p>
            <a:endParaRPr lang="en-US" dirty="0"/>
          </a:p>
          <a:p>
            <a:r>
              <a:rPr lang="en-US" dirty="0"/>
              <a:t>2) Kube-proxy is used to communicate between the multiple worker nodes. It maintains network rules on nodes and also make sure there are necessary rules define on the worker node so the container can communicate to each in different nodes.</a:t>
            </a:r>
          </a:p>
          <a:p>
            <a:endParaRPr lang="en-US" dirty="0"/>
          </a:p>
          <a:p>
            <a:r>
              <a:rPr lang="en-US" dirty="0"/>
              <a:t>3) Kubernetes pod is a group of one or more containers that are deployed together on the same host. Pod is deployed with a shared storage/network, and a specification for how to run the containers. Containers can easily communicate with other containers in the same pod as though they were on the same machine.</a:t>
            </a:r>
          </a:p>
          <a:p>
            <a:endParaRPr lang="en-US" dirty="0"/>
          </a:p>
          <a:p>
            <a:r>
              <a:rPr lang="en-US" dirty="0"/>
              <a:t>4) Container Runtime is the software that is responsible for running containers. Kubernetes supports several container runtimes: Docker, containers.</a:t>
            </a:r>
            <a:endParaRPr lang="en-IN" dirty="0"/>
          </a:p>
        </p:txBody>
      </p:sp>
    </p:spTree>
    <p:extLst>
      <p:ext uri="{BB962C8B-B14F-4D97-AF65-F5344CB8AC3E}">
        <p14:creationId xmlns:p14="http://schemas.microsoft.com/office/powerpoint/2010/main" val="912250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30C1-0F32-4055-87DC-261A4D1EAF05}"/>
              </a:ext>
            </a:extLst>
          </p:cNvPr>
          <p:cNvSpPr>
            <a:spLocks noGrp="1"/>
          </p:cNvSpPr>
          <p:nvPr>
            <p:ph type="title"/>
          </p:nvPr>
        </p:nvSpPr>
        <p:spPr/>
        <p:txBody>
          <a:bodyPr/>
          <a:lstStyle/>
          <a:p>
            <a:r>
              <a:rPr lang="en-IN" dirty="0"/>
              <a:t>Benefits of Kubernetes</a:t>
            </a:r>
          </a:p>
        </p:txBody>
      </p:sp>
      <p:sp>
        <p:nvSpPr>
          <p:cNvPr id="6" name="TextBox 5">
            <a:extLst>
              <a:ext uri="{FF2B5EF4-FFF2-40B4-BE49-F238E27FC236}">
                <a16:creationId xmlns:a16="http://schemas.microsoft.com/office/drawing/2014/main" id="{898792F1-4A38-4C08-ADEC-DACC781DC4D3}"/>
              </a:ext>
            </a:extLst>
          </p:cNvPr>
          <p:cNvSpPr txBox="1"/>
          <p:nvPr/>
        </p:nvSpPr>
        <p:spPr>
          <a:xfrm>
            <a:off x="395535" y="802035"/>
            <a:ext cx="8552913" cy="3539430"/>
          </a:xfrm>
          <a:prstGeom prst="rect">
            <a:avLst/>
          </a:prstGeom>
          <a:noFill/>
        </p:spPr>
        <p:txBody>
          <a:bodyPr wrap="square">
            <a:spAutoFit/>
          </a:bodyPr>
          <a:lstStyle/>
          <a:p>
            <a:r>
              <a:rPr lang="en-US" sz="1600" dirty="0"/>
              <a:t>Self-healing</a:t>
            </a:r>
          </a:p>
          <a:p>
            <a:r>
              <a:rPr lang="en-US" sz="1600" dirty="0"/>
              <a:t>○ Clusters can auto-restore from errors by rolling back to the last working version of</a:t>
            </a:r>
          </a:p>
          <a:p>
            <a:r>
              <a:rPr lang="en-US" sz="1600" dirty="0"/>
              <a:t>software. This allows teams to ship quickly without the risk of breaking anything.</a:t>
            </a:r>
          </a:p>
          <a:p>
            <a:r>
              <a:rPr lang="en-US" sz="1600" dirty="0"/>
              <a:t>● High Availability</a:t>
            </a:r>
          </a:p>
          <a:p>
            <a:r>
              <a:rPr lang="en-US" sz="1600" dirty="0"/>
              <a:t>○ Clusters can be recreated on a working node to avoid downtime during server</a:t>
            </a:r>
          </a:p>
          <a:p>
            <a:r>
              <a:rPr lang="en-US" sz="1600" dirty="0"/>
              <a:t>failure.</a:t>
            </a:r>
          </a:p>
          <a:p>
            <a:r>
              <a:rPr lang="en-US" sz="1600" dirty="0"/>
              <a:t>● </a:t>
            </a:r>
            <a:r>
              <a:rPr lang="en-US" sz="1600" dirty="0" err="1"/>
              <a:t>Simplifys</a:t>
            </a:r>
            <a:r>
              <a:rPr lang="en-US" sz="1600" dirty="0"/>
              <a:t> Maintenance</a:t>
            </a:r>
          </a:p>
          <a:p>
            <a:r>
              <a:rPr lang="en-US" sz="1600" dirty="0"/>
              <a:t>○ If a server needs to be rebooted, or the host OS needs updating, containers can</a:t>
            </a:r>
          </a:p>
          <a:p>
            <a:r>
              <a:rPr lang="en-US" sz="1600" dirty="0"/>
              <a:t>be moved to another node whilst maintenance is carried out.</a:t>
            </a:r>
          </a:p>
          <a:p>
            <a:r>
              <a:rPr lang="en-US" sz="1600" dirty="0"/>
              <a:t>● Automatic Scaling</a:t>
            </a:r>
          </a:p>
          <a:p>
            <a:r>
              <a:rPr lang="en-US" sz="1600" dirty="0"/>
              <a:t>○ Uses information from user requests and CPU usage to increase or decrease the</a:t>
            </a:r>
          </a:p>
          <a:p>
            <a:r>
              <a:rPr lang="en-US" sz="1600" dirty="0"/>
              <a:t>number of nodes running to match demand.</a:t>
            </a:r>
          </a:p>
          <a:p>
            <a:r>
              <a:rPr lang="en-US" sz="1600" dirty="0"/>
              <a:t>● Efficient</a:t>
            </a:r>
          </a:p>
          <a:p>
            <a:r>
              <a:rPr lang="en-US" sz="1600" dirty="0"/>
              <a:t>○ Automatically spins up any new containers on under-utilized nodes.</a:t>
            </a:r>
            <a:endParaRPr lang="en-IN" sz="1600" dirty="0"/>
          </a:p>
        </p:txBody>
      </p:sp>
    </p:spTree>
    <p:extLst>
      <p:ext uri="{BB962C8B-B14F-4D97-AF65-F5344CB8AC3E}">
        <p14:creationId xmlns:p14="http://schemas.microsoft.com/office/powerpoint/2010/main" val="604678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E423-9AC7-420C-8BE5-77F1151A5D25}"/>
              </a:ext>
            </a:extLst>
          </p:cNvPr>
          <p:cNvSpPr>
            <a:spLocks noGrp="1"/>
          </p:cNvSpPr>
          <p:nvPr>
            <p:ph type="title"/>
          </p:nvPr>
        </p:nvSpPr>
        <p:spPr/>
        <p:txBody>
          <a:bodyPr/>
          <a:lstStyle/>
          <a:p>
            <a:r>
              <a:rPr lang="en-US" dirty="0"/>
              <a:t>Things Kubernetes does not do...</a:t>
            </a:r>
            <a:endParaRPr lang="en-IN" dirty="0"/>
          </a:p>
        </p:txBody>
      </p:sp>
      <p:sp>
        <p:nvSpPr>
          <p:cNvPr id="4" name="TextBox 3">
            <a:extLst>
              <a:ext uri="{FF2B5EF4-FFF2-40B4-BE49-F238E27FC236}">
                <a16:creationId xmlns:a16="http://schemas.microsoft.com/office/drawing/2014/main" id="{BC396C34-A2FE-46E9-8A56-CA17FBB81D3C}"/>
              </a:ext>
            </a:extLst>
          </p:cNvPr>
          <p:cNvSpPr txBox="1"/>
          <p:nvPr/>
        </p:nvSpPr>
        <p:spPr>
          <a:xfrm>
            <a:off x="683568" y="1419622"/>
            <a:ext cx="7848872" cy="2062103"/>
          </a:xfrm>
          <a:prstGeom prst="rect">
            <a:avLst/>
          </a:prstGeom>
          <a:noFill/>
        </p:spPr>
        <p:txBody>
          <a:bodyPr wrap="square">
            <a:spAutoFit/>
          </a:bodyPr>
          <a:lstStyle/>
          <a:p>
            <a:r>
              <a:rPr lang="en-IN" sz="1600" dirty="0"/>
              <a:t>There are sometimes misconceptions about what Kubernetes can do. Kubernetes does</a:t>
            </a:r>
          </a:p>
          <a:p>
            <a:r>
              <a:rPr lang="en-IN" sz="1600" dirty="0"/>
              <a:t>not…</a:t>
            </a:r>
          </a:p>
          <a:p>
            <a:r>
              <a:rPr lang="en-IN" sz="1600" dirty="0"/>
              <a:t>● Provide any comprehensive machine configuration.</a:t>
            </a:r>
          </a:p>
          <a:p>
            <a:r>
              <a:rPr lang="en-IN" sz="1600" dirty="0"/>
              <a:t>● Provide a configuration language/system</a:t>
            </a:r>
          </a:p>
          <a:p>
            <a:r>
              <a:rPr lang="en-IN" sz="1600" dirty="0"/>
              <a:t>● Dictate logging, monitoring or alerting solution</a:t>
            </a:r>
          </a:p>
          <a:p>
            <a:r>
              <a:rPr lang="en-IN" sz="1600" dirty="0"/>
              <a:t>● Build your application</a:t>
            </a:r>
          </a:p>
          <a:p>
            <a:r>
              <a:rPr lang="en-IN" sz="1600" dirty="0"/>
              <a:t>● Provide middleware, data-processing frameworks, databases, caches etc. BUT these</a:t>
            </a:r>
          </a:p>
          <a:p>
            <a:r>
              <a:rPr lang="en-IN" sz="1600" dirty="0"/>
              <a:t>components can run on Kubernetes</a:t>
            </a:r>
          </a:p>
        </p:txBody>
      </p:sp>
    </p:spTree>
    <p:extLst>
      <p:ext uri="{BB962C8B-B14F-4D97-AF65-F5344CB8AC3E}">
        <p14:creationId xmlns:p14="http://schemas.microsoft.com/office/powerpoint/2010/main" val="1994806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Networking with </a:t>
            </a:r>
            <a:r>
              <a:rPr lang="en-US" sz="3150" b="1" dirty="0" err="1"/>
              <a:t>Docker</a:t>
            </a:r>
            <a:endParaRPr lang="en-US" sz="3150" b="1" dirty="0"/>
          </a:p>
        </p:txBody>
      </p:sp>
      <p:sp>
        <p:nvSpPr>
          <p:cNvPr id="7" name="Content Placeholder 1"/>
          <p:cNvSpPr txBox="1">
            <a:spLocks/>
          </p:cNvSpPr>
          <p:nvPr/>
        </p:nvSpPr>
        <p:spPr bwMode="auto">
          <a:xfrm>
            <a:off x="471462" y="683549"/>
            <a:ext cx="4632624" cy="4046108"/>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algn="just" fontAlgn="base">
              <a:spcBef>
                <a:spcPct val="20000"/>
              </a:spcBef>
              <a:spcAft>
                <a:spcPct val="0"/>
              </a:spcAft>
              <a:buSzPct val="60000"/>
              <a:buBlip>
                <a:blip r:embed="rId2"/>
              </a:buBlip>
            </a:pPr>
            <a:r>
              <a:rPr lang="en-IN" sz="1650" b="1" dirty="0">
                <a:solidFill>
                  <a:srgbClr val="FF0000"/>
                </a:solidFill>
              </a:rPr>
              <a:t>Each container is assigned a virtual interface. </a:t>
            </a:r>
            <a:r>
              <a:rPr lang="en-IN" sz="1650" dirty="0" err="1"/>
              <a:t>Docker</a:t>
            </a:r>
            <a:r>
              <a:rPr lang="en-IN" sz="1650" dirty="0"/>
              <a:t> contains a virtual ethernet bridge connecting these multiple virtual interfaces and the physical NIC.</a:t>
            </a:r>
          </a:p>
          <a:p>
            <a:pPr marL="257175" indent="-257175" algn="just" fontAlgn="base">
              <a:spcBef>
                <a:spcPct val="20000"/>
              </a:spcBef>
              <a:spcAft>
                <a:spcPct val="0"/>
              </a:spcAft>
              <a:buSzPct val="60000"/>
              <a:buBlip>
                <a:blip r:embed="rId2"/>
              </a:buBlip>
            </a:pPr>
            <a:endParaRPr lang="en-IN" sz="1650" dirty="0"/>
          </a:p>
          <a:p>
            <a:pPr marL="257175" indent="-257175" algn="just" fontAlgn="base">
              <a:spcBef>
                <a:spcPct val="20000"/>
              </a:spcBef>
              <a:spcAft>
                <a:spcPct val="0"/>
              </a:spcAft>
              <a:buSzPct val="60000"/>
              <a:buBlip>
                <a:blip r:embed="rId2"/>
              </a:buBlip>
            </a:pPr>
            <a:r>
              <a:rPr lang="en-IN" sz="1650" b="1" dirty="0">
                <a:solidFill>
                  <a:srgbClr val="FF0000"/>
                </a:solidFill>
              </a:rPr>
              <a:t>Configuring </a:t>
            </a:r>
            <a:r>
              <a:rPr lang="en-IN" sz="1650" b="1" dirty="0" err="1">
                <a:solidFill>
                  <a:srgbClr val="FF0000"/>
                </a:solidFill>
              </a:rPr>
              <a:t>Docker</a:t>
            </a:r>
            <a:r>
              <a:rPr lang="en-IN" sz="1650" b="1" dirty="0">
                <a:solidFill>
                  <a:srgbClr val="FF0000"/>
                </a:solidFill>
              </a:rPr>
              <a:t> and the environment variables decide what connectivity is provided. </a:t>
            </a:r>
            <a:r>
              <a:rPr lang="en-IN" sz="1650" dirty="0"/>
              <a:t>Which machines can talk to each other, which machines can talk to the external network, and so on. </a:t>
            </a:r>
          </a:p>
          <a:p>
            <a:pPr marL="257175" indent="-257175" algn="just" fontAlgn="base">
              <a:spcBef>
                <a:spcPct val="20000"/>
              </a:spcBef>
              <a:spcAft>
                <a:spcPct val="0"/>
              </a:spcAft>
              <a:buSzPct val="60000"/>
              <a:buBlip>
                <a:blip r:embed="rId2"/>
              </a:buBlip>
            </a:pPr>
            <a:endParaRPr lang="en-IN" sz="1650" dirty="0"/>
          </a:p>
          <a:p>
            <a:pPr marL="257175" indent="-257175" algn="just" fontAlgn="base">
              <a:spcBef>
                <a:spcPct val="20000"/>
              </a:spcBef>
              <a:spcAft>
                <a:spcPct val="0"/>
              </a:spcAft>
              <a:buSzPct val="60000"/>
              <a:buBlip>
                <a:blip r:embed="rId2"/>
              </a:buBlip>
            </a:pPr>
            <a:r>
              <a:rPr lang="en-IN" sz="1650" b="1" dirty="0">
                <a:solidFill>
                  <a:srgbClr val="002060"/>
                </a:solidFill>
              </a:rPr>
              <a:t>External network connectivity is provided through a NAT, that is a network address translator. </a:t>
            </a:r>
          </a:p>
        </p:txBody>
      </p:sp>
      <p:sp>
        <p:nvSpPr>
          <p:cNvPr id="11"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grpSp>
        <p:nvGrpSpPr>
          <p:cNvPr id="13" name="Group 12"/>
          <p:cNvGrpSpPr/>
          <p:nvPr/>
        </p:nvGrpSpPr>
        <p:grpSpPr>
          <a:xfrm>
            <a:off x="5139559" y="871049"/>
            <a:ext cx="2861441" cy="3720086"/>
            <a:chOff x="5328745" y="1177163"/>
            <a:chExt cx="3815255" cy="4960115"/>
          </a:xfrm>
        </p:grpSpPr>
        <p:sp>
          <p:nvSpPr>
            <p:cNvPr id="14" name="TextBox 13"/>
            <p:cNvSpPr txBox="1"/>
            <p:nvPr/>
          </p:nvSpPr>
          <p:spPr>
            <a:xfrm>
              <a:off x="5328745" y="1450432"/>
              <a:ext cx="1671144" cy="461665"/>
            </a:xfrm>
            <a:prstGeom prst="rect">
              <a:avLst/>
            </a:prstGeom>
            <a:noFill/>
            <a:ln>
              <a:noFill/>
            </a:ln>
          </p:spPr>
          <p:txBody>
            <a:bodyPr wrap="square" rtlCol="0">
              <a:spAutoFit/>
            </a:bodyPr>
            <a:lstStyle/>
            <a:p>
              <a:pPr algn="ctr"/>
              <a:r>
                <a:rPr lang="en-US" sz="1650" b="1" dirty="0"/>
                <a:t>Application</a:t>
              </a:r>
              <a:endParaRPr lang="en-IN" sz="1650" b="1" dirty="0"/>
            </a:p>
          </p:txBody>
        </p:sp>
        <p:sp>
          <p:nvSpPr>
            <p:cNvPr id="15" name="TextBox 14"/>
            <p:cNvSpPr txBox="1"/>
            <p:nvPr/>
          </p:nvSpPr>
          <p:spPr>
            <a:xfrm>
              <a:off x="6589998" y="3547242"/>
              <a:ext cx="2286000"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Linux</a:t>
              </a:r>
            </a:p>
            <a:p>
              <a:pPr algn="ctr"/>
              <a:endParaRPr lang="en-IN" sz="1650" b="1" dirty="0"/>
            </a:p>
          </p:txBody>
        </p:sp>
        <p:sp>
          <p:nvSpPr>
            <p:cNvPr id="16" name="TextBox 15"/>
            <p:cNvSpPr txBox="1"/>
            <p:nvPr/>
          </p:nvSpPr>
          <p:spPr>
            <a:xfrm>
              <a:off x="7309959" y="4661361"/>
              <a:ext cx="809297" cy="461665"/>
            </a:xfrm>
            <a:prstGeom prst="rect">
              <a:avLst/>
            </a:prstGeom>
            <a:solidFill>
              <a:srgbClr val="7030A0"/>
            </a:solidFill>
            <a:ln>
              <a:solidFill>
                <a:schemeClr val="tx1"/>
              </a:solidFill>
            </a:ln>
          </p:spPr>
          <p:txBody>
            <a:bodyPr wrap="square" rtlCol="0">
              <a:spAutoFit/>
            </a:bodyPr>
            <a:lstStyle/>
            <a:p>
              <a:pPr algn="ctr"/>
              <a:r>
                <a:rPr lang="en-US" sz="1650" b="1" dirty="0" err="1"/>
                <a:t>pNIC</a:t>
              </a:r>
              <a:endParaRPr lang="en-IN" sz="1650" b="1" dirty="0"/>
            </a:p>
          </p:txBody>
        </p:sp>
        <p:sp>
          <p:nvSpPr>
            <p:cNvPr id="17" name="TextBox 16"/>
            <p:cNvSpPr txBox="1"/>
            <p:nvPr/>
          </p:nvSpPr>
          <p:spPr>
            <a:xfrm>
              <a:off x="6721362" y="2401620"/>
              <a:ext cx="310057" cy="1138773"/>
            </a:xfrm>
            <a:prstGeom prst="rect">
              <a:avLst/>
            </a:prstGeom>
            <a:solidFill>
              <a:srgbClr val="0070C0"/>
            </a:solidFill>
            <a:ln>
              <a:solidFill>
                <a:schemeClr val="tx1"/>
              </a:solidFill>
            </a:ln>
          </p:spPr>
          <p:txBody>
            <a:bodyPr wrap="square" rtlCol="0">
              <a:spAutoFit/>
            </a:bodyPr>
            <a:lstStyle/>
            <a:p>
              <a:pPr algn="ctr"/>
              <a:endParaRPr lang="en-US" sz="1650" b="1" dirty="0"/>
            </a:p>
            <a:p>
              <a:pPr algn="ctr"/>
              <a:endParaRPr lang="en-US" sz="1650" b="1" dirty="0"/>
            </a:p>
            <a:p>
              <a:pPr algn="ctr"/>
              <a:endParaRPr lang="en-IN" sz="1650" b="1" dirty="0"/>
            </a:p>
          </p:txBody>
        </p:sp>
        <p:sp>
          <p:nvSpPr>
            <p:cNvPr id="18" name="TextBox 17"/>
            <p:cNvSpPr txBox="1"/>
            <p:nvPr/>
          </p:nvSpPr>
          <p:spPr>
            <a:xfrm>
              <a:off x="7504403" y="2412126"/>
              <a:ext cx="299527" cy="1138773"/>
            </a:xfrm>
            <a:prstGeom prst="rect">
              <a:avLst/>
            </a:prstGeom>
            <a:solidFill>
              <a:srgbClr val="0070C0"/>
            </a:solidFill>
            <a:ln>
              <a:solidFill>
                <a:schemeClr val="tx1"/>
              </a:solidFill>
            </a:ln>
          </p:spPr>
          <p:txBody>
            <a:bodyPr wrap="square" rtlCol="0">
              <a:spAutoFit/>
            </a:bodyPr>
            <a:lstStyle/>
            <a:p>
              <a:pPr algn="ctr"/>
              <a:endParaRPr lang="en-US" sz="1650" b="1" dirty="0"/>
            </a:p>
            <a:p>
              <a:pPr algn="ctr"/>
              <a:endParaRPr lang="en-US" sz="1650" b="1" dirty="0"/>
            </a:p>
            <a:p>
              <a:pPr algn="ctr"/>
              <a:endParaRPr lang="en-IN" sz="1650" b="1" dirty="0"/>
            </a:p>
          </p:txBody>
        </p:sp>
        <p:sp>
          <p:nvSpPr>
            <p:cNvPr id="19" name="TextBox 18"/>
            <p:cNvSpPr txBox="1"/>
            <p:nvPr/>
          </p:nvSpPr>
          <p:spPr>
            <a:xfrm>
              <a:off x="8476616" y="2406870"/>
              <a:ext cx="336313" cy="1138773"/>
            </a:xfrm>
            <a:prstGeom prst="rect">
              <a:avLst/>
            </a:prstGeom>
            <a:solidFill>
              <a:srgbClr val="0070C0"/>
            </a:solidFill>
            <a:ln>
              <a:solidFill>
                <a:schemeClr val="tx1"/>
              </a:solidFill>
            </a:ln>
          </p:spPr>
          <p:txBody>
            <a:bodyPr wrap="square" rtlCol="0">
              <a:spAutoFit/>
            </a:bodyPr>
            <a:lstStyle/>
            <a:p>
              <a:pPr algn="ctr"/>
              <a:endParaRPr lang="en-US" sz="1650" b="1" dirty="0"/>
            </a:p>
            <a:p>
              <a:pPr algn="ctr"/>
              <a:endParaRPr lang="en-US" sz="1650" b="1" dirty="0"/>
            </a:p>
            <a:p>
              <a:pPr algn="ctr"/>
              <a:endParaRPr lang="en-IN" sz="1650" b="1" dirty="0"/>
            </a:p>
          </p:txBody>
        </p:sp>
        <p:cxnSp>
          <p:nvCxnSpPr>
            <p:cNvPr id="20" name="Straight Arrow Connector 19"/>
            <p:cNvCxnSpPr>
              <a:stCxn id="14" idx="2"/>
            </p:cNvCxnSpPr>
            <p:nvPr/>
          </p:nvCxnSpPr>
          <p:spPr>
            <a:xfrm>
              <a:off x="6164317" y="1912098"/>
              <a:ext cx="804041" cy="31084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110246" y="5675613"/>
              <a:ext cx="1213945"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pSwitch</a:t>
              </a:r>
              <a:endParaRPr lang="en-IN" sz="1650" b="1" dirty="0"/>
            </a:p>
          </p:txBody>
        </p:sp>
        <p:cxnSp>
          <p:nvCxnSpPr>
            <p:cNvPr id="22" name="Straight Connector 21"/>
            <p:cNvCxnSpPr>
              <a:stCxn id="16" idx="2"/>
              <a:endCxn id="21" idx="0"/>
            </p:cNvCxnSpPr>
            <p:nvPr/>
          </p:nvCxnSpPr>
          <p:spPr>
            <a:xfrm>
              <a:off x="7714608" y="5123026"/>
              <a:ext cx="2612" cy="5525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589989" y="2270237"/>
              <a:ext cx="599089" cy="1103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4" name="Rectangle 23"/>
            <p:cNvSpPr/>
            <p:nvPr/>
          </p:nvSpPr>
          <p:spPr>
            <a:xfrm>
              <a:off x="6584732" y="3541986"/>
              <a:ext cx="2307020" cy="1944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Rectangle 24"/>
            <p:cNvSpPr/>
            <p:nvPr/>
          </p:nvSpPr>
          <p:spPr>
            <a:xfrm>
              <a:off x="7373029" y="2280743"/>
              <a:ext cx="599089" cy="1103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6" name="Rectangle 25"/>
            <p:cNvSpPr/>
            <p:nvPr/>
          </p:nvSpPr>
          <p:spPr>
            <a:xfrm>
              <a:off x="8361027" y="2291249"/>
              <a:ext cx="599089" cy="1103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7" name="TextBox 26"/>
            <p:cNvSpPr txBox="1"/>
            <p:nvPr/>
          </p:nvSpPr>
          <p:spPr>
            <a:xfrm>
              <a:off x="7987863" y="1996992"/>
              <a:ext cx="336332" cy="461665"/>
            </a:xfrm>
            <a:prstGeom prst="rect">
              <a:avLst/>
            </a:prstGeom>
            <a:noFill/>
            <a:ln>
              <a:noFill/>
            </a:ln>
          </p:spPr>
          <p:txBody>
            <a:bodyPr wrap="square" rtlCol="0">
              <a:spAutoFit/>
            </a:bodyPr>
            <a:lstStyle/>
            <a:p>
              <a:pPr algn="ctr"/>
              <a:r>
                <a:rPr lang="en-US" sz="1650" b="1" dirty="0"/>
                <a:t>…</a:t>
              </a:r>
              <a:endParaRPr lang="en-IN" sz="1650" b="1" dirty="0"/>
            </a:p>
          </p:txBody>
        </p:sp>
        <p:sp>
          <p:nvSpPr>
            <p:cNvPr id="28" name="TextBox 27"/>
            <p:cNvSpPr txBox="1"/>
            <p:nvPr/>
          </p:nvSpPr>
          <p:spPr>
            <a:xfrm>
              <a:off x="7472856" y="1177163"/>
              <a:ext cx="1671144" cy="461665"/>
            </a:xfrm>
            <a:prstGeom prst="rect">
              <a:avLst/>
            </a:prstGeom>
            <a:noFill/>
            <a:ln>
              <a:noFill/>
            </a:ln>
          </p:spPr>
          <p:txBody>
            <a:bodyPr wrap="square" rtlCol="0">
              <a:spAutoFit/>
            </a:bodyPr>
            <a:lstStyle/>
            <a:p>
              <a:pPr algn="ctr"/>
              <a:r>
                <a:rPr lang="en-US" sz="1650" b="1" dirty="0"/>
                <a:t>Container</a:t>
              </a:r>
              <a:endParaRPr lang="en-IN" sz="1650" b="1" dirty="0"/>
            </a:p>
          </p:txBody>
        </p:sp>
        <p:cxnSp>
          <p:nvCxnSpPr>
            <p:cNvPr id="29" name="Straight Arrow Connector 28"/>
            <p:cNvCxnSpPr>
              <a:endCxn id="26" idx="0"/>
            </p:cNvCxnSpPr>
            <p:nvPr/>
          </p:nvCxnSpPr>
          <p:spPr>
            <a:xfrm>
              <a:off x="8418786" y="1576552"/>
              <a:ext cx="241786" cy="71469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39254" y="3904597"/>
              <a:ext cx="1108841" cy="461665"/>
            </a:xfrm>
            <a:prstGeom prst="rect">
              <a:avLst/>
            </a:prstGeom>
            <a:noFill/>
            <a:ln>
              <a:noFill/>
            </a:ln>
          </p:spPr>
          <p:txBody>
            <a:bodyPr wrap="square" rtlCol="0">
              <a:spAutoFit/>
            </a:bodyPr>
            <a:lstStyle/>
            <a:p>
              <a:pPr algn="ctr"/>
              <a:r>
                <a:rPr lang="en-US" sz="1650" b="1" dirty="0" err="1"/>
                <a:t>Docker</a:t>
              </a:r>
              <a:endParaRPr lang="en-IN" sz="1650" b="1" dirty="0"/>
            </a:p>
          </p:txBody>
        </p:sp>
        <p:cxnSp>
          <p:nvCxnSpPr>
            <p:cNvPr id="31" name="Straight Arrow Connector 30"/>
            <p:cNvCxnSpPr>
              <a:endCxn id="24" idx="1"/>
            </p:cNvCxnSpPr>
            <p:nvPr/>
          </p:nvCxnSpPr>
          <p:spPr>
            <a:xfrm flipV="1">
              <a:off x="5943600" y="3639207"/>
              <a:ext cx="641132" cy="14451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5745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E774-82E4-4348-AC8A-ECAE4322D7D5}"/>
              </a:ext>
            </a:extLst>
          </p:cNvPr>
          <p:cNvSpPr>
            <a:spLocks noGrp="1"/>
          </p:cNvSpPr>
          <p:nvPr>
            <p:ph type="title"/>
          </p:nvPr>
        </p:nvSpPr>
        <p:spPr/>
        <p:txBody>
          <a:bodyPr/>
          <a:lstStyle/>
          <a:p>
            <a:r>
              <a:rPr lang="en-IN" dirty="0"/>
              <a:t>Cloud Data </a:t>
            </a:r>
            <a:r>
              <a:rPr lang="en-IN" dirty="0" err="1"/>
              <a:t>Center</a:t>
            </a:r>
            <a:r>
              <a:rPr lang="en-IN" dirty="0"/>
              <a:t> : </a:t>
            </a:r>
          </a:p>
        </p:txBody>
      </p:sp>
      <p:sp>
        <p:nvSpPr>
          <p:cNvPr id="3" name="Content Placeholder 2">
            <a:extLst>
              <a:ext uri="{FF2B5EF4-FFF2-40B4-BE49-F238E27FC236}">
                <a16:creationId xmlns:a16="http://schemas.microsoft.com/office/drawing/2014/main" id="{E1B3DF19-3B72-4DCA-8DF9-BCA71D2FDC95}"/>
              </a:ext>
            </a:extLst>
          </p:cNvPr>
          <p:cNvSpPr>
            <a:spLocks noGrp="1"/>
          </p:cNvSpPr>
          <p:nvPr>
            <p:ph idx="1"/>
          </p:nvPr>
        </p:nvSpPr>
        <p:spPr>
          <a:xfrm>
            <a:off x="316180" y="693708"/>
            <a:ext cx="8511639" cy="3678241"/>
          </a:xfrm>
        </p:spPr>
        <p:txBody>
          <a:bodyPr>
            <a:normAutofit/>
          </a:bodyPr>
          <a:lstStyle/>
          <a:p>
            <a:pPr marL="0" indent="0">
              <a:buNone/>
            </a:pPr>
            <a:r>
              <a:rPr lang="en-IN" b="1" dirty="0"/>
              <a:t>On-Premises Data </a:t>
            </a:r>
            <a:r>
              <a:rPr lang="en-IN" b="1" dirty="0" err="1"/>
              <a:t>Center</a:t>
            </a:r>
            <a:endParaRPr lang="en-IN" b="1" dirty="0"/>
          </a:p>
          <a:p>
            <a:r>
              <a:rPr lang="en-IN" dirty="0"/>
              <a:t>An on-prem data </a:t>
            </a:r>
            <a:r>
              <a:rPr lang="en-IN" dirty="0" err="1"/>
              <a:t>center</a:t>
            </a:r>
            <a:r>
              <a:rPr lang="en-IN" dirty="0"/>
              <a:t> simply means that the organization maintains all of the IT infrastructure needed by the business on-site.</a:t>
            </a:r>
          </a:p>
          <a:p>
            <a:r>
              <a:rPr lang="en-IN" dirty="0"/>
              <a:t>An on-prem data </a:t>
            </a:r>
            <a:r>
              <a:rPr lang="en-IN" dirty="0" err="1"/>
              <a:t>center</a:t>
            </a:r>
            <a:r>
              <a:rPr lang="en-IN" dirty="0"/>
              <a:t> includes everything from the servers that support web and email to the networking hardware connecting them to support infrastructure equipment like uninterruptible power supplies (UPS). </a:t>
            </a:r>
          </a:p>
          <a:p>
            <a:pPr marL="0" indent="0">
              <a:buNone/>
            </a:pPr>
            <a:r>
              <a:rPr lang="en-IN" b="1" dirty="0"/>
              <a:t>Cloud Data </a:t>
            </a:r>
            <a:r>
              <a:rPr lang="en-IN" b="1" dirty="0" err="1"/>
              <a:t>Center</a:t>
            </a:r>
            <a:r>
              <a:rPr lang="en-IN" b="1" dirty="0"/>
              <a:t>?</a:t>
            </a:r>
          </a:p>
          <a:p>
            <a:r>
              <a:rPr lang="en-IN" dirty="0"/>
              <a:t>A cloud data </a:t>
            </a:r>
            <a:r>
              <a:rPr lang="en-IN" dirty="0" err="1"/>
              <a:t>center</a:t>
            </a:r>
            <a:r>
              <a:rPr lang="en-IN" dirty="0"/>
              <a:t> moves a traditional on-prem data </a:t>
            </a:r>
            <a:r>
              <a:rPr lang="en-IN" dirty="0" err="1"/>
              <a:t>center</a:t>
            </a:r>
            <a:r>
              <a:rPr lang="en-IN" dirty="0"/>
              <a:t> off-site. Instead of personally managing their own infrastructure, an organization leases infrastructure managed by a third-party partner and accesses data </a:t>
            </a:r>
            <a:r>
              <a:rPr lang="en-IN" dirty="0" err="1"/>
              <a:t>center</a:t>
            </a:r>
            <a:r>
              <a:rPr lang="en-IN" dirty="0"/>
              <a:t> resources over the Internet. </a:t>
            </a:r>
          </a:p>
          <a:p>
            <a:r>
              <a:rPr lang="en-IN" dirty="0"/>
              <a:t>Under this model, the cloud service provider is responsible for maintenance, updates, and meeting service level agreements (SLAs) for the parts of the infrastructure stack under their direct control.</a:t>
            </a:r>
          </a:p>
          <a:p>
            <a:endParaRPr lang="en-IN" dirty="0"/>
          </a:p>
        </p:txBody>
      </p:sp>
    </p:spTree>
    <p:extLst>
      <p:ext uri="{BB962C8B-B14F-4D97-AF65-F5344CB8AC3E}">
        <p14:creationId xmlns:p14="http://schemas.microsoft.com/office/powerpoint/2010/main" val="3378047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Improving networking performance</a:t>
            </a:r>
          </a:p>
        </p:txBody>
      </p:sp>
      <p:sp>
        <p:nvSpPr>
          <p:cNvPr id="7" name="Content Placeholder 1"/>
          <p:cNvSpPr txBox="1">
            <a:spLocks/>
          </p:cNvSpPr>
          <p:nvPr/>
        </p:nvSpPr>
        <p:spPr bwMode="auto">
          <a:xfrm>
            <a:off x="1345512" y="1064366"/>
            <a:ext cx="3733800" cy="131228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algn="just" fontAlgn="base">
              <a:spcBef>
                <a:spcPct val="20000"/>
              </a:spcBef>
              <a:spcAft>
                <a:spcPct val="0"/>
              </a:spcAft>
              <a:buSzPct val="60000"/>
              <a:buBlip>
                <a:blip r:embed="rId2"/>
              </a:buBlip>
            </a:pPr>
            <a:r>
              <a:rPr lang="en-IN" sz="1800" dirty="0"/>
              <a:t>The </a:t>
            </a:r>
            <a:r>
              <a:rPr lang="en-IN" sz="1800" b="1" dirty="0">
                <a:solidFill>
                  <a:srgbClr val="FF0000"/>
                </a:solidFill>
              </a:rPr>
              <a:t>hypervisor runs a virtual switch to able to network the VM's </a:t>
            </a:r>
            <a:r>
              <a:rPr lang="en-IN" sz="1800" dirty="0"/>
              <a:t>and </a:t>
            </a:r>
            <a:r>
              <a:rPr lang="en-IN" sz="1800" b="1" dirty="0">
                <a:solidFill>
                  <a:srgbClr val="002060"/>
                </a:solidFill>
              </a:rPr>
              <a:t>CPU is doing the work for moving the packets. </a:t>
            </a:r>
          </a:p>
          <a:p>
            <a:pPr marL="257175" indent="-257175" algn="just" fontAlgn="base">
              <a:spcBef>
                <a:spcPct val="20000"/>
              </a:spcBef>
              <a:spcAft>
                <a:spcPct val="0"/>
              </a:spcAft>
              <a:buSzPct val="60000"/>
              <a:buBlip>
                <a:blip r:embed="rId2"/>
              </a:buBlip>
            </a:pPr>
            <a:endParaRPr lang="en-US" sz="1800" dirty="0"/>
          </a:p>
          <a:p>
            <a:pPr marL="257175" indent="-257175" algn="just" fontAlgn="base">
              <a:spcBef>
                <a:spcPct val="20000"/>
              </a:spcBef>
              <a:spcAft>
                <a:spcPct val="0"/>
              </a:spcAft>
              <a:buSzPct val="60000"/>
            </a:pPr>
            <a:endParaRPr lang="en-IN" sz="1800" dirty="0"/>
          </a:p>
        </p:txBody>
      </p:sp>
      <p:sp>
        <p:nvSpPr>
          <p:cNvPr id="9"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
        <p:nvSpPr>
          <p:cNvPr id="12" name="TextBox 11"/>
          <p:cNvSpPr txBox="1"/>
          <p:nvPr/>
        </p:nvSpPr>
        <p:spPr>
          <a:xfrm>
            <a:off x="4193629" y="2695905"/>
            <a:ext cx="1277006" cy="600164"/>
          </a:xfrm>
          <a:prstGeom prst="rect">
            <a:avLst/>
          </a:prstGeom>
          <a:noFill/>
          <a:ln>
            <a:noFill/>
          </a:ln>
        </p:spPr>
        <p:txBody>
          <a:bodyPr wrap="square" rtlCol="0">
            <a:spAutoFit/>
          </a:bodyPr>
          <a:lstStyle/>
          <a:p>
            <a:pPr algn="ctr"/>
            <a:r>
              <a:rPr lang="en-US" sz="1650" b="1" dirty="0"/>
              <a:t>CPU does the work!</a:t>
            </a:r>
            <a:endParaRPr lang="en-IN" sz="1650" b="1" dirty="0"/>
          </a:p>
        </p:txBody>
      </p:sp>
      <p:sp>
        <p:nvSpPr>
          <p:cNvPr id="14" name="TextBox 13"/>
          <p:cNvSpPr txBox="1"/>
          <p:nvPr/>
        </p:nvSpPr>
        <p:spPr>
          <a:xfrm>
            <a:off x="5931785" y="2755025"/>
            <a:ext cx="1714500" cy="854080"/>
          </a:xfrm>
          <a:prstGeom prst="rect">
            <a:avLst/>
          </a:prstGeom>
          <a:noFill/>
          <a:ln>
            <a:solidFill>
              <a:schemeClr val="tx1"/>
            </a:solidFill>
          </a:ln>
        </p:spPr>
        <p:txBody>
          <a:bodyPr wrap="square" rtlCol="0">
            <a:spAutoFit/>
          </a:bodyPr>
          <a:lstStyle/>
          <a:p>
            <a:pPr algn="ctr"/>
            <a:endParaRPr lang="en-US" sz="1650" b="1" dirty="0"/>
          </a:p>
          <a:p>
            <a:pPr algn="ctr"/>
            <a:r>
              <a:rPr lang="en-US" sz="1650" b="1" dirty="0"/>
              <a:t>Hypervisor</a:t>
            </a:r>
          </a:p>
          <a:p>
            <a:pPr algn="ctr"/>
            <a:endParaRPr lang="en-IN" sz="1650" b="1" dirty="0"/>
          </a:p>
        </p:txBody>
      </p:sp>
      <p:sp>
        <p:nvSpPr>
          <p:cNvPr id="15" name="TextBox 14"/>
          <p:cNvSpPr txBox="1"/>
          <p:nvPr/>
        </p:nvSpPr>
        <p:spPr>
          <a:xfrm>
            <a:off x="6471755" y="3590614"/>
            <a:ext cx="606973" cy="346249"/>
          </a:xfrm>
          <a:prstGeom prst="rect">
            <a:avLst/>
          </a:prstGeom>
          <a:solidFill>
            <a:srgbClr val="7030A0"/>
          </a:solidFill>
          <a:ln>
            <a:solidFill>
              <a:schemeClr val="tx1"/>
            </a:solidFill>
          </a:ln>
        </p:spPr>
        <p:txBody>
          <a:bodyPr wrap="square" rtlCol="0">
            <a:spAutoFit/>
          </a:bodyPr>
          <a:lstStyle/>
          <a:p>
            <a:pPr algn="ctr"/>
            <a:r>
              <a:rPr lang="en-US" sz="1650" b="1" dirty="0" err="1"/>
              <a:t>pNIC</a:t>
            </a:r>
            <a:endParaRPr lang="en-IN" sz="1650" b="1" dirty="0"/>
          </a:p>
        </p:txBody>
      </p:sp>
      <p:sp>
        <p:nvSpPr>
          <p:cNvPr id="16" name="TextBox 15"/>
          <p:cNvSpPr txBox="1"/>
          <p:nvPr/>
        </p:nvSpPr>
        <p:spPr>
          <a:xfrm>
            <a:off x="6053965" y="2286000"/>
            <a:ext cx="392415" cy="465056"/>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7" name="TextBox 16"/>
          <p:cNvSpPr txBox="1"/>
          <p:nvPr/>
        </p:nvSpPr>
        <p:spPr>
          <a:xfrm>
            <a:off x="6629405" y="2282059"/>
            <a:ext cx="392415" cy="465056"/>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8" name="TextBox 17"/>
          <p:cNvSpPr txBox="1"/>
          <p:nvPr/>
        </p:nvSpPr>
        <p:spPr>
          <a:xfrm>
            <a:off x="7161493" y="2293883"/>
            <a:ext cx="392415" cy="465056"/>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9" name="TextBox 18"/>
          <p:cNvSpPr txBox="1"/>
          <p:nvPr/>
        </p:nvSpPr>
        <p:spPr>
          <a:xfrm>
            <a:off x="5947539" y="1434667"/>
            <a:ext cx="528145" cy="1038746"/>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1</a:t>
            </a:r>
          </a:p>
          <a:p>
            <a:pPr algn="ctr"/>
            <a:endParaRPr lang="en-IN" sz="1650" b="1" dirty="0"/>
          </a:p>
        </p:txBody>
      </p:sp>
      <p:sp>
        <p:nvSpPr>
          <p:cNvPr id="20" name="TextBox 19"/>
          <p:cNvSpPr txBox="1"/>
          <p:nvPr/>
        </p:nvSpPr>
        <p:spPr>
          <a:xfrm>
            <a:off x="6546644" y="1442546"/>
            <a:ext cx="528145" cy="1038746"/>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2</a:t>
            </a:r>
          </a:p>
          <a:p>
            <a:pPr algn="ctr"/>
            <a:endParaRPr lang="en-IN" sz="1650" b="1" dirty="0"/>
          </a:p>
        </p:txBody>
      </p:sp>
      <p:sp>
        <p:nvSpPr>
          <p:cNvPr id="21" name="TextBox 20"/>
          <p:cNvSpPr txBox="1"/>
          <p:nvPr/>
        </p:nvSpPr>
        <p:spPr>
          <a:xfrm>
            <a:off x="7122085" y="1450429"/>
            <a:ext cx="595132" cy="854080"/>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N</a:t>
            </a:r>
          </a:p>
          <a:p>
            <a:pPr algn="ctr"/>
            <a:endParaRPr lang="en-IN" sz="1650" b="1" dirty="0"/>
          </a:p>
        </p:txBody>
      </p:sp>
      <p:sp>
        <p:nvSpPr>
          <p:cNvPr id="23" name="TextBox 22"/>
          <p:cNvSpPr txBox="1"/>
          <p:nvPr/>
        </p:nvSpPr>
        <p:spPr>
          <a:xfrm>
            <a:off x="6077616" y="3125539"/>
            <a:ext cx="606973" cy="346249"/>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vSw</a:t>
            </a:r>
            <a:endParaRPr lang="en-IN" sz="1650" b="1" dirty="0"/>
          </a:p>
        </p:txBody>
      </p:sp>
      <p:sp>
        <p:nvSpPr>
          <p:cNvPr id="24" name="TextBox 23"/>
          <p:cNvSpPr txBox="1"/>
          <p:nvPr/>
        </p:nvSpPr>
        <p:spPr>
          <a:xfrm>
            <a:off x="6321972" y="4351303"/>
            <a:ext cx="910459" cy="346249"/>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pSwitch</a:t>
            </a:r>
            <a:endParaRPr lang="en-IN" sz="1650" b="1" dirty="0"/>
          </a:p>
        </p:txBody>
      </p:sp>
      <p:cxnSp>
        <p:nvCxnSpPr>
          <p:cNvPr id="25" name="Straight Connector 24"/>
          <p:cNvCxnSpPr>
            <a:stCxn id="16" idx="2"/>
            <a:endCxn id="23" idx="0"/>
          </p:cNvCxnSpPr>
          <p:nvPr/>
        </p:nvCxnSpPr>
        <p:spPr>
          <a:xfrm>
            <a:off x="6250173" y="2751056"/>
            <a:ext cx="130930" cy="37448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5" idx="0"/>
          </p:cNvCxnSpPr>
          <p:nvPr/>
        </p:nvCxnSpPr>
        <p:spPr>
          <a:xfrm>
            <a:off x="6696115" y="3432914"/>
            <a:ext cx="79127" cy="15770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499335" y="2747115"/>
            <a:ext cx="291373" cy="38628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3" idx="3"/>
          </p:cNvCxnSpPr>
          <p:nvPr/>
        </p:nvCxnSpPr>
        <p:spPr>
          <a:xfrm flipH="1">
            <a:off x="6684589" y="2743173"/>
            <a:ext cx="669738" cy="55549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5" idx="2"/>
            <a:endCxn id="24" idx="0"/>
          </p:cNvCxnSpPr>
          <p:nvPr/>
        </p:nvCxnSpPr>
        <p:spPr>
          <a:xfrm>
            <a:off x="6775242" y="3936863"/>
            <a:ext cx="1960" cy="41444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5565228" y="2565838"/>
            <a:ext cx="1738148" cy="119423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Tree>
    <p:extLst>
      <p:ext uri="{BB962C8B-B14F-4D97-AF65-F5344CB8AC3E}">
        <p14:creationId xmlns:p14="http://schemas.microsoft.com/office/powerpoint/2010/main" val="758707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Packet processing on CPUs</a:t>
            </a:r>
          </a:p>
        </p:txBody>
      </p:sp>
      <p:sp>
        <p:nvSpPr>
          <p:cNvPr id="8" name="Content Placeholder 1"/>
          <p:cNvSpPr txBox="1">
            <a:spLocks/>
          </p:cNvSpPr>
          <p:nvPr/>
        </p:nvSpPr>
        <p:spPr bwMode="auto">
          <a:xfrm>
            <a:off x="1392808" y="863356"/>
            <a:ext cx="6217996" cy="3677114"/>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algn="just"/>
            <a:r>
              <a:rPr lang="en-IN" sz="1650" b="1" dirty="0">
                <a:solidFill>
                  <a:srgbClr val="FF0000"/>
                </a:solidFill>
              </a:rPr>
              <a:t>Flexible slow, CPU-expensive: </a:t>
            </a:r>
            <a:r>
              <a:rPr lang="en-IN" sz="1650" dirty="0"/>
              <a:t>Now packet processing on CPUs can be quite flexible because it can have general purpose forwarding logic. You can have packet filters on arbitrary fields run multiple packet filters if necessary, etc.  But if done naively, this can also be </a:t>
            </a:r>
            <a:r>
              <a:rPr lang="en-IN" sz="1650" b="1" dirty="0">
                <a:solidFill>
                  <a:srgbClr val="FF0000"/>
                </a:solidFill>
              </a:rPr>
              <a:t>very CPU-expensive and slow.</a:t>
            </a:r>
          </a:p>
          <a:p>
            <a:pPr algn="just"/>
            <a:endParaRPr lang="en-IN" sz="1650" dirty="0"/>
          </a:p>
          <a:p>
            <a:pPr algn="just"/>
            <a:r>
              <a:rPr lang="en-IN" sz="1650" b="1" dirty="0">
                <a:solidFill>
                  <a:srgbClr val="FF0000"/>
                </a:solidFill>
              </a:rPr>
              <a:t>Packet forwarding: </a:t>
            </a:r>
            <a:r>
              <a:rPr lang="en-IN" sz="1650" dirty="0"/>
              <a:t>The packet forwarding entails: At 10Gbps line rates with the smallest packets, that's 84 Bytes. We only have an interval of 67ns  before the next packet comes in on which we need to make a forwarding decision.  Note that ethernet frames are 64 bytes, but together with the preamble which the tells the receiver that a packet is coming and the necessary gap between packets. The envelope becomes 84 bytes. For context a CPU to memory access takes tens of nanoseconds. So, 67 nanoseconds is really quite small.</a:t>
            </a:r>
          </a:p>
          <a:p>
            <a:pPr algn="just"/>
            <a:r>
              <a:rPr lang="en-IN" sz="1650" dirty="0"/>
              <a:t> </a:t>
            </a:r>
            <a:endParaRPr lang="en-IN" sz="1650" b="1" dirty="0"/>
          </a:p>
          <a:p>
            <a:pPr marL="257175" indent="-257175" algn="just" fontAlgn="base">
              <a:spcBef>
                <a:spcPct val="20000"/>
              </a:spcBef>
              <a:spcAft>
                <a:spcPct val="0"/>
              </a:spcAft>
              <a:buSzPct val="60000"/>
            </a:pPr>
            <a:endParaRPr lang="en-IN" sz="1650" b="1" dirty="0"/>
          </a:p>
        </p:txBody>
      </p:sp>
      <p:sp>
        <p:nvSpPr>
          <p:cNvPr id="9"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extLst>
      <p:ext uri="{BB962C8B-B14F-4D97-AF65-F5344CB8AC3E}">
        <p14:creationId xmlns:p14="http://schemas.microsoft.com/office/powerpoint/2010/main" val="2909333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Packet processing on CPUs</a:t>
            </a:r>
          </a:p>
        </p:txBody>
      </p:sp>
      <p:sp>
        <p:nvSpPr>
          <p:cNvPr id="8" name="Content Placeholder 1"/>
          <p:cNvSpPr txBox="1">
            <a:spLocks/>
          </p:cNvSpPr>
          <p:nvPr/>
        </p:nvSpPr>
        <p:spPr bwMode="auto">
          <a:xfrm>
            <a:off x="1345511" y="662345"/>
            <a:ext cx="6395358" cy="412643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algn="just"/>
            <a:endParaRPr lang="en-IN" sz="1575" b="1" dirty="0">
              <a:solidFill>
                <a:srgbClr val="FF0000"/>
              </a:solidFill>
            </a:endParaRPr>
          </a:p>
          <a:p>
            <a:pPr algn="just"/>
            <a:r>
              <a:rPr lang="en-IN" sz="1575" b="1" dirty="0">
                <a:solidFill>
                  <a:srgbClr val="FF0000"/>
                </a:solidFill>
              </a:rPr>
              <a:t>Need time for Packet I/O: </a:t>
            </a:r>
            <a:r>
              <a:rPr lang="en-IN" sz="1575" b="1" dirty="0">
                <a:solidFill>
                  <a:srgbClr val="002060"/>
                </a:solidFill>
              </a:rPr>
              <a:t>Moving packets from the NIC buffers to the OS buffers, which requires CPU interrupts. </a:t>
            </a:r>
            <a:r>
              <a:rPr lang="en-IN" sz="1575" dirty="0"/>
              <a:t>Until recently a single X86 core couldn't even saturate a ten gigabits per second link. And this is without any switching required. This was just moving packets from the NIC to the OS. After significant engineering effort, packet I/O is now doable at those line rates. However for a software switch we need more.</a:t>
            </a:r>
          </a:p>
          <a:p>
            <a:pPr algn="just"/>
            <a:r>
              <a:rPr lang="en-IN" sz="1575" dirty="0"/>
              <a:t> </a:t>
            </a:r>
          </a:p>
          <a:p>
            <a:pPr algn="just"/>
            <a:r>
              <a:rPr lang="en-IN" sz="1575" b="1" dirty="0">
                <a:solidFill>
                  <a:srgbClr val="FF0000"/>
                </a:solidFill>
              </a:rPr>
              <a:t>Userspace overheads: </a:t>
            </a:r>
            <a:r>
              <a:rPr lang="en-IN" sz="1575" dirty="0"/>
              <a:t>If any of the switching logic is in userspace, one incurs the overhead for switching between userspace and kernel space.</a:t>
            </a:r>
          </a:p>
          <a:p>
            <a:pPr algn="just"/>
            <a:endParaRPr lang="en-IN" sz="1575" dirty="0"/>
          </a:p>
          <a:p>
            <a:pPr algn="just"/>
            <a:r>
              <a:rPr lang="en-IN" sz="1575" b="1" dirty="0">
                <a:solidFill>
                  <a:srgbClr val="FF0000"/>
                </a:solidFill>
              </a:rPr>
              <a:t>Packet classification: </a:t>
            </a:r>
            <a:r>
              <a:rPr lang="en-IN" sz="1575" b="1" dirty="0">
                <a:solidFill>
                  <a:srgbClr val="002060"/>
                </a:solidFill>
              </a:rPr>
              <a:t>Further, for switching we need to match rules for forwarding packets to a forwarding table. All of this takes CPU time. </a:t>
            </a:r>
            <a:r>
              <a:rPr lang="en-IN" sz="1575" dirty="0"/>
              <a:t>Also keep in mind that forwarding packets is not the main goal for the CPU.  The CPU is there to be doing useful computation.</a:t>
            </a:r>
          </a:p>
          <a:p>
            <a:pPr algn="just"/>
            <a:r>
              <a:rPr lang="en-IN" sz="1575" dirty="0"/>
              <a:t> </a:t>
            </a:r>
            <a:endParaRPr lang="en-IN" sz="1575" b="1" dirty="0"/>
          </a:p>
        </p:txBody>
      </p:sp>
      <p:sp>
        <p:nvSpPr>
          <p:cNvPr id="7"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extLst>
      <p:ext uri="{BB962C8B-B14F-4D97-AF65-F5344CB8AC3E}">
        <p14:creationId xmlns:p14="http://schemas.microsoft.com/office/powerpoint/2010/main" val="1634672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Approaches for Networking of VMs</a:t>
            </a:r>
            <a:endParaRPr lang="en-IN" sz="3150" b="1" dirty="0"/>
          </a:p>
        </p:txBody>
      </p:sp>
      <p:sp>
        <p:nvSpPr>
          <p:cNvPr id="2" name="Content Placeholder 1"/>
          <p:cNvSpPr>
            <a:spLocks noGrp="1"/>
          </p:cNvSpPr>
          <p:nvPr>
            <p:ph idx="4294967295"/>
          </p:nvPr>
        </p:nvSpPr>
        <p:spPr>
          <a:xfrm>
            <a:off x="0" y="1158875"/>
            <a:ext cx="6286500" cy="3270250"/>
          </a:xfrm>
        </p:spPr>
        <p:txBody>
          <a:bodyPr/>
          <a:lstStyle/>
          <a:p>
            <a:pPr>
              <a:buNone/>
            </a:pPr>
            <a:r>
              <a:rPr lang="en-IN" sz="1950" dirty="0"/>
              <a:t>There are two different approaches to address the problem of networking VMs:</a:t>
            </a:r>
          </a:p>
          <a:p>
            <a:pPr>
              <a:buNone/>
            </a:pPr>
            <a:endParaRPr lang="en-IN" sz="1950" dirty="0"/>
          </a:p>
          <a:p>
            <a:pPr>
              <a:buNone/>
            </a:pPr>
            <a:r>
              <a:rPr lang="en-IN" sz="1950" b="1" dirty="0">
                <a:solidFill>
                  <a:srgbClr val="FF0000"/>
                </a:solidFill>
              </a:rPr>
              <a:t>(i) One, using specialized hardware: </a:t>
            </a:r>
          </a:p>
          <a:p>
            <a:pPr>
              <a:buNone/>
            </a:pPr>
            <a:r>
              <a:rPr lang="en-IN" sz="1950" b="1" dirty="0">
                <a:solidFill>
                  <a:srgbClr val="002060"/>
                </a:solidFill>
              </a:rPr>
              <a:t>         - SR-IOV, single-root I/O virtualization </a:t>
            </a:r>
          </a:p>
          <a:p>
            <a:pPr>
              <a:buNone/>
            </a:pPr>
            <a:endParaRPr lang="en-IN" sz="1950" dirty="0"/>
          </a:p>
          <a:p>
            <a:pPr>
              <a:buNone/>
            </a:pPr>
            <a:r>
              <a:rPr lang="en-IN" sz="1950" b="1" dirty="0">
                <a:solidFill>
                  <a:srgbClr val="FF0000"/>
                </a:solidFill>
              </a:rPr>
              <a:t>(ii) Other using an all software approach: </a:t>
            </a:r>
          </a:p>
          <a:p>
            <a:pPr>
              <a:buNone/>
            </a:pPr>
            <a:r>
              <a:rPr lang="en-IN" sz="1950" b="1" dirty="0">
                <a:solidFill>
                  <a:srgbClr val="002060"/>
                </a:solidFill>
              </a:rPr>
              <a:t>           - Open </a:t>
            </a:r>
            <a:r>
              <a:rPr lang="en-IN" sz="1950" b="1" dirty="0" err="1">
                <a:solidFill>
                  <a:srgbClr val="002060"/>
                </a:solidFill>
              </a:rPr>
              <a:t>vSwitch</a:t>
            </a:r>
            <a:endParaRPr lang="en-IN" sz="1950" b="1" dirty="0">
              <a:solidFill>
                <a:srgbClr val="002060"/>
              </a:solidFill>
            </a:endParaRPr>
          </a:p>
          <a:p>
            <a:endParaRPr lang="en-IN" sz="1950" dirty="0"/>
          </a:p>
        </p:txBody>
      </p:sp>
      <p:sp>
        <p:nvSpPr>
          <p:cNvPr id="4"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t>(i) Hardware based approach</a:t>
            </a:r>
          </a:p>
        </p:txBody>
      </p:sp>
      <p:sp>
        <p:nvSpPr>
          <p:cNvPr id="2" name="Content Placeholder 1"/>
          <p:cNvSpPr>
            <a:spLocks noGrp="1"/>
          </p:cNvSpPr>
          <p:nvPr>
            <p:ph idx="4294967295"/>
          </p:nvPr>
        </p:nvSpPr>
        <p:spPr>
          <a:xfrm>
            <a:off x="0" y="946150"/>
            <a:ext cx="6286500" cy="3648075"/>
          </a:xfrm>
        </p:spPr>
        <p:txBody>
          <a:bodyPr/>
          <a:lstStyle/>
          <a:p>
            <a:pPr algn="just"/>
            <a:r>
              <a:rPr lang="en-IN" sz="1950" b="1" dirty="0">
                <a:solidFill>
                  <a:srgbClr val="FF0000"/>
                </a:solidFill>
              </a:rPr>
              <a:t>The main idea behind the hardware approach is that CPUs are not designed to forward packets, but the NIC is. </a:t>
            </a:r>
          </a:p>
          <a:p>
            <a:pPr algn="just"/>
            <a:endParaRPr lang="en-IN" sz="1950" dirty="0"/>
          </a:p>
          <a:p>
            <a:pPr algn="just"/>
            <a:r>
              <a:rPr lang="en-IN" sz="1950" dirty="0"/>
              <a:t>The naive solution would be to just give access to the VMs, to the NIC. But then problems arise. </a:t>
            </a:r>
            <a:r>
              <a:rPr lang="en-IN" sz="1950" b="1" dirty="0">
                <a:solidFill>
                  <a:srgbClr val="002060"/>
                </a:solidFill>
              </a:rPr>
              <a:t>How do you share the NIC's resources? How do you isolate various virtual machines? </a:t>
            </a:r>
          </a:p>
          <a:p>
            <a:pPr algn="just"/>
            <a:endParaRPr lang="en-US" sz="1950" dirty="0"/>
          </a:p>
          <a:p>
            <a:pPr algn="just"/>
            <a:r>
              <a:rPr lang="en-IN" sz="1950" b="1" dirty="0">
                <a:solidFill>
                  <a:srgbClr val="002060"/>
                </a:solidFill>
              </a:rPr>
              <a:t>SR-IOV, single-root I/O virtualization</a:t>
            </a:r>
            <a:r>
              <a:rPr lang="en-IN" sz="1950" dirty="0"/>
              <a:t>, based NIC provides one solution to this problem.</a:t>
            </a:r>
          </a:p>
          <a:p>
            <a:pPr algn="just"/>
            <a:endParaRPr lang="en-IN" sz="1950" dirty="0"/>
          </a:p>
        </p:txBody>
      </p:sp>
      <p:sp>
        <p:nvSpPr>
          <p:cNvPr id="4"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3150" b="1" dirty="0"/>
              <a:t>SR-IOV: Single-root I/O Virtualization</a:t>
            </a:r>
            <a:endParaRPr lang="en-US" sz="3150" b="1" dirty="0"/>
          </a:p>
        </p:txBody>
      </p:sp>
      <p:sp>
        <p:nvSpPr>
          <p:cNvPr id="8" name="Content Placeholder 7"/>
          <p:cNvSpPr>
            <a:spLocks noGrp="1"/>
          </p:cNvSpPr>
          <p:nvPr>
            <p:ph idx="4294967295"/>
          </p:nvPr>
        </p:nvSpPr>
        <p:spPr>
          <a:xfrm>
            <a:off x="2597150" y="658813"/>
            <a:ext cx="6546850" cy="3794125"/>
          </a:xfrm>
        </p:spPr>
        <p:txBody>
          <a:bodyPr/>
          <a:lstStyle/>
          <a:p>
            <a:r>
              <a:rPr lang="en-IN" b="1" dirty="0">
                <a:solidFill>
                  <a:srgbClr val="002060"/>
                </a:solidFill>
              </a:rPr>
              <a:t>The SR-IOV, the physical link itself, supports virtualization in hardware.            </a:t>
            </a:r>
            <a:r>
              <a:rPr lang="en-IN" dirty="0"/>
              <a:t>So let's see inside this SR-IOV enabled network interface card.</a:t>
            </a:r>
          </a:p>
          <a:p>
            <a:r>
              <a:rPr lang="en-IN" dirty="0"/>
              <a:t>The NIC provides a physical function, which is just a standard ethernet port.        In addition, it also provides several virtual functions which are simple queues that transmit and receive functionality.</a:t>
            </a:r>
          </a:p>
          <a:p>
            <a:r>
              <a:rPr lang="en-IN" b="1" dirty="0">
                <a:solidFill>
                  <a:srgbClr val="FF0000"/>
                </a:solidFill>
              </a:rPr>
              <a:t>Each VM is mapped to one of these virtual functions. So the VMs themselves get NIC hardware resources.</a:t>
            </a:r>
          </a:p>
          <a:p>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1769679" y="2412125"/>
            <a:ext cx="5640114" cy="2412122"/>
          </a:xfrm>
          <a:prstGeom prst="rect">
            <a:avLst/>
          </a:prstGeom>
          <a:noFill/>
          <a:ln w="9525">
            <a:noFill/>
            <a:miter lim="800000"/>
            <a:headEnd/>
            <a:tailEnd/>
          </a:ln>
        </p:spPr>
      </p:pic>
      <p:sp>
        <p:nvSpPr>
          <p:cNvPr id="9"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
        <p:nvSpPr>
          <p:cNvPr id="11" name="Rectangle 10"/>
          <p:cNvSpPr/>
          <p:nvPr/>
        </p:nvSpPr>
        <p:spPr>
          <a:xfrm>
            <a:off x="4843956" y="2329355"/>
            <a:ext cx="2613134" cy="733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Tree>
    <p:extLst>
      <p:ext uri="{BB962C8B-B14F-4D97-AF65-F5344CB8AC3E}">
        <p14:creationId xmlns:p14="http://schemas.microsoft.com/office/powerpoint/2010/main" val="1509936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3150" b="1" dirty="0"/>
              <a:t>SR-IOV: Single-root I/O Virtualization</a:t>
            </a:r>
            <a:endParaRPr lang="en-US" sz="3150" b="1" dirty="0"/>
          </a:p>
        </p:txBody>
      </p:sp>
      <p:sp>
        <p:nvSpPr>
          <p:cNvPr id="8" name="Content Placeholder 7"/>
          <p:cNvSpPr>
            <a:spLocks noGrp="1"/>
          </p:cNvSpPr>
          <p:nvPr>
            <p:ph idx="4294967295"/>
          </p:nvPr>
        </p:nvSpPr>
        <p:spPr>
          <a:xfrm>
            <a:off x="2573338" y="574675"/>
            <a:ext cx="6570662" cy="3795713"/>
          </a:xfrm>
        </p:spPr>
        <p:txBody>
          <a:bodyPr/>
          <a:lstStyle/>
          <a:p>
            <a:r>
              <a:rPr lang="en-IN" b="1" dirty="0">
                <a:solidFill>
                  <a:srgbClr val="FF0000"/>
                </a:solidFill>
              </a:rPr>
              <a:t>On the NIC there also resides a simple layer two, which classifies traffic into queues responding to these virtual functions</a:t>
            </a:r>
            <a:r>
              <a:rPr lang="en-IN" dirty="0"/>
              <a:t>. Further, packets are moved directly from the net virtual function to the responding VM memory using  </a:t>
            </a:r>
            <a:r>
              <a:rPr lang="en-IN" b="1" dirty="0">
                <a:solidFill>
                  <a:srgbClr val="002060"/>
                </a:solidFill>
              </a:rPr>
              <a:t>DMA (direct memory access). </a:t>
            </a:r>
            <a:r>
              <a:rPr lang="en-IN" dirty="0"/>
              <a:t>This allows us to bypass the hypervisor entirely. </a:t>
            </a:r>
          </a:p>
        </p:txBody>
      </p:sp>
      <p:pic>
        <p:nvPicPr>
          <p:cNvPr id="3074" name="Picture 2"/>
          <p:cNvPicPr>
            <a:picLocks noChangeAspect="1" noChangeArrowheads="1"/>
          </p:cNvPicPr>
          <p:nvPr/>
        </p:nvPicPr>
        <p:blipFill>
          <a:blip r:embed="rId2" cstate="print"/>
          <a:srcRect/>
          <a:stretch>
            <a:fillRect/>
          </a:stretch>
        </p:blipFill>
        <p:spPr bwMode="auto">
          <a:xfrm>
            <a:off x="1935218" y="1785445"/>
            <a:ext cx="5722882" cy="2932394"/>
          </a:xfrm>
          <a:prstGeom prst="rect">
            <a:avLst/>
          </a:prstGeom>
          <a:noFill/>
          <a:ln w="9525">
            <a:noFill/>
            <a:miter lim="800000"/>
            <a:headEnd/>
            <a:tailEnd/>
          </a:ln>
        </p:spPr>
      </p:pic>
      <p:sp>
        <p:nvSpPr>
          <p:cNvPr id="7"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extLst>
      <p:ext uri="{BB962C8B-B14F-4D97-AF65-F5344CB8AC3E}">
        <p14:creationId xmlns:p14="http://schemas.microsoft.com/office/powerpoint/2010/main" val="157863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3150" b="1" dirty="0"/>
              <a:t>SR-IOV: Single-root I/O Virtualization</a:t>
            </a:r>
            <a:endParaRPr lang="en-US" sz="3150" b="1" dirty="0"/>
          </a:p>
        </p:txBody>
      </p:sp>
      <p:sp>
        <p:nvSpPr>
          <p:cNvPr id="8" name="Content Placeholder 7"/>
          <p:cNvSpPr>
            <a:spLocks noGrp="1"/>
          </p:cNvSpPr>
          <p:nvPr>
            <p:ph idx="4294967295"/>
          </p:nvPr>
        </p:nvSpPr>
        <p:spPr>
          <a:xfrm>
            <a:off x="2573338" y="574675"/>
            <a:ext cx="6570662" cy="3795713"/>
          </a:xfrm>
        </p:spPr>
        <p:txBody>
          <a:bodyPr/>
          <a:lstStyle/>
          <a:p>
            <a:r>
              <a:rPr lang="en-IN" b="1" dirty="0">
                <a:solidFill>
                  <a:srgbClr val="FF0000"/>
                </a:solidFill>
              </a:rPr>
              <a:t>The hypervisor is only involved in the assignment of virtual functions to virtual machines. </a:t>
            </a:r>
            <a:r>
              <a:rPr lang="en-IN" dirty="0"/>
              <a:t>And the management of the physical function, but not the data part for packets.  The upshot to this is</a:t>
            </a:r>
            <a:r>
              <a:rPr lang="en-IN" b="1" dirty="0">
                <a:solidFill>
                  <a:srgbClr val="FF0000"/>
                </a:solidFill>
              </a:rPr>
              <a:t> higher through-put, lower latency and  lower CPU utilization</a:t>
            </a:r>
            <a:r>
              <a:rPr lang="en-IN" dirty="0"/>
              <a:t> and this give us close to native performance. </a:t>
            </a:r>
          </a:p>
        </p:txBody>
      </p:sp>
      <p:pic>
        <p:nvPicPr>
          <p:cNvPr id="3074" name="Picture 2"/>
          <p:cNvPicPr>
            <a:picLocks noChangeAspect="1" noChangeArrowheads="1"/>
          </p:cNvPicPr>
          <p:nvPr/>
        </p:nvPicPr>
        <p:blipFill>
          <a:blip r:embed="rId2" cstate="print"/>
          <a:srcRect/>
          <a:stretch>
            <a:fillRect/>
          </a:stretch>
        </p:blipFill>
        <p:spPr bwMode="auto">
          <a:xfrm>
            <a:off x="2006162" y="1939157"/>
            <a:ext cx="5238093" cy="2802321"/>
          </a:xfrm>
          <a:prstGeom prst="rect">
            <a:avLst/>
          </a:prstGeom>
          <a:noFill/>
          <a:ln w="9525">
            <a:noFill/>
            <a:miter lim="800000"/>
            <a:headEnd/>
            <a:tailEnd/>
          </a:ln>
        </p:spPr>
      </p:pic>
      <p:sp>
        <p:nvSpPr>
          <p:cNvPr id="7"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extLst>
      <p:ext uri="{BB962C8B-B14F-4D97-AF65-F5344CB8AC3E}">
        <p14:creationId xmlns:p14="http://schemas.microsoft.com/office/powerpoint/2010/main" val="3483040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3150" b="1" dirty="0"/>
              <a:t>SR-IOV: Single-root I/O Virtualization</a:t>
            </a:r>
            <a:endParaRPr lang="en-US" sz="3150" b="1" dirty="0"/>
          </a:p>
        </p:txBody>
      </p:sp>
      <p:sp>
        <p:nvSpPr>
          <p:cNvPr id="8" name="Content Placeholder 7"/>
          <p:cNvSpPr>
            <a:spLocks noGrp="1"/>
          </p:cNvSpPr>
          <p:nvPr>
            <p:ph idx="4294967295"/>
          </p:nvPr>
        </p:nvSpPr>
        <p:spPr>
          <a:xfrm>
            <a:off x="2573338" y="574675"/>
            <a:ext cx="6570662" cy="3795713"/>
          </a:xfrm>
        </p:spPr>
        <p:txBody>
          <a:bodyPr/>
          <a:lstStyle/>
          <a:p>
            <a:r>
              <a:rPr lang="en-IN" dirty="0"/>
              <a:t>There are downsides to this approach though. For one, </a:t>
            </a:r>
            <a:r>
              <a:rPr lang="en-IN" b="1" dirty="0">
                <a:solidFill>
                  <a:srgbClr val="FF0000"/>
                </a:solidFill>
              </a:rPr>
              <a:t>live VM migration becomes trickier</a:t>
            </a:r>
            <a:r>
              <a:rPr lang="en-IN" dirty="0"/>
              <a:t>, because now you've  tied the virtual machine to physical resources on that machine.  The forwarding state for  that virtual machine now resides in the layer two switch inside the NIC. </a:t>
            </a:r>
          </a:p>
          <a:p>
            <a:r>
              <a:rPr lang="en-IN" b="1" dirty="0">
                <a:solidFill>
                  <a:srgbClr val="FF0000"/>
                </a:solidFill>
              </a:rPr>
              <a:t>Second, forwarding is no longer as flexible.</a:t>
            </a:r>
            <a:r>
              <a:rPr lang="en-IN" dirty="0"/>
              <a:t> We're relying on a layer two switch that is built into the hardware of the NIC. So we cannot have general purpose rules and  we cannot be changing this logic very often.  It's built into the hardware.  </a:t>
            </a:r>
            <a:r>
              <a:rPr lang="en-IN" b="1" dirty="0">
                <a:solidFill>
                  <a:srgbClr val="002060"/>
                </a:solidFill>
              </a:rPr>
              <a:t>In contrast,  software-defined networking (SDN)  allows a much more flexible forwarding approach.  </a:t>
            </a:r>
          </a:p>
          <a:p>
            <a:pPr>
              <a:buNone/>
            </a:pPr>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1994338" y="2802321"/>
            <a:ext cx="5238093" cy="2057399"/>
          </a:xfrm>
          <a:prstGeom prst="rect">
            <a:avLst/>
          </a:prstGeom>
          <a:noFill/>
          <a:ln w="9525">
            <a:noFill/>
            <a:miter lim="800000"/>
            <a:headEnd/>
            <a:tailEnd/>
          </a:ln>
        </p:spPr>
      </p:pic>
      <p:sp>
        <p:nvSpPr>
          <p:cNvPr id="7"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extLst>
      <p:ext uri="{BB962C8B-B14F-4D97-AF65-F5344CB8AC3E}">
        <p14:creationId xmlns:p14="http://schemas.microsoft.com/office/powerpoint/2010/main" val="1390916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t>(ii) Software based approach</a:t>
            </a:r>
            <a:endParaRPr lang="en-IN" dirty="0"/>
          </a:p>
        </p:txBody>
      </p:sp>
      <p:sp>
        <p:nvSpPr>
          <p:cNvPr id="2" name="Content Placeholder 1"/>
          <p:cNvSpPr>
            <a:spLocks noGrp="1"/>
          </p:cNvSpPr>
          <p:nvPr>
            <p:ph idx="4294967295"/>
          </p:nvPr>
        </p:nvSpPr>
        <p:spPr>
          <a:xfrm>
            <a:off x="0" y="800100"/>
            <a:ext cx="8382000" cy="3794125"/>
          </a:xfrm>
        </p:spPr>
        <p:txBody>
          <a:bodyPr/>
          <a:lstStyle/>
          <a:p>
            <a:pPr>
              <a:buNone/>
            </a:pPr>
            <a:r>
              <a:rPr lang="en-IN" sz="2100" dirty="0"/>
              <a:t>The software based approach that addresses:</a:t>
            </a:r>
          </a:p>
          <a:p>
            <a:endParaRPr lang="en-IN" sz="2100" dirty="0"/>
          </a:p>
          <a:p>
            <a:pPr>
              <a:buNone/>
            </a:pPr>
            <a:r>
              <a:rPr lang="en-IN" sz="2100" b="1" dirty="0">
                <a:solidFill>
                  <a:srgbClr val="FF0000"/>
                </a:solidFill>
              </a:rPr>
              <a:t>            (i) Much more flexible forwarding approach</a:t>
            </a:r>
          </a:p>
          <a:p>
            <a:pPr>
              <a:buNone/>
            </a:pPr>
            <a:endParaRPr lang="en-IN" sz="2100" b="1" dirty="0">
              <a:solidFill>
                <a:srgbClr val="002060"/>
              </a:solidFill>
            </a:endParaRPr>
          </a:p>
          <a:p>
            <a:pPr>
              <a:buNone/>
            </a:pPr>
            <a:r>
              <a:rPr lang="en-IN" sz="2100" b="1" dirty="0">
                <a:solidFill>
                  <a:srgbClr val="002060"/>
                </a:solidFill>
              </a:rPr>
              <a:t>            (ii) Live VM migration</a:t>
            </a:r>
          </a:p>
          <a:p>
            <a:endParaRPr lang="en-IN" sz="2100" dirty="0"/>
          </a:p>
        </p:txBody>
      </p:sp>
      <p:sp>
        <p:nvSpPr>
          <p:cNvPr id="4"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A6C08-39C8-415C-82B4-7CE0D5BC73FE}"/>
              </a:ext>
            </a:extLst>
          </p:cNvPr>
          <p:cNvSpPr>
            <a:spLocks noGrp="1"/>
          </p:cNvSpPr>
          <p:nvPr>
            <p:ph type="title"/>
          </p:nvPr>
        </p:nvSpPr>
        <p:spPr/>
        <p:txBody>
          <a:bodyPr>
            <a:normAutofit/>
          </a:bodyPr>
          <a:lstStyle/>
          <a:p>
            <a:r>
              <a:rPr lang="en-IN" dirty="0"/>
              <a:t>Cloud Data </a:t>
            </a:r>
            <a:r>
              <a:rPr lang="en-IN" dirty="0" err="1"/>
              <a:t>Center</a:t>
            </a:r>
            <a:r>
              <a:rPr lang="en-IN" dirty="0"/>
              <a:t>: Hybrid </a:t>
            </a:r>
            <a:r>
              <a:rPr lang="en-IN" dirty="0" err="1"/>
              <a:t>Cloud:Shared</a:t>
            </a:r>
            <a:r>
              <a:rPr lang="en-IN" dirty="0"/>
              <a:t> Responsibility Model</a:t>
            </a:r>
          </a:p>
        </p:txBody>
      </p:sp>
      <p:sp>
        <p:nvSpPr>
          <p:cNvPr id="3" name="Content Placeholder 2">
            <a:extLst>
              <a:ext uri="{FF2B5EF4-FFF2-40B4-BE49-F238E27FC236}">
                <a16:creationId xmlns:a16="http://schemas.microsoft.com/office/drawing/2014/main" id="{F2734109-7FE6-4476-9AF5-3CE35B9BFCEA}"/>
              </a:ext>
            </a:extLst>
          </p:cNvPr>
          <p:cNvSpPr>
            <a:spLocks noGrp="1"/>
          </p:cNvSpPr>
          <p:nvPr>
            <p:ph idx="1"/>
          </p:nvPr>
        </p:nvSpPr>
        <p:spPr/>
        <p:txBody>
          <a:bodyPr/>
          <a:lstStyle/>
          <a:p>
            <a:r>
              <a:rPr lang="en-US" dirty="0"/>
              <a:t>The migration from an on-premises data center to a cloud data center doesn’t mean moving everything to the cloud. Many companies have </a:t>
            </a:r>
            <a:r>
              <a:rPr lang="en-US" dirty="0">
                <a:hlinkClick r:id="rId2"/>
              </a:rPr>
              <a:t>hybrid cloud</a:t>
            </a:r>
            <a:r>
              <a:rPr lang="en-US" dirty="0"/>
              <a:t> data centers which have a mix of on-premises data center components and virtual data centers components. In the figure below we see how as-a-service models are shifting ownership of data center and infrastructure components from a fully owned and operated on-premises facility towards a commodity service model.</a:t>
            </a:r>
            <a:r>
              <a:rPr lang="en-IN" dirty="0"/>
              <a:t> Depending on the model selected, an organization may be responsible for maintaining and securing more or less of their infrastructure stack. The breakdown of responsibilities is outlined by the cloud services provider in </a:t>
            </a:r>
            <a:r>
              <a:rPr lang="en-IN" u="sng" dirty="0">
                <a:hlinkClick r:id="rId3"/>
              </a:rPr>
              <a:t>shared responsibilities models</a:t>
            </a:r>
            <a:endParaRPr lang="en-US" dirty="0"/>
          </a:p>
          <a:p>
            <a:endParaRPr lang="en-IN" dirty="0"/>
          </a:p>
        </p:txBody>
      </p:sp>
      <p:pic>
        <p:nvPicPr>
          <p:cNvPr id="4" name="Picture 3">
            <a:extLst>
              <a:ext uri="{FF2B5EF4-FFF2-40B4-BE49-F238E27FC236}">
                <a16:creationId xmlns:a16="http://schemas.microsoft.com/office/drawing/2014/main" id="{53179572-DE01-46C4-97C8-E12A3AC2781A}"/>
              </a:ext>
            </a:extLst>
          </p:cNvPr>
          <p:cNvPicPr/>
          <p:nvPr/>
        </p:nvPicPr>
        <p:blipFill>
          <a:blip r:embed="rId4"/>
          <a:stretch>
            <a:fillRect/>
          </a:stretch>
        </p:blipFill>
        <p:spPr>
          <a:xfrm>
            <a:off x="107503" y="2571750"/>
            <a:ext cx="8928992" cy="2592288"/>
          </a:xfrm>
          <a:prstGeom prst="rect">
            <a:avLst/>
          </a:prstGeom>
        </p:spPr>
      </p:pic>
    </p:spTree>
    <p:extLst>
      <p:ext uri="{BB962C8B-B14F-4D97-AF65-F5344CB8AC3E}">
        <p14:creationId xmlns:p14="http://schemas.microsoft.com/office/powerpoint/2010/main" val="28381747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Open </a:t>
            </a:r>
            <a:r>
              <a:rPr lang="en-US" b="1" dirty="0" err="1"/>
              <a:t>vSwitch</a:t>
            </a:r>
            <a:endParaRPr lang="en-US" b="1" dirty="0"/>
          </a:p>
        </p:txBody>
      </p:sp>
      <p:sp>
        <p:nvSpPr>
          <p:cNvPr id="7" name="Content Placeholder 6"/>
          <p:cNvSpPr>
            <a:spLocks noGrp="1"/>
          </p:cNvSpPr>
          <p:nvPr>
            <p:ph idx="4294967295"/>
          </p:nvPr>
        </p:nvSpPr>
        <p:spPr>
          <a:xfrm>
            <a:off x="0" y="800100"/>
            <a:ext cx="3651994" cy="3794125"/>
          </a:xfrm>
        </p:spPr>
        <p:txBody>
          <a:bodyPr>
            <a:normAutofit/>
          </a:bodyPr>
          <a:lstStyle/>
          <a:p>
            <a:pPr algn="just"/>
            <a:r>
              <a:rPr lang="en-IN" sz="1800" dirty="0"/>
              <a:t>Open </a:t>
            </a:r>
            <a:r>
              <a:rPr lang="en-IN" sz="1800" dirty="0" err="1"/>
              <a:t>vSwitch</a:t>
            </a:r>
            <a:r>
              <a:rPr lang="en-IN" sz="1800" dirty="0"/>
              <a:t> design goals are </a:t>
            </a:r>
            <a:r>
              <a:rPr lang="en-IN" sz="1800" b="1" dirty="0">
                <a:solidFill>
                  <a:srgbClr val="FF0000"/>
                </a:solidFill>
              </a:rPr>
              <a:t>flexible and fast-forwarding.</a:t>
            </a:r>
          </a:p>
          <a:p>
            <a:pPr algn="just"/>
            <a:r>
              <a:rPr lang="en-IN" sz="1800" dirty="0"/>
              <a:t> This necessitates a division between </a:t>
            </a:r>
            <a:r>
              <a:rPr lang="en-IN" sz="1800" b="1" dirty="0">
                <a:solidFill>
                  <a:srgbClr val="FF0000"/>
                </a:solidFill>
              </a:rPr>
              <a:t>user space </a:t>
            </a:r>
            <a:r>
              <a:rPr lang="en-IN" sz="1800" dirty="0"/>
              <a:t>and </a:t>
            </a:r>
            <a:r>
              <a:rPr lang="en-IN" sz="1800" b="1" dirty="0">
                <a:solidFill>
                  <a:srgbClr val="FF0000"/>
                </a:solidFill>
              </a:rPr>
              <a:t>kernel space </a:t>
            </a:r>
            <a:r>
              <a:rPr lang="en-IN" sz="1800" dirty="0"/>
              <a:t>task. One can not work entirely in the kernel, because of development difficulties. It's hard to push changes to kernel level code, and  it's desirable to keep logic that resides in the kernel as simple as possible.</a:t>
            </a:r>
          </a:p>
          <a:p>
            <a:pPr algn="just"/>
            <a:endParaRPr lang="en-IN" sz="1800" dirty="0"/>
          </a:p>
        </p:txBody>
      </p:sp>
      <p:sp>
        <p:nvSpPr>
          <p:cNvPr id="8"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grpSp>
        <p:nvGrpSpPr>
          <p:cNvPr id="43" name="Group 42"/>
          <p:cNvGrpSpPr/>
          <p:nvPr/>
        </p:nvGrpSpPr>
        <p:grpSpPr>
          <a:xfrm>
            <a:off x="4323693" y="1340074"/>
            <a:ext cx="3547238" cy="3262885"/>
            <a:chOff x="4240924" y="1786765"/>
            <a:chExt cx="4729650" cy="4350513"/>
          </a:xfrm>
        </p:grpSpPr>
        <p:sp>
          <p:nvSpPr>
            <p:cNvPr id="11" name="TextBox 10"/>
            <p:cNvSpPr txBox="1"/>
            <p:nvPr/>
          </p:nvSpPr>
          <p:spPr>
            <a:xfrm>
              <a:off x="4682359" y="3657604"/>
              <a:ext cx="1497724" cy="461665"/>
            </a:xfrm>
            <a:prstGeom prst="rect">
              <a:avLst/>
            </a:prstGeom>
            <a:noFill/>
            <a:ln>
              <a:noFill/>
            </a:ln>
          </p:spPr>
          <p:txBody>
            <a:bodyPr wrap="square" rtlCol="0">
              <a:spAutoFit/>
            </a:bodyPr>
            <a:lstStyle/>
            <a:p>
              <a:pPr algn="ctr"/>
              <a:r>
                <a:rPr lang="en-US" sz="1650" b="1" dirty="0"/>
                <a:t>user space</a:t>
              </a:r>
              <a:endParaRPr lang="en-IN" sz="1650" b="1" dirty="0"/>
            </a:p>
          </p:txBody>
        </p:sp>
        <p:sp>
          <p:nvSpPr>
            <p:cNvPr id="12" name="TextBox 11"/>
            <p:cNvSpPr txBox="1"/>
            <p:nvPr/>
          </p:nvSpPr>
          <p:spPr>
            <a:xfrm>
              <a:off x="6589998" y="3547242"/>
              <a:ext cx="2286000"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Hypervisor</a:t>
              </a:r>
            </a:p>
            <a:p>
              <a:pPr algn="ctr"/>
              <a:endParaRPr lang="en-IN" sz="1650" b="1" dirty="0"/>
            </a:p>
          </p:txBody>
        </p:sp>
        <p:sp>
          <p:nvSpPr>
            <p:cNvPr id="13" name="TextBox 12"/>
            <p:cNvSpPr txBox="1"/>
            <p:nvPr/>
          </p:nvSpPr>
          <p:spPr>
            <a:xfrm>
              <a:off x="7309958" y="4661361"/>
              <a:ext cx="809297" cy="461665"/>
            </a:xfrm>
            <a:prstGeom prst="rect">
              <a:avLst/>
            </a:prstGeom>
            <a:solidFill>
              <a:srgbClr val="7030A0"/>
            </a:solidFill>
            <a:ln>
              <a:solidFill>
                <a:schemeClr val="tx1"/>
              </a:solidFill>
            </a:ln>
          </p:spPr>
          <p:txBody>
            <a:bodyPr wrap="square" rtlCol="0">
              <a:spAutoFit/>
            </a:bodyPr>
            <a:lstStyle/>
            <a:p>
              <a:pPr algn="ctr"/>
              <a:r>
                <a:rPr lang="en-US" sz="1650" b="1" dirty="0" err="1"/>
                <a:t>pNIC</a:t>
              </a:r>
              <a:endParaRPr lang="en-IN" sz="1650" b="1" dirty="0"/>
            </a:p>
          </p:txBody>
        </p:sp>
        <p:sp>
          <p:nvSpPr>
            <p:cNvPr id="14" name="TextBox 13"/>
            <p:cNvSpPr txBox="1"/>
            <p:nvPr/>
          </p:nvSpPr>
          <p:spPr>
            <a:xfrm>
              <a:off x="6752905" y="292187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5" name="TextBox 14"/>
            <p:cNvSpPr txBox="1"/>
            <p:nvPr/>
          </p:nvSpPr>
          <p:spPr>
            <a:xfrm>
              <a:off x="7520158" y="2916620"/>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6" name="TextBox 15"/>
            <p:cNvSpPr txBox="1"/>
            <p:nvPr/>
          </p:nvSpPr>
          <p:spPr>
            <a:xfrm>
              <a:off x="8229609" y="293238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7" name="TextBox 16"/>
            <p:cNvSpPr txBox="1"/>
            <p:nvPr/>
          </p:nvSpPr>
          <p:spPr>
            <a:xfrm>
              <a:off x="6611004" y="1786765"/>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1</a:t>
              </a:r>
            </a:p>
            <a:p>
              <a:pPr algn="ctr"/>
              <a:endParaRPr lang="en-IN" sz="1650" b="1" dirty="0"/>
            </a:p>
          </p:txBody>
        </p:sp>
        <p:sp>
          <p:nvSpPr>
            <p:cNvPr id="18" name="TextBox 17"/>
            <p:cNvSpPr txBox="1"/>
            <p:nvPr/>
          </p:nvSpPr>
          <p:spPr>
            <a:xfrm>
              <a:off x="7409810" y="1797272"/>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2</a:t>
              </a:r>
            </a:p>
            <a:p>
              <a:pPr algn="ctr"/>
              <a:endParaRPr lang="en-IN" sz="1650" b="1" dirty="0"/>
            </a:p>
          </p:txBody>
        </p:sp>
        <p:sp>
          <p:nvSpPr>
            <p:cNvPr id="19" name="TextBox 18"/>
            <p:cNvSpPr txBox="1"/>
            <p:nvPr/>
          </p:nvSpPr>
          <p:spPr>
            <a:xfrm>
              <a:off x="8177065" y="1807781"/>
              <a:ext cx="793509"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N</a:t>
              </a:r>
            </a:p>
            <a:p>
              <a:pPr algn="ctr"/>
              <a:endParaRPr lang="en-IN" sz="1650" b="1" dirty="0"/>
            </a:p>
          </p:txBody>
        </p:sp>
        <p:cxnSp>
          <p:nvCxnSpPr>
            <p:cNvPr id="20" name="Straight Arrow Connector 19"/>
            <p:cNvCxnSpPr/>
            <p:nvPr/>
          </p:nvCxnSpPr>
          <p:spPr>
            <a:xfrm flipV="1">
              <a:off x="4240924" y="4256690"/>
              <a:ext cx="2159876" cy="31531"/>
            </a:xfrm>
            <a:prstGeom prst="straightConnector1">
              <a:avLst/>
            </a:prstGeom>
            <a:ln w="571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10248" y="5675613"/>
              <a:ext cx="1213945"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pSwitch</a:t>
              </a:r>
              <a:endParaRPr lang="en-IN" sz="1650" b="1" dirty="0"/>
            </a:p>
          </p:txBody>
        </p:sp>
        <p:cxnSp>
          <p:nvCxnSpPr>
            <p:cNvPr id="23" name="Straight Connector 22"/>
            <p:cNvCxnSpPr>
              <a:stCxn id="14" idx="2"/>
              <a:endCxn id="21" idx="0"/>
            </p:cNvCxnSpPr>
            <p:nvPr/>
          </p:nvCxnSpPr>
          <p:spPr>
            <a:xfrm>
              <a:off x="7014516" y="3541950"/>
              <a:ext cx="174573" cy="49931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609105" y="4451095"/>
              <a:ext cx="289419" cy="27856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346731" y="3536695"/>
              <a:ext cx="388497" cy="51504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1" idx="3"/>
            </p:cNvCxnSpPr>
            <p:nvPr/>
          </p:nvCxnSpPr>
          <p:spPr>
            <a:xfrm flipH="1">
              <a:off x="7593737" y="3531440"/>
              <a:ext cx="892984" cy="74065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2"/>
              <a:endCxn id="22" idx="0"/>
            </p:cNvCxnSpPr>
            <p:nvPr/>
          </p:nvCxnSpPr>
          <p:spPr>
            <a:xfrm>
              <a:off x="7714608" y="5123026"/>
              <a:ext cx="2613" cy="5525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98276" y="4361797"/>
              <a:ext cx="1497724" cy="461665"/>
            </a:xfrm>
            <a:prstGeom prst="rect">
              <a:avLst/>
            </a:prstGeom>
            <a:noFill/>
            <a:ln>
              <a:noFill/>
            </a:ln>
          </p:spPr>
          <p:txBody>
            <a:bodyPr wrap="square" rtlCol="0">
              <a:spAutoFit/>
            </a:bodyPr>
            <a:lstStyle/>
            <a:p>
              <a:pPr algn="ctr"/>
              <a:r>
                <a:rPr lang="en-US" sz="1650" b="1" dirty="0"/>
                <a:t>kernel</a:t>
              </a:r>
              <a:endParaRPr lang="en-IN" sz="1650" b="1" dirty="0"/>
            </a:p>
          </p:txBody>
        </p:sp>
        <p:cxnSp>
          <p:nvCxnSpPr>
            <p:cNvPr id="35" name="Straight Arrow Connector 34"/>
            <p:cNvCxnSpPr/>
            <p:nvPr/>
          </p:nvCxnSpPr>
          <p:spPr>
            <a:xfrm flipV="1">
              <a:off x="6416565" y="4256690"/>
              <a:ext cx="1418897" cy="15766"/>
            </a:xfrm>
            <a:prstGeom prst="straightConnector1">
              <a:avLst/>
            </a:prstGeom>
            <a:ln w="571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784440" y="4041261"/>
              <a:ext cx="809297"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vSw</a:t>
              </a:r>
              <a:endParaRPr lang="en-IN" sz="1650" b="1" dirty="0"/>
            </a:p>
          </p:txBody>
        </p:sp>
      </p:grpSp>
    </p:spTree>
    <p:extLst>
      <p:ext uri="{BB962C8B-B14F-4D97-AF65-F5344CB8AC3E}">
        <p14:creationId xmlns:p14="http://schemas.microsoft.com/office/powerpoint/2010/main" val="2833022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Open </a:t>
            </a:r>
            <a:r>
              <a:rPr lang="en-US" b="1" dirty="0" err="1"/>
              <a:t>vSwitch</a:t>
            </a:r>
            <a:endParaRPr lang="en-US" b="1" dirty="0"/>
          </a:p>
        </p:txBody>
      </p:sp>
      <p:sp>
        <p:nvSpPr>
          <p:cNvPr id="7" name="Content Placeholder 6"/>
          <p:cNvSpPr>
            <a:spLocks noGrp="1"/>
          </p:cNvSpPr>
          <p:nvPr>
            <p:ph idx="4294967295"/>
          </p:nvPr>
        </p:nvSpPr>
        <p:spPr>
          <a:xfrm>
            <a:off x="0" y="598488"/>
            <a:ext cx="3343275" cy="3941762"/>
          </a:xfrm>
        </p:spPr>
        <p:txBody>
          <a:bodyPr>
            <a:normAutofit lnSpcReduction="10000"/>
          </a:bodyPr>
          <a:lstStyle/>
          <a:p>
            <a:r>
              <a:rPr lang="en-IN" sz="1800" dirty="0"/>
              <a:t>So, the smarts of this approach, is the </a:t>
            </a:r>
            <a:r>
              <a:rPr lang="en-IN" sz="1800" b="1" dirty="0">
                <a:solidFill>
                  <a:srgbClr val="FF0000"/>
                </a:solidFill>
              </a:rPr>
              <a:t>switch routing decisions </a:t>
            </a:r>
            <a:r>
              <a:rPr lang="en-IN" sz="1800" dirty="0"/>
              <a:t>lie in user space. </a:t>
            </a:r>
          </a:p>
          <a:p>
            <a:r>
              <a:rPr lang="en-IN" sz="1800" dirty="0"/>
              <a:t>This is where one </a:t>
            </a:r>
            <a:r>
              <a:rPr lang="en-IN" sz="1800" b="1" dirty="0">
                <a:solidFill>
                  <a:srgbClr val="002060"/>
                </a:solidFill>
              </a:rPr>
              <a:t>decides what rules or filters apply to packets of a certain type.</a:t>
            </a:r>
            <a:r>
              <a:rPr lang="en-IN" sz="1800" dirty="0"/>
              <a:t> Perhaps based on network updates from other, possibly virtual, such as in the network.            This behavior can also be programmed using </a:t>
            </a:r>
            <a:r>
              <a:rPr lang="en-IN" sz="1800" b="1" dirty="0">
                <a:solidFill>
                  <a:srgbClr val="002060"/>
                </a:solidFill>
              </a:rPr>
              <a:t>open flow. </a:t>
            </a:r>
            <a:r>
              <a:rPr lang="en-IN" sz="1800" b="1" dirty="0">
                <a:solidFill>
                  <a:srgbClr val="FF0000"/>
                </a:solidFill>
              </a:rPr>
              <a:t>So, this part is optimized for processing network updates, and not necessarily for wire speed packet forwarding.</a:t>
            </a:r>
          </a:p>
        </p:txBody>
      </p:sp>
      <p:sp>
        <p:nvSpPr>
          <p:cNvPr id="8"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grpSp>
        <p:nvGrpSpPr>
          <p:cNvPr id="31" name="Group 30"/>
          <p:cNvGrpSpPr/>
          <p:nvPr/>
        </p:nvGrpSpPr>
        <p:grpSpPr>
          <a:xfrm>
            <a:off x="4323693" y="1340074"/>
            <a:ext cx="3547238" cy="3262885"/>
            <a:chOff x="4240924" y="1786765"/>
            <a:chExt cx="4729650" cy="4350513"/>
          </a:xfrm>
        </p:grpSpPr>
        <p:grpSp>
          <p:nvGrpSpPr>
            <p:cNvPr id="10" name="Group 9"/>
            <p:cNvGrpSpPr/>
            <p:nvPr/>
          </p:nvGrpSpPr>
          <p:grpSpPr>
            <a:xfrm>
              <a:off x="4240924" y="1786765"/>
              <a:ext cx="4729650" cy="4350513"/>
              <a:chOff x="4240924" y="1786765"/>
              <a:chExt cx="4729650" cy="4350513"/>
            </a:xfrm>
          </p:grpSpPr>
          <p:sp>
            <p:nvSpPr>
              <p:cNvPr id="11" name="TextBox 10"/>
              <p:cNvSpPr txBox="1"/>
              <p:nvPr/>
            </p:nvSpPr>
            <p:spPr>
              <a:xfrm>
                <a:off x="4682359" y="3657604"/>
                <a:ext cx="1497724" cy="461665"/>
              </a:xfrm>
              <a:prstGeom prst="rect">
                <a:avLst/>
              </a:prstGeom>
              <a:noFill/>
              <a:ln>
                <a:noFill/>
              </a:ln>
            </p:spPr>
            <p:txBody>
              <a:bodyPr wrap="square" rtlCol="0">
                <a:spAutoFit/>
              </a:bodyPr>
              <a:lstStyle/>
              <a:p>
                <a:pPr algn="ctr"/>
                <a:r>
                  <a:rPr lang="en-US" sz="1650" b="1" dirty="0"/>
                  <a:t>user space</a:t>
                </a:r>
                <a:endParaRPr lang="en-IN" sz="1650" b="1" dirty="0"/>
              </a:p>
            </p:txBody>
          </p:sp>
          <p:sp>
            <p:nvSpPr>
              <p:cNvPr id="12" name="TextBox 11"/>
              <p:cNvSpPr txBox="1"/>
              <p:nvPr/>
            </p:nvSpPr>
            <p:spPr>
              <a:xfrm>
                <a:off x="6589998" y="3547242"/>
                <a:ext cx="2286000"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Hypervisor</a:t>
                </a:r>
              </a:p>
              <a:p>
                <a:pPr algn="ctr"/>
                <a:endParaRPr lang="en-IN" sz="1650" b="1" dirty="0"/>
              </a:p>
            </p:txBody>
          </p:sp>
          <p:sp>
            <p:nvSpPr>
              <p:cNvPr id="13" name="TextBox 12"/>
              <p:cNvSpPr txBox="1"/>
              <p:nvPr/>
            </p:nvSpPr>
            <p:spPr>
              <a:xfrm>
                <a:off x="7309958" y="4661361"/>
                <a:ext cx="809297" cy="461665"/>
              </a:xfrm>
              <a:prstGeom prst="rect">
                <a:avLst/>
              </a:prstGeom>
              <a:solidFill>
                <a:srgbClr val="7030A0"/>
              </a:solidFill>
              <a:ln>
                <a:solidFill>
                  <a:schemeClr val="tx1"/>
                </a:solidFill>
              </a:ln>
            </p:spPr>
            <p:txBody>
              <a:bodyPr wrap="square" rtlCol="0">
                <a:spAutoFit/>
              </a:bodyPr>
              <a:lstStyle/>
              <a:p>
                <a:pPr algn="ctr"/>
                <a:r>
                  <a:rPr lang="en-US" sz="1650" b="1" dirty="0" err="1"/>
                  <a:t>pNIC</a:t>
                </a:r>
                <a:endParaRPr lang="en-IN" sz="1650" b="1" dirty="0"/>
              </a:p>
            </p:txBody>
          </p:sp>
          <p:sp>
            <p:nvSpPr>
              <p:cNvPr id="14" name="TextBox 13"/>
              <p:cNvSpPr txBox="1"/>
              <p:nvPr/>
            </p:nvSpPr>
            <p:spPr>
              <a:xfrm>
                <a:off x="6752905" y="292187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5" name="TextBox 14"/>
              <p:cNvSpPr txBox="1"/>
              <p:nvPr/>
            </p:nvSpPr>
            <p:spPr>
              <a:xfrm>
                <a:off x="7520158" y="2916620"/>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6" name="TextBox 15"/>
              <p:cNvSpPr txBox="1"/>
              <p:nvPr/>
            </p:nvSpPr>
            <p:spPr>
              <a:xfrm>
                <a:off x="8229609" y="293238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7" name="TextBox 16"/>
              <p:cNvSpPr txBox="1"/>
              <p:nvPr/>
            </p:nvSpPr>
            <p:spPr>
              <a:xfrm>
                <a:off x="6611004" y="1786765"/>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1</a:t>
                </a:r>
              </a:p>
              <a:p>
                <a:pPr algn="ctr"/>
                <a:endParaRPr lang="en-IN" sz="1650" b="1" dirty="0"/>
              </a:p>
            </p:txBody>
          </p:sp>
          <p:sp>
            <p:nvSpPr>
              <p:cNvPr id="18" name="TextBox 17"/>
              <p:cNvSpPr txBox="1"/>
              <p:nvPr/>
            </p:nvSpPr>
            <p:spPr>
              <a:xfrm>
                <a:off x="7409810" y="1797272"/>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2</a:t>
                </a:r>
              </a:p>
              <a:p>
                <a:pPr algn="ctr"/>
                <a:endParaRPr lang="en-IN" sz="1650" b="1" dirty="0"/>
              </a:p>
            </p:txBody>
          </p:sp>
          <p:sp>
            <p:nvSpPr>
              <p:cNvPr id="19" name="TextBox 18"/>
              <p:cNvSpPr txBox="1"/>
              <p:nvPr/>
            </p:nvSpPr>
            <p:spPr>
              <a:xfrm>
                <a:off x="8177065" y="1807781"/>
                <a:ext cx="793509"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N</a:t>
                </a:r>
              </a:p>
              <a:p>
                <a:pPr algn="ctr"/>
                <a:endParaRPr lang="en-IN" sz="1650" b="1" dirty="0"/>
              </a:p>
            </p:txBody>
          </p:sp>
          <p:cxnSp>
            <p:nvCxnSpPr>
              <p:cNvPr id="20" name="Straight Arrow Connector 19"/>
              <p:cNvCxnSpPr/>
              <p:nvPr/>
            </p:nvCxnSpPr>
            <p:spPr>
              <a:xfrm flipV="1">
                <a:off x="4240924" y="4256690"/>
                <a:ext cx="2159876" cy="31531"/>
              </a:xfrm>
              <a:prstGeom prst="straightConnector1">
                <a:avLst/>
              </a:prstGeom>
              <a:ln w="571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110248" y="5675613"/>
                <a:ext cx="1213945"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pSwitch</a:t>
                </a:r>
                <a:endParaRPr lang="en-IN" sz="1650" b="1" dirty="0"/>
              </a:p>
            </p:txBody>
          </p:sp>
          <p:cxnSp>
            <p:nvCxnSpPr>
              <p:cNvPr id="22" name="Straight Connector 21"/>
              <p:cNvCxnSpPr>
                <a:stCxn id="14" idx="2"/>
                <a:endCxn id="29" idx="0"/>
              </p:cNvCxnSpPr>
              <p:nvPr/>
            </p:nvCxnSpPr>
            <p:spPr>
              <a:xfrm>
                <a:off x="7014516" y="3541950"/>
                <a:ext cx="174573" cy="49931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609105" y="4451095"/>
                <a:ext cx="289419" cy="27856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346731" y="3536695"/>
                <a:ext cx="388497" cy="51504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9" idx="3"/>
              </p:cNvCxnSpPr>
              <p:nvPr/>
            </p:nvCxnSpPr>
            <p:spPr>
              <a:xfrm flipH="1">
                <a:off x="7593737" y="3531440"/>
                <a:ext cx="892984" cy="74065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3" idx="2"/>
                <a:endCxn id="21" idx="0"/>
              </p:cNvCxnSpPr>
              <p:nvPr/>
            </p:nvCxnSpPr>
            <p:spPr>
              <a:xfrm>
                <a:off x="7714608" y="5123026"/>
                <a:ext cx="2613" cy="5525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598276" y="4361797"/>
                <a:ext cx="1497724" cy="461665"/>
              </a:xfrm>
              <a:prstGeom prst="rect">
                <a:avLst/>
              </a:prstGeom>
              <a:noFill/>
              <a:ln>
                <a:noFill/>
              </a:ln>
            </p:spPr>
            <p:txBody>
              <a:bodyPr wrap="square" rtlCol="0">
                <a:spAutoFit/>
              </a:bodyPr>
              <a:lstStyle/>
              <a:p>
                <a:pPr algn="ctr"/>
                <a:r>
                  <a:rPr lang="en-US" sz="1650" b="1" dirty="0"/>
                  <a:t>kernel</a:t>
                </a:r>
                <a:endParaRPr lang="en-IN" sz="1650" b="1" dirty="0"/>
              </a:p>
            </p:txBody>
          </p:sp>
          <p:cxnSp>
            <p:nvCxnSpPr>
              <p:cNvPr id="28" name="Straight Arrow Connector 27"/>
              <p:cNvCxnSpPr/>
              <p:nvPr/>
            </p:nvCxnSpPr>
            <p:spPr>
              <a:xfrm flipV="1">
                <a:off x="6416565" y="4256690"/>
                <a:ext cx="1418897" cy="15766"/>
              </a:xfrm>
              <a:prstGeom prst="straightConnector1">
                <a:avLst/>
              </a:prstGeom>
              <a:ln w="571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784440" y="4041261"/>
                <a:ext cx="809297"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vSw</a:t>
                </a:r>
                <a:endParaRPr lang="en-IN" sz="1650" b="1" dirty="0"/>
              </a:p>
            </p:txBody>
          </p:sp>
        </p:grpSp>
        <p:sp>
          <p:nvSpPr>
            <p:cNvPr id="30" name="TextBox 29"/>
            <p:cNvSpPr txBox="1"/>
            <p:nvPr/>
          </p:nvSpPr>
          <p:spPr>
            <a:xfrm>
              <a:off x="4272456" y="2753714"/>
              <a:ext cx="2175640" cy="800219"/>
            </a:xfrm>
            <a:prstGeom prst="rect">
              <a:avLst/>
            </a:prstGeom>
            <a:noFill/>
            <a:ln>
              <a:noFill/>
            </a:ln>
          </p:spPr>
          <p:txBody>
            <a:bodyPr wrap="square" rtlCol="0">
              <a:spAutoFit/>
            </a:bodyPr>
            <a:lstStyle/>
            <a:p>
              <a:pPr algn="ctr"/>
              <a:r>
                <a:rPr lang="en-US" sz="1650" b="1" dirty="0">
                  <a:solidFill>
                    <a:srgbClr val="FF0000"/>
                  </a:solidFill>
                </a:rPr>
                <a:t>decision-making “smarts”</a:t>
              </a:r>
              <a:endParaRPr lang="en-IN" sz="1650" b="1" dirty="0">
                <a:solidFill>
                  <a:srgbClr val="FF0000"/>
                </a:solidFill>
              </a:endParaRPr>
            </a:p>
          </p:txBody>
        </p:sp>
      </p:grpSp>
    </p:spTree>
    <p:extLst>
      <p:ext uri="{BB962C8B-B14F-4D97-AF65-F5344CB8AC3E}">
        <p14:creationId xmlns:p14="http://schemas.microsoft.com/office/powerpoint/2010/main" val="6168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Open </a:t>
            </a:r>
            <a:r>
              <a:rPr lang="en-US" b="1" dirty="0" err="1"/>
              <a:t>vSwitch</a:t>
            </a:r>
            <a:endParaRPr lang="en-US" b="1" dirty="0"/>
          </a:p>
        </p:txBody>
      </p:sp>
      <p:sp>
        <p:nvSpPr>
          <p:cNvPr id="7" name="Content Placeholder 6"/>
          <p:cNvSpPr>
            <a:spLocks noGrp="1"/>
          </p:cNvSpPr>
          <p:nvPr>
            <p:ph idx="4294967295"/>
          </p:nvPr>
        </p:nvSpPr>
        <p:spPr>
          <a:xfrm>
            <a:off x="0" y="635000"/>
            <a:ext cx="2940050" cy="3794125"/>
          </a:xfrm>
        </p:spPr>
        <p:txBody>
          <a:bodyPr/>
          <a:lstStyle/>
          <a:p>
            <a:pPr algn="just"/>
            <a:r>
              <a:rPr lang="en-IN" sz="1800" b="1" dirty="0">
                <a:solidFill>
                  <a:srgbClr val="FF0000"/>
                </a:solidFill>
              </a:rPr>
              <a:t>Packet forwarding</a:t>
            </a:r>
            <a:r>
              <a:rPr lang="en-IN" sz="1800" dirty="0"/>
              <a:t>, on the other hand, is handled largely in the kernel, broadly.</a:t>
            </a:r>
          </a:p>
          <a:p>
            <a:pPr algn="just"/>
            <a:endParaRPr lang="en-IN" sz="1800" dirty="0"/>
          </a:p>
          <a:p>
            <a:pPr algn="just"/>
            <a:r>
              <a:rPr lang="en-IN" sz="1800" b="1" dirty="0">
                <a:solidFill>
                  <a:srgbClr val="FF0000"/>
                </a:solidFill>
              </a:rPr>
              <a:t>Open </a:t>
            </a:r>
            <a:r>
              <a:rPr lang="en-IN" sz="1800" b="1" dirty="0" err="1">
                <a:solidFill>
                  <a:srgbClr val="FF0000"/>
                </a:solidFill>
              </a:rPr>
              <a:t>vSwitch</a:t>
            </a:r>
            <a:r>
              <a:rPr lang="en-IN" sz="1800" b="1" dirty="0">
                <a:solidFill>
                  <a:srgbClr val="FF0000"/>
                </a:solidFill>
              </a:rPr>
              <a:t> approach is to optimize the common case, as opposed to the worst case line rate requirements</a:t>
            </a:r>
            <a:r>
              <a:rPr lang="en-IN" sz="1800" dirty="0"/>
              <a:t> </a:t>
            </a:r>
            <a:r>
              <a:rPr lang="en-IN" sz="1800" b="1" dirty="0">
                <a:solidFill>
                  <a:srgbClr val="002060"/>
                </a:solidFill>
              </a:rPr>
              <a:t>and caching will be the answer to that need.</a:t>
            </a:r>
          </a:p>
          <a:p>
            <a:pPr algn="just">
              <a:buNone/>
            </a:pPr>
            <a:endParaRPr lang="en-IN" sz="1800" dirty="0"/>
          </a:p>
        </p:txBody>
      </p:sp>
      <p:sp>
        <p:nvSpPr>
          <p:cNvPr id="8"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grpSp>
        <p:nvGrpSpPr>
          <p:cNvPr id="10" name="Group 9"/>
          <p:cNvGrpSpPr/>
          <p:nvPr/>
        </p:nvGrpSpPr>
        <p:grpSpPr>
          <a:xfrm>
            <a:off x="4323693" y="1340074"/>
            <a:ext cx="3547238" cy="3262885"/>
            <a:chOff x="4240924" y="1786765"/>
            <a:chExt cx="4729650" cy="4350513"/>
          </a:xfrm>
        </p:grpSpPr>
        <p:grpSp>
          <p:nvGrpSpPr>
            <p:cNvPr id="11" name="Group 9"/>
            <p:cNvGrpSpPr/>
            <p:nvPr/>
          </p:nvGrpSpPr>
          <p:grpSpPr>
            <a:xfrm>
              <a:off x="4240924" y="1786765"/>
              <a:ext cx="4729650" cy="4350513"/>
              <a:chOff x="4240924" y="1786765"/>
              <a:chExt cx="4729650" cy="4350513"/>
            </a:xfrm>
          </p:grpSpPr>
          <p:sp>
            <p:nvSpPr>
              <p:cNvPr id="13" name="TextBox 12"/>
              <p:cNvSpPr txBox="1"/>
              <p:nvPr/>
            </p:nvSpPr>
            <p:spPr>
              <a:xfrm>
                <a:off x="4682359" y="3657604"/>
                <a:ext cx="1497724" cy="461665"/>
              </a:xfrm>
              <a:prstGeom prst="rect">
                <a:avLst/>
              </a:prstGeom>
              <a:noFill/>
              <a:ln>
                <a:noFill/>
              </a:ln>
            </p:spPr>
            <p:txBody>
              <a:bodyPr wrap="square" rtlCol="0">
                <a:spAutoFit/>
              </a:bodyPr>
              <a:lstStyle/>
              <a:p>
                <a:pPr algn="ctr"/>
                <a:r>
                  <a:rPr lang="en-US" sz="1650" b="1" dirty="0"/>
                  <a:t>user space</a:t>
                </a:r>
                <a:endParaRPr lang="en-IN" sz="1650" b="1" dirty="0"/>
              </a:p>
            </p:txBody>
          </p:sp>
          <p:sp>
            <p:nvSpPr>
              <p:cNvPr id="14" name="TextBox 13"/>
              <p:cNvSpPr txBox="1"/>
              <p:nvPr/>
            </p:nvSpPr>
            <p:spPr>
              <a:xfrm>
                <a:off x="6589998" y="3547242"/>
                <a:ext cx="2286000"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Hypervisor</a:t>
                </a:r>
              </a:p>
              <a:p>
                <a:pPr algn="ctr"/>
                <a:endParaRPr lang="en-IN" sz="1650" b="1" dirty="0"/>
              </a:p>
            </p:txBody>
          </p:sp>
          <p:sp>
            <p:nvSpPr>
              <p:cNvPr id="15" name="TextBox 14"/>
              <p:cNvSpPr txBox="1"/>
              <p:nvPr/>
            </p:nvSpPr>
            <p:spPr>
              <a:xfrm>
                <a:off x="7309958" y="4661361"/>
                <a:ext cx="809297" cy="461665"/>
              </a:xfrm>
              <a:prstGeom prst="rect">
                <a:avLst/>
              </a:prstGeom>
              <a:solidFill>
                <a:srgbClr val="7030A0"/>
              </a:solidFill>
              <a:ln>
                <a:solidFill>
                  <a:schemeClr val="tx1"/>
                </a:solidFill>
              </a:ln>
            </p:spPr>
            <p:txBody>
              <a:bodyPr wrap="square" rtlCol="0">
                <a:spAutoFit/>
              </a:bodyPr>
              <a:lstStyle/>
              <a:p>
                <a:pPr algn="ctr"/>
                <a:r>
                  <a:rPr lang="en-US" sz="1650" b="1" dirty="0" err="1"/>
                  <a:t>pNIC</a:t>
                </a:r>
                <a:endParaRPr lang="en-IN" sz="1650" b="1" dirty="0"/>
              </a:p>
            </p:txBody>
          </p:sp>
          <p:sp>
            <p:nvSpPr>
              <p:cNvPr id="16" name="TextBox 15"/>
              <p:cNvSpPr txBox="1"/>
              <p:nvPr/>
            </p:nvSpPr>
            <p:spPr>
              <a:xfrm>
                <a:off x="6752905" y="292187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7" name="TextBox 16"/>
              <p:cNvSpPr txBox="1"/>
              <p:nvPr/>
            </p:nvSpPr>
            <p:spPr>
              <a:xfrm>
                <a:off x="7520158" y="2916620"/>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8" name="TextBox 17"/>
              <p:cNvSpPr txBox="1"/>
              <p:nvPr/>
            </p:nvSpPr>
            <p:spPr>
              <a:xfrm>
                <a:off x="8229609" y="2932386"/>
                <a:ext cx="523220" cy="620075"/>
              </a:xfrm>
              <a:prstGeom prst="rect">
                <a:avLst/>
              </a:prstGeom>
              <a:solidFill>
                <a:srgbClr val="00B0F0"/>
              </a:solidFill>
              <a:ln>
                <a:solidFill>
                  <a:schemeClr val="tx1"/>
                </a:solidFill>
              </a:ln>
            </p:spPr>
            <p:txBody>
              <a:bodyPr vert="vert270" wrap="square" rtlCol="0">
                <a:spAutoFit/>
              </a:bodyPr>
              <a:lstStyle/>
              <a:p>
                <a:pPr algn="ctr"/>
                <a:r>
                  <a:rPr lang="en-US" sz="1350" b="1" dirty="0" err="1"/>
                  <a:t>vNIC</a:t>
                </a:r>
                <a:endParaRPr lang="en-IN" sz="1350" b="1" dirty="0"/>
              </a:p>
            </p:txBody>
          </p:sp>
          <p:sp>
            <p:nvSpPr>
              <p:cNvPr id="19" name="TextBox 18"/>
              <p:cNvSpPr txBox="1"/>
              <p:nvPr/>
            </p:nvSpPr>
            <p:spPr>
              <a:xfrm>
                <a:off x="6611004" y="1786765"/>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1</a:t>
                </a:r>
              </a:p>
              <a:p>
                <a:pPr algn="ctr"/>
                <a:endParaRPr lang="en-IN" sz="1650" b="1" dirty="0"/>
              </a:p>
            </p:txBody>
          </p:sp>
          <p:sp>
            <p:nvSpPr>
              <p:cNvPr id="20" name="TextBox 19"/>
              <p:cNvSpPr txBox="1"/>
              <p:nvPr/>
            </p:nvSpPr>
            <p:spPr>
              <a:xfrm>
                <a:off x="7409810" y="1797272"/>
                <a:ext cx="704193" cy="1384995"/>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2</a:t>
                </a:r>
              </a:p>
              <a:p>
                <a:pPr algn="ctr"/>
                <a:endParaRPr lang="en-IN" sz="1650" b="1" dirty="0"/>
              </a:p>
            </p:txBody>
          </p:sp>
          <p:sp>
            <p:nvSpPr>
              <p:cNvPr id="21" name="TextBox 20"/>
              <p:cNvSpPr txBox="1"/>
              <p:nvPr/>
            </p:nvSpPr>
            <p:spPr>
              <a:xfrm>
                <a:off x="8177065" y="1807781"/>
                <a:ext cx="793509" cy="1138773"/>
              </a:xfrm>
              <a:prstGeom prst="rect">
                <a:avLst/>
              </a:prstGeom>
              <a:noFill/>
              <a:ln>
                <a:solidFill>
                  <a:schemeClr val="tx1"/>
                </a:solidFill>
              </a:ln>
            </p:spPr>
            <p:txBody>
              <a:bodyPr wrap="square" rtlCol="0">
                <a:spAutoFit/>
              </a:bodyPr>
              <a:lstStyle/>
              <a:p>
                <a:pPr algn="ctr"/>
                <a:endParaRPr lang="en-US" sz="1650" b="1" dirty="0"/>
              </a:p>
              <a:p>
                <a:pPr algn="ctr"/>
                <a:r>
                  <a:rPr lang="en-US" sz="1650" b="1" dirty="0"/>
                  <a:t>VM</a:t>
                </a:r>
                <a:r>
                  <a:rPr lang="en-US" sz="1200" b="1" dirty="0"/>
                  <a:t>N</a:t>
                </a:r>
              </a:p>
              <a:p>
                <a:pPr algn="ctr"/>
                <a:endParaRPr lang="en-IN" sz="1650" b="1" dirty="0"/>
              </a:p>
            </p:txBody>
          </p:sp>
          <p:cxnSp>
            <p:nvCxnSpPr>
              <p:cNvPr id="22" name="Straight Arrow Connector 21"/>
              <p:cNvCxnSpPr/>
              <p:nvPr/>
            </p:nvCxnSpPr>
            <p:spPr>
              <a:xfrm flipV="1">
                <a:off x="4240924" y="4256690"/>
                <a:ext cx="2159876" cy="31531"/>
              </a:xfrm>
              <a:prstGeom prst="straightConnector1">
                <a:avLst/>
              </a:prstGeom>
              <a:ln w="571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110248" y="5675613"/>
                <a:ext cx="1213945"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pSwitch</a:t>
                </a:r>
                <a:endParaRPr lang="en-IN" sz="1650" b="1" dirty="0"/>
              </a:p>
            </p:txBody>
          </p:sp>
          <p:cxnSp>
            <p:nvCxnSpPr>
              <p:cNvPr id="24" name="Straight Connector 23"/>
              <p:cNvCxnSpPr>
                <a:stCxn id="16" idx="2"/>
                <a:endCxn id="31" idx="0"/>
              </p:cNvCxnSpPr>
              <p:nvPr/>
            </p:nvCxnSpPr>
            <p:spPr>
              <a:xfrm>
                <a:off x="7014516" y="3541950"/>
                <a:ext cx="174573" cy="49931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09105" y="4451095"/>
                <a:ext cx="289419" cy="27856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7346731" y="3536695"/>
                <a:ext cx="388497" cy="51504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31" idx="3"/>
              </p:cNvCxnSpPr>
              <p:nvPr/>
            </p:nvCxnSpPr>
            <p:spPr>
              <a:xfrm flipH="1">
                <a:off x="7593737" y="3531440"/>
                <a:ext cx="892984" cy="74065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2"/>
                <a:endCxn id="23" idx="0"/>
              </p:cNvCxnSpPr>
              <p:nvPr/>
            </p:nvCxnSpPr>
            <p:spPr>
              <a:xfrm>
                <a:off x="7714608" y="5123026"/>
                <a:ext cx="2613" cy="552587"/>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98276" y="4361797"/>
                <a:ext cx="1497724" cy="461665"/>
              </a:xfrm>
              <a:prstGeom prst="rect">
                <a:avLst/>
              </a:prstGeom>
              <a:noFill/>
              <a:ln>
                <a:noFill/>
              </a:ln>
            </p:spPr>
            <p:txBody>
              <a:bodyPr wrap="square" rtlCol="0">
                <a:spAutoFit/>
              </a:bodyPr>
              <a:lstStyle/>
              <a:p>
                <a:pPr algn="ctr"/>
                <a:r>
                  <a:rPr lang="en-US" sz="1650" b="1" dirty="0"/>
                  <a:t>kernel</a:t>
                </a:r>
                <a:endParaRPr lang="en-IN" sz="1650" b="1" dirty="0"/>
              </a:p>
            </p:txBody>
          </p:sp>
          <p:cxnSp>
            <p:nvCxnSpPr>
              <p:cNvPr id="30" name="Straight Arrow Connector 29"/>
              <p:cNvCxnSpPr/>
              <p:nvPr/>
            </p:nvCxnSpPr>
            <p:spPr>
              <a:xfrm flipV="1">
                <a:off x="6416565" y="4256690"/>
                <a:ext cx="1418897" cy="15766"/>
              </a:xfrm>
              <a:prstGeom prst="straightConnector1">
                <a:avLst/>
              </a:prstGeom>
              <a:ln w="571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84440" y="4041261"/>
                <a:ext cx="809297" cy="461665"/>
              </a:xfrm>
              <a:prstGeom prst="rect">
                <a:avLst/>
              </a:prstGeom>
              <a:solidFill>
                <a:schemeClr val="accent6">
                  <a:lumMod val="75000"/>
                </a:schemeClr>
              </a:solidFill>
              <a:ln>
                <a:solidFill>
                  <a:schemeClr val="tx1"/>
                </a:solidFill>
              </a:ln>
            </p:spPr>
            <p:txBody>
              <a:bodyPr wrap="square" rtlCol="0">
                <a:spAutoFit/>
              </a:bodyPr>
              <a:lstStyle/>
              <a:p>
                <a:pPr algn="ctr"/>
                <a:r>
                  <a:rPr lang="en-US" sz="1650" b="1" dirty="0" err="1"/>
                  <a:t>vSw</a:t>
                </a:r>
                <a:endParaRPr lang="en-IN" sz="1650" b="1" dirty="0"/>
              </a:p>
            </p:txBody>
          </p:sp>
        </p:grpSp>
        <p:sp>
          <p:nvSpPr>
            <p:cNvPr id="12" name="TextBox 11"/>
            <p:cNvSpPr txBox="1"/>
            <p:nvPr/>
          </p:nvSpPr>
          <p:spPr>
            <a:xfrm>
              <a:off x="4272456" y="2753714"/>
              <a:ext cx="2175640" cy="800219"/>
            </a:xfrm>
            <a:prstGeom prst="rect">
              <a:avLst/>
            </a:prstGeom>
            <a:noFill/>
            <a:ln>
              <a:noFill/>
            </a:ln>
          </p:spPr>
          <p:txBody>
            <a:bodyPr wrap="square" rtlCol="0">
              <a:spAutoFit/>
            </a:bodyPr>
            <a:lstStyle/>
            <a:p>
              <a:pPr algn="ctr"/>
              <a:r>
                <a:rPr lang="en-US" sz="1650" b="1" dirty="0">
                  <a:solidFill>
                    <a:srgbClr val="FF0000"/>
                  </a:solidFill>
                </a:rPr>
                <a:t>decision-making “smarts”</a:t>
              </a:r>
              <a:endParaRPr lang="en-IN" sz="1650" b="1" dirty="0">
                <a:solidFill>
                  <a:srgbClr val="FF0000"/>
                </a:solidFill>
              </a:endParaRPr>
            </a:p>
          </p:txBody>
        </p:sp>
      </p:grpSp>
      <p:sp>
        <p:nvSpPr>
          <p:cNvPr id="32" name="TextBox 31"/>
          <p:cNvSpPr txBox="1"/>
          <p:nvPr/>
        </p:nvSpPr>
        <p:spPr>
          <a:xfrm>
            <a:off x="4461642" y="3669427"/>
            <a:ext cx="1631730" cy="600164"/>
          </a:xfrm>
          <a:prstGeom prst="rect">
            <a:avLst/>
          </a:prstGeom>
          <a:noFill/>
          <a:ln>
            <a:noFill/>
          </a:ln>
        </p:spPr>
        <p:txBody>
          <a:bodyPr wrap="square" rtlCol="0">
            <a:spAutoFit/>
          </a:bodyPr>
          <a:lstStyle/>
          <a:p>
            <a:pPr algn="ctr"/>
            <a:r>
              <a:rPr lang="en-US" sz="1650" b="1" dirty="0">
                <a:solidFill>
                  <a:srgbClr val="FF0000"/>
                </a:solidFill>
              </a:rPr>
              <a:t>Simple, fast forwarding</a:t>
            </a:r>
            <a:endParaRPr lang="en-IN" sz="1650" b="1" dirty="0">
              <a:solidFill>
                <a:srgbClr val="FF0000"/>
              </a:solidFill>
            </a:endParaRPr>
          </a:p>
        </p:txBody>
      </p:sp>
    </p:spTree>
    <p:extLst>
      <p:ext uri="{BB962C8B-B14F-4D97-AF65-F5344CB8AC3E}">
        <p14:creationId xmlns:p14="http://schemas.microsoft.com/office/powerpoint/2010/main" val="1849310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Inside Open </a:t>
            </a:r>
            <a:r>
              <a:rPr lang="en-US" b="1" dirty="0" err="1"/>
              <a:t>vSwitch</a:t>
            </a:r>
            <a:endParaRPr lang="en-IN" b="1" dirty="0"/>
          </a:p>
        </p:txBody>
      </p:sp>
      <p:sp>
        <p:nvSpPr>
          <p:cNvPr id="2" name="Content Placeholder 1"/>
          <p:cNvSpPr>
            <a:spLocks noGrp="1"/>
          </p:cNvSpPr>
          <p:nvPr>
            <p:ph idx="4294967295"/>
          </p:nvPr>
        </p:nvSpPr>
        <p:spPr>
          <a:xfrm>
            <a:off x="0" y="611188"/>
            <a:ext cx="3333750" cy="4237037"/>
          </a:xfrm>
        </p:spPr>
        <p:txBody>
          <a:bodyPr/>
          <a:lstStyle/>
          <a:p>
            <a:pPr algn="just"/>
            <a:r>
              <a:rPr lang="en-IN" b="1" dirty="0">
                <a:solidFill>
                  <a:srgbClr val="002060"/>
                </a:solidFill>
              </a:rPr>
              <a:t>The first packet of a flow goes to userspace here several different packet classifiers may be consulted. </a:t>
            </a:r>
            <a:r>
              <a:rPr lang="en-IN" dirty="0"/>
              <a:t>Some actions may be based on MAC addresses and some others might depend on TCP PORTs, etc.</a:t>
            </a:r>
          </a:p>
          <a:p>
            <a:pPr algn="just"/>
            <a:r>
              <a:rPr lang="en-IN" dirty="0"/>
              <a:t>The </a:t>
            </a:r>
            <a:r>
              <a:rPr lang="en-IN" b="1" dirty="0">
                <a:solidFill>
                  <a:srgbClr val="FF0000"/>
                </a:solidFill>
              </a:rPr>
              <a:t>highest priority matching action </a:t>
            </a:r>
            <a:r>
              <a:rPr lang="en-IN" dirty="0"/>
              <a:t>across these different classifiers will be used to forward the packet.</a:t>
            </a:r>
          </a:p>
          <a:p>
            <a:pPr algn="just"/>
            <a:r>
              <a:rPr lang="en-IN" b="1" dirty="0">
                <a:solidFill>
                  <a:srgbClr val="002060"/>
                </a:solidFill>
              </a:rPr>
              <a:t>Once a packet is forwarded, a collapsed rule used to forward that packet is installed in the kernel. This is a simple classifier with no priorities. </a:t>
            </a:r>
            <a:r>
              <a:rPr lang="en-IN" dirty="0"/>
              <a:t> The following packets of this flow will never enter user space,  seeing only the kernel level classifier.</a:t>
            </a:r>
          </a:p>
        </p:txBody>
      </p:sp>
      <p:pic>
        <p:nvPicPr>
          <p:cNvPr id="6146" name="Picture 2"/>
          <p:cNvPicPr>
            <a:picLocks noChangeAspect="1" noChangeArrowheads="1"/>
          </p:cNvPicPr>
          <p:nvPr/>
        </p:nvPicPr>
        <p:blipFill>
          <a:blip r:embed="rId2" cstate="print"/>
          <a:srcRect/>
          <a:stretch>
            <a:fillRect/>
          </a:stretch>
        </p:blipFill>
        <p:spPr bwMode="auto">
          <a:xfrm>
            <a:off x="4477408" y="626676"/>
            <a:ext cx="3523593" cy="3966055"/>
          </a:xfrm>
          <a:prstGeom prst="rect">
            <a:avLst/>
          </a:prstGeom>
          <a:noFill/>
          <a:ln w="9525">
            <a:noFill/>
            <a:miter lim="800000"/>
            <a:headEnd/>
            <a:tailEnd/>
          </a:ln>
        </p:spPr>
      </p:pic>
      <p:sp>
        <p:nvSpPr>
          <p:cNvPr id="5"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Inside Open </a:t>
            </a:r>
            <a:r>
              <a:rPr lang="en-US" b="1" dirty="0" err="1"/>
              <a:t>vSwitch</a:t>
            </a:r>
            <a:endParaRPr lang="en-IN" b="1" dirty="0"/>
          </a:p>
        </p:txBody>
      </p:sp>
      <p:sp>
        <p:nvSpPr>
          <p:cNvPr id="2" name="Content Placeholder 1"/>
          <p:cNvSpPr>
            <a:spLocks noGrp="1"/>
          </p:cNvSpPr>
          <p:nvPr>
            <p:ph idx="4294967295"/>
          </p:nvPr>
        </p:nvSpPr>
        <p:spPr>
          <a:xfrm>
            <a:off x="0" y="646113"/>
            <a:ext cx="3365500" cy="3794125"/>
          </a:xfrm>
        </p:spPr>
        <p:txBody>
          <a:bodyPr>
            <a:normAutofit fontScale="92500"/>
          </a:bodyPr>
          <a:lstStyle/>
          <a:p>
            <a:pPr algn="just"/>
            <a:r>
              <a:rPr lang="en-IN" dirty="0"/>
              <a:t>The problem though is when it's still running a packet classifier in the kernel in software. What this means is for </a:t>
            </a:r>
            <a:r>
              <a:rPr lang="en-IN" b="1" dirty="0">
                <a:solidFill>
                  <a:srgbClr val="FF0000"/>
                </a:solidFill>
              </a:rPr>
              <a:t>every packet that comes in, you are searching in this table for the right entry that matters and using that entry for forward the packet. This can be quite slow.</a:t>
            </a:r>
          </a:p>
          <a:p>
            <a:pPr algn="just"/>
            <a:r>
              <a:rPr lang="en-IN" b="1" dirty="0">
                <a:solidFill>
                  <a:srgbClr val="FF0000"/>
                </a:solidFill>
              </a:rPr>
              <a:t>Open </a:t>
            </a:r>
            <a:r>
              <a:rPr lang="en-IN" b="1" dirty="0" err="1">
                <a:solidFill>
                  <a:srgbClr val="FF0000"/>
                </a:solidFill>
              </a:rPr>
              <a:t>vSwitch</a:t>
            </a:r>
            <a:r>
              <a:rPr lang="en-IN" b="1" dirty="0">
                <a:solidFill>
                  <a:srgbClr val="FF0000"/>
                </a:solidFill>
              </a:rPr>
              <a:t> </a:t>
            </a:r>
            <a:r>
              <a:rPr lang="en-IN" b="1" dirty="0">
                <a:solidFill>
                  <a:srgbClr val="002060"/>
                </a:solidFill>
              </a:rPr>
              <a:t>solves this problem is to create a simple hash table based cache into the classifier. </a:t>
            </a:r>
            <a:r>
              <a:rPr lang="en-IN" dirty="0"/>
              <a:t> So instead of looking at this entire table and finding the right rule. You'll hash what fields are used to match packet, and  the hash key is now your pointer to the action that needs to be taken.  And, these hash keys and their actions can be cache.  </a:t>
            </a:r>
          </a:p>
        </p:txBody>
      </p:sp>
      <p:pic>
        <p:nvPicPr>
          <p:cNvPr id="6146" name="Picture 2"/>
          <p:cNvPicPr>
            <a:picLocks noChangeAspect="1" noChangeArrowheads="1"/>
          </p:cNvPicPr>
          <p:nvPr/>
        </p:nvPicPr>
        <p:blipFill>
          <a:blip r:embed="rId2" cstate="print"/>
          <a:srcRect/>
          <a:stretch>
            <a:fillRect/>
          </a:stretch>
        </p:blipFill>
        <p:spPr bwMode="auto">
          <a:xfrm>
            <a:off x="4572000" y="733098"/>
            <a:ext cx="3429000" cy="3819196"/>
          </a:xfrm>
          <a:prstGeom prst="rect">
            <a:avLst/>
          </a:prstGeom>
          <a:noFill/>
          <a:ln w="9525">
            <a:noFill/>
            <a:miter lim="800000"/>
            <a:headEnd/>
            <a:tailEnd/>
          </a:ln>
        </p:spPr>
      </p:pic>
      <p:sp>
        <p:nvSpPr>
          <p:cNvPr id="6"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Introduction to </a:t>
            </a:r>
            <a:r>
              <a:rPr lang="en-US" altLang="ko-KR" b="1" dirty="0" err="1"/>
              <a:t>Mininet</a:t>
            </a:r>
            <a:endParaRPr lang="ko-KR" altLang="en-US" b="1" dirty="0"/>
          </a:p>
        </p:txBody>
      </p:sp>
      <p:sp>
        <p:nvSpPr>
          <p:cNvPr id="3" name="내용 개체 틀 2"/>
          <p:cNvSpPr>
            <a:spLocks noGrp="1"/>
          </p:cNvSpPr>
          <p:nvPr>
            <p:ph idx="4294967295"/>
          </p:nvPr>
        </p:nvSpPr>
        <p:spPr>
          <a:xfrm>
            <a:off x="2692400" y="611188"/>
            <a:ext cx="6451600" cy="4178300"/>
          </a:xfrm>
        </p:spPr>
        <p:txBody>
          <a:bodyPr>
            <a:normAutofit fontScale="62500" lnSpcReduction="20000"/>
          </a:bodyPr>
          <a:lstStyle/>
          <a:p>
            <a:r>
              <a:rPr lang="en-IN" sz="1950" dirty="0" err="1"/>
              <a:t>Mininet</a:t>
            </a:r>
            <a:r>
              <a:rPr lang="en-IN" sz="1950" dirty="0"/>
              <a:t> creates a </a:t>
            </a:r>
            <a:r>
              <a:rPr lang="en-IN" sz="1950" b="1" dirty="0">
                <a:solidFill>
                  <a:srgbClr val="FF0000"/>
                </a:solidFill>
              </a:rPr>
              <a:t>realistic virtual network, running real kernel, switch and application code,</a:t>
            </a:r>
            <a:r>
              <a:rPr lang="en-IN" sz="1950" dirty="0"/>
              <a:t> on a single machine (VM, cloud or native), in seconds, with a single command:</a:t>
            </a:r>
          </a:p>
          <a:p>
            <a:pPr lvl="1">
              <a:buNone/>
            </a:pPr>
            <a:endParaRPr lang="en-US" altLang="ko-KR" sz="1950" dirty="0"/>
          </a:p>
          <a:p>
            <a:pPr lvl="1">
              <a:buNone/>
            </a:pPr>
            <a:endParaRPr lang="en-US" altLang="ko-KR" sz="1950" dirty="0"/>
          </a:p>
          <a:p>
            <a:pPr lvl="1"/>
            <a:endParaRPr lang="en-US" altLang="ko-KR" sz="1950" dirty="0"/>
          </a:p>
          <a:p>
            <a:pPr lvl="1"/>
            <a:endParaRPr lang="en-US" altLang="ko-KR" sz="1950" dirty="0"/>
          </a:p>
          <a:p>
            <a:pPr lvl="1"/>
            <a:endParaRPr lang="en-US" altLang="ko-KR" sz="1950" dirty="0"/>
          </a:p>
          <a:p>
            <a:pPr lvl="1"/>
            <a:endParaRPr lang="en-US" altLang="ko-KR" sz="1950" dirty="0"/>
          </a:p>
          <a:p>
            <a:r>
              <a:rPr lang="en-US" altLang="ko-KR" sz="1950" dirty="0"/>
              <a:t>It is a </a:t>
            </a:r>
            <a:r>
              <a:rPr lang="en-US" altLang="ko-KR" sz="1950" b="1" dirty="0">
                <a:solidFill>
                  <a:srgbClr val="002060"/>
                </a:solidFill>
              </a:rPr>
              <a:t>network emulator </a:t>
            </a:r>
            <a:r>
              <a:rPr lang="en-US" altLang="ko-KR" sz="1950" dirty="0"/>
              <a:t>which creates realistic virtual network</a:t>
            </a:r>
          </a:p>
          <a:p>
            <a:pPr lvl="1"/>
            <a:r>
              <a:rPr lang="en-US" altLang="ko-KR" sz="1950" dirty="0"/>
              <a:t>Runs real kernel, switch and application code on a single machine</a:t>
            </a:r>
          </a:p>
          <a:p>
            <a:pPr lvl="1"/>
            <a:endParaRPr lang="en-US" altLang="ko-KR" sz="1950" dirty="0"/>
          </a:p>
          <a:p>
            <a:pPr lvl="1"/>
            <a:r>
              <a:rPr lang="en-US" altLang="ko-KR" sz="1950" dirty="0"/>
              <a:t>Provides both Command Line Interface (CLI) and Application Programming Interface (API)</a:t>
            </a:r>
          </a:p>
          <a:p>
            <a:pPr lvl="1"/>
            <a:endParaRPr lang="en-US" altLang="ko-KR" sz="1725" dirty="0"/>
          </a:p>
          <a:p>
            <a:pPr lvl="2"/>
            <a:r>
              <a:rPr lang="en-US" altLang="ko-KR" sz="1725" b="1" dirty="0">
                <a:solidFill>
                  <a:srgbClr val="002060"/>
                </a:solidFill>
              </a:rPr>
              <a:t>CLI: interactive commanding</a:t>
            </a:r>
          </a:p>
          <a:p>
            <a:pPr lvl="2"/>
            <a:r>
              <a:rPr lang="en-US" altLang="ko-KR" sz="1725" b="1" dirty="0">
                <a:solidFill>
                  <a:srgbClr val="002060"/>
                </a:solidFill>
              </a:rPr>
              <a:t>API: automation</a:t>
            </a:r>
          </a:p>
          <a:p>
            <a:pPr lvl="2"/>
            <a:endParaRPr lang="en-US" altLang="ko-KR" sz="1650" dirty="0"/>
          </a:p>
          <a:p>
            <a:pPr lvl="1"/>
            <a:r>
              <a:rPr lang="en-US" altLang="ko-KR" sz="1950" b="1" dirty="0">
                <a:solidFill>
                  <a:srgbClr val="FF0000"/>
                </a:solidFill>
              </a:rPr>
              <a:t>Abstraction</a:t>
            </a:r>
          </a:p>
          <a:p>
            <a:pPr lvl="2"/>
            <a:r>
              <a:rPr lang="en-US" altLang="ko-KR" sz="1950" dirty="0"/>
              <a:t>Host: emulated as an OS level process</a:t>
            </a:r>
          </a:p>
          <a:p>
            <a:pPr lvl="2"/>
            <a:r>
              <a:rPr lang="en-US" altLang="ko-KR" sz="1950" dirty="0"/>
              <a:t>Switch: emulated by using software-based switch</a:t>
            </a:r>
          </a:p>
          <a:p>
            <a:pPr lvl="3"/>
            <a:r>
              <a:rPr lang="en-US" altLang="ko-KR" sz="1950" b="1" dirty="0">
                <a:solidFill>
                  <a:srgbClr val="002060"/>
                </a:solidFill>
              </a:rPr>
              <a:t>E.g., Open </a:t>
            </a:r>
            <a:r>
              <a:rPr lang="en-US" altLang="ko-KR" sz="1950" b="1" dirty="0" err="1">
                <a:solidFill>
                  <a:srgbClr val="002060"/>
                </a:solidFill>
              </a:rPr>
              <a:t>vSwitch</a:t>
            </a:r>
            <a:r>
              <a:rPr lang="en-US" altLang="ko-KR" sz="1950" b="1" dirty="0">
                <a:solidFill>
                  <a:srgbClr val="002060"/>
                </a:solidFill>
              </a:rPr>
              <a:t>, </a:t>
            </a:r>
            <a:r>
              <a:rPr lang="en-US" altLang="ko-KR" sz="1950" b="1" dirty="0" err="1">
                <a:solidFill>
                  <a:srgbClr val="002060"/>
                </a:solidFill>
              </a:rPr>
              <a:t>SoftSwitch</a:t>
            </a:r>
            <a:endParaRPr lang="en-US" altLang="ko-KR" sz="1950" b="1" dirty="0">
              <a:solidFill>
                <a:srgbClr val="002060"/>
              </a:solidFill>
            </a:endParaRPr>
          </a:p>
        </p:txBody>
      </p:sp>
      <p:pic>
        <p:nvPicPr>
          <p:cNvPr id="1026" name="Picture 2" descr="http://mininet.org/images/frontpage_diagr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7238" y="1064173"/>
            <a:ext cx="4824248" cy="107989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extLst>
      <p:ext uri="{BB962C8B-B14F-4D97-AF65-F5344CB8AC3E}">
        <p14:creationId xmlns:p14="http://schemas.microsoft.com/office/powerpoint/2010/main" val="387686746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err="1"/>
              <a:t>Mininet</a:t>
            </a:r>
            <a:r>
              <a:rPr lang="en-US" altLang="ko-KR" b="1" dirty="0"/>
              <a:t> Applications</a:t>
            </a:r>
            <a:endParaRPr lang="ko-KR" altLang="en-US" b="1" dirty="0"/>
          </a:p>
        </p:txBody>
      </p:sp>
      <p:sp>
        <p:nvSpPr>
          <p:cNvPr id="3" name="내용 개체 틀 2"/>
          <p:cNvSpPr>
            <a:spLocks noGrp="1"/>
          </p:cNvSpPr>
          <p:nvPr>
            <p:ph idx="4294967295"/>
          </p:nvPr>
        </p:nvSpPr>
        <p:spPr>
          <a:xfrm>
            <a:off x="0" y="658813"/>
            <a:ext cx="6286500" cy="3794125"/>
          </a:xfrm>
        </p:spPr>
        <p:txBody>
          <a:bodyPr>
            <a:normAutofit/>
          </a:bodyPr>
          <a:lstStyle/>
          <a:p>
            <a:r>
              <a:rPr lang="en-US" altLang="ko-KR" sz="1800" b="1" dirty="0" err="1">
                <a:solidFill>
                  <a:srgbClr val="FF0000"/>
                </a:solidFill>
              </a:rPr>
              <a:t>MiniEdit</a:t>
            </a:r>
            <a:r>
              <a:rPr lang="en-US" altLang="ko-KR" sz="1800" b="1" dirty="0">
                <a:solidFill>
                  <a:srgbClr val="FF0000"/>
                </a:solidFill>
              </a:rPr>
              <a:t> (</a:t>
            </a:r>
            <a:r>
              <a:rPr lang="en-IN" sz="1800" b="1" dirty="0" err="1">
                <a:solidFill>
                  <a:srgbClr val="FF0000"/>
                </a:solidFill>
              </a:rPr>
              <a:t>Mininet</a:t>
            </a:r>
            <a:r>
              <a:rPr lang="en-IN" sz="1800" b="1" dirty="0">
                <a:solidFill>
                  <a:srgbClr val="FF0000"/>
                </a:solidFill>
              </a:rPr>
              <a:t> GUI)</a:t>
            </a:r>
            <a:endParaRPr lang="en-US" altLang="ko-KR" sz="1800" b="1" dirty="0">
              <a:solidFill>
                <a:srgbClr val="FF0000"/>
              </a:solidFill>
            </a:endParaRPr>
          </a:p>
          <a:p>
            <a:pPr lvl="1"/>
            <a:r>
              <a:rPr lang="en-US" altLang="ko-KR" dirty="0"/>
              <a:t>A GUI application which eases the </a:t>
            </a:r>
            <a:r>
              <a:rPr lang="en-US" altLang="ko-KR" dirty="0" err="1"/>
              <a:t>Mininet</a:t>
            </a:r>
            <a:r>
              <a:rPr lang="en-US" altLang="ko-KR" dirty="0"/>
              <a:t> topology generation</a:t>
            </a:r>
          </a:p>
          <a:p>
            <a:pPr lvl="1"/>
            <a:r>
              <a:rPr lang="en-US" altLang="ko-KR" dirty="0"/>
              <a:t>Either save the topology or export as a </a:t>
            </a:r>
            <a:r>
              <a:rPr lang="en-US" altLang="ko-KR" dirty="0" err="1"/>
              <a:t>Mininet</a:t>
            </a:r>
            <a:r>
              <a:rPr lang="en-US" altLang="ko-KR" dirty="0"/>
              <a:t> python script</a:t>
            </a:r>
          </a:p>
          <a:p>
            <a:r>
              <a:rPr lang="en-US" altLang="ko-KR" sz="1800" b="1" dirty="0">
                <a:solidFill>
                  <a:srgbClr val="FF0000"/>
                </a:solidFill>
              </a:rPr>
              <a:t>Visual Network Description (VND)</a:t>
            </a:r>
          </a:p>
          <a:p>
            <a:pPr lvl="1"/>
            <a:r>
              <a:rPr lang="en-US" altLang="ko-KR" dirty="0"/>
              <a:t>A GUI tool which allows automate creation of </a:t>
            </a:r>
            <a:r>
              <a:rPr lang="en-US" altLang="ko-KR" dirty="0" err="1"/>
              <a:t>Mininet</a:t>
            </a:r>
            <a:r>
              <a:rPr lang="en-US" altLang="ko-KR" dirty="0"/>
              <a:t> and </a:t>
            </a:r>
            <a:r>
              <a:rPr lang="en-US" altLang="ko-KR" dirty="0" err="1"/>
              <a:t>OpenFlow</a:t>
            </a:r>
            <a:r>
              <a:rPr lang="en-US" altLang="ko-KR" dirty="0"/>
              <a:t> controller scripts</a:t>
            </a:r>
          </a:p>
          <a:p>
            <a:pPr lvl="1"/>
            <a:endParaRPr lang="en-US" altLang="ko-KR" dirty="0"/>
          </a:p>
          <a:p>
            <a:pPr lvl="1"/>
            <a:endParaRPr lang="ko-KR" altLang="en-US" dirty="0"/>
          </a:p>
        </p:txBody>
      </p:sp>
      <p:pic>
        <p:nvPicPr>
          <p:cNvPr id="2050" name="Picture 2" descr="https://gregorygee.files.wordpress.com/2014/02/miniedit210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5369" y="2384278"/>
            <a:ext cx="3371883" cy="248537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extLst>
      <p:ext uri="{BB962C8B-B14F-4D97-AF65-F5344CB8AC3E}">
        <p14:creationId xmlns:p14="http://schemas.microsoft.com/office/powerpoint/2010/main" val="369085073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Important Links for </a:t>
            </a:r>
            <a:r>
              <a:rPr lang="en-US" b="1" dirty="0" err="1"/>
              <a:t>Mininet</a:t>
            </a:r>
            <a:endParaRPr lang="en-IN" b="1" dirty="0"/>
          </a:p>
        </p:txBody>
      </p:sp>
      <p:sp>
        <p:nvSpPr>
          <p:cNvPr id="2" name="Content Placeholder 1"/>
          <p:cNvSpPr>
            <a:spLocks noGrp="1"/>
          </p:cNvSpPr>
          <p:nvPr>
            <p:ph idx="4294967295"/>
          </p:nvPr>
        </p:nvSpPr>
        <p:spPr>
          <a:xfrm>
            <a:off x="0" y="800100"/>
            <a:ext cx="8382000" cy="3794125"/>
          </a:xfrm>
        </p:spPr>
        <p:txBody>
          <a:bodyPr/>
          <a:lstStyle/>
          <a:p>
            <a:r>
              <a:rPr lang="en-IN" sz="2100" b="1" dirty="0">
                <a:solidFill>
                  <a:srgbClr val="FF0000"/>
                </a:solidFill>
              </a:rPr>
              <a:t>mininet.org</a:t>
            </a:r>
          </a:p>
          <a:p>
            <a:endParaRPr lang="en-IN" sz="2100" dirty="0"/>
          </a:p>
          <a:p>
            <a:r>
              <a:rPr lang="en-IN" sz="2100" b="1" dirty="0">
                <a:solidFill>
                  <a:srgbClr val="FF0000"/>
                </a:solidFill>
              </a:rPr>
              <a:t>github.com/</a:t>
            </a:r>
            <a:r>
              <a:rPr lang="en-IN" sz="2100" b="1" dirty="0" err="1">
                <a:solidFill>
                  <a:srgbClr val="FF0000"/>
                </a:solidFill>
              </a:rPr>
              <a:t>mininet</a:t>
            </a:r>
            <a:endParaRPr lang="en-IN" sz="2100" b="1" dirty="0">
              <a:solidFill>
                <a:srgbClr val="FF0000"/>
              </a:solidFill>
            </a:endParaRPr>
          </a:p>
          <a:p>
            <a:endParaRPr lang="en-US" sz="2100" dirty="0"/>
          </a:p>
          <a:p>
            <a:r>
              <a:rPr lang="en-IN" sz="2100" b="1" dirty="0">
                <a:solidFill>
                  <a:srgbClr val="002060"/>
                </a:solidFill>
              </a:rPr>
              <a:t>github.com/</a:t>
            </a:r>
            <a:r>
              <a:rPr lang="en-IN" sz="2100" b="1" dirty="0" err="1">
                <a:solidFill>
                  <a:srgbClr val="002060"/>
                </a:solidFill>
              </a:rPr>
              <a:t>mininet</a:t>
            </a:r>
            <a:r>
              <a:rPr lang="en-IN" sz="2100" b="1" dirty="0">
                <a:solidFill>
                  <a:srgbClr val="002060"/>
                </a:solidFill>
              </a:rPr>
              <a:t>/</a:t>
            </a:r>
            <a:r>
              <a:rPr lang="en-IN" sz="2100" b="1" dirty="0" err="1">
                <a:solidFill>
                  <a:srgbClr val="002060"/>
                </a:solidFill>
              </a:rPr>
              <a:t>mininet</a:t>
            </a:r>
            <a:r>
              <a:rPr lang="en-IN" sz="2100" b="1" dirty="0">
                <a:solidFill>
                  <a:srgbClr val="002060"/>
                </a:solidFill>
              </a:rPr>
              <a:t>/wiki/Documentation</a:t>
            </a:r>
          </a:p>
          <a:p>
            <a:endParaRPr lang="en-IN" sz="2100" b="1" dirty="0">
              <a:solidFill>
                <a:srgbClr val="002060"/>
              </a:solidFill>
            </a:endParaRPr>
          </a:p>
          <a:p>
            <a:r>
              <a:rPr lang="en-IN" sz="2100" b="1" dirty="0">
                <a:solidFill>
                  <a:srgbClr val="002060"/>
                </a:solidFill>
              </a:rPr>
              <a:t>reproducingnetworkresearch.wordpress.com</a:t>
            </a:r>
          </a:p>
        </p:txBody>
      </p:sp>
      <p:sp>
        <p:nvSpPr>
          <p:cNvPr id="4"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Comparison</a:t>
            </a:r>
            <a:endParaRPr lang="en-IN" sz="3150" b="1" dirty="0"/>
          </a:p>
        </p:txBody>
      </p:sp>
      <p:sp>
        <p:nvSpPr>
          <p:cNvPr id="2" name="Content Placeholder 1"/>
          <p:cNvSpPr>
            <a:spLocks noGrp="1"/>
          </p:cNvSpPr>
          <p:nvPr>
            <p:ph idx="4294967295"/>
          </p:nvPr>
        </p:nvSpPr>
        <p:spPr>
          <a:xfrm>
            <a:off x="0" y="1135063"/>
            <a:ext cx="6286500" cy="3459162"/>
          </a:xfrm>
        </p:spPr>
        <p:txBody>
          <a:bodyPr/>
          <a:lstStyle/>
          <a:p>
            <a:pPr algn="just"/>
            <a:r>
              <a:rPr lang="en-IN" sz="2100" dirty="0"/>
              <a:t>The </a:t>
            </a:r>
            <a:r>
              <a:rPr lang="en-IN" sz="2100" b="1" dirty="0">
                <a:solidFill>
                  <a:srgbClr val="002060"/>
                </a:solidFill>
              </a:rPr>
              <a:t>hardware based approach</a:t>
            </a:r>
            <a:r>
              <a:rPr lang="en-IN" sz="2100" dirty="0"/>
              <a:t> the </a:t>
            </a:r>
            <a:r>
              <a:rPr lang="en-IN" sz="2100" b="1" dirty="0">
                <a:solidFill>
                  <a:srgbClr val="FF0000"/>
                </a:solidFill>
              </a:rPr>
              <a:t>SR-IOV</a:t>
            </a:r>
            <a:r>
              <a:rPr lang="en-IN" sz="2100" dirty="0"/>
              <a:t> takes </a:t>
            </a:r>
            <a:r>
              <a:rPr lang="en-IN" sz="2100" b="1" dirty="0">
                <a:solidFill>
                  <a:srgbClr val="FF0000"/>
                </a:solidFill>
              </a:rPr>
              <a:t>sacrifices flexibility and forwarding logic </a:t>
            </a:r>
            <a:r>
              <a:rPr lang="en-IN" sz="2100" dirty="0"/>
              <a:t>for line rate performance in all scenarios. Virtually hitting native performance. </a:t>
            </a:r>
          </a:p>
          <a:p>
            <a:pPr algn="just"/>
            <a:endParaRPr lang="en-IN" sz="2100" dirty="0"/>
          </a:p>
          <a:p>
            <a:pPr algn="just"/>
            <a:r>
              <a:rPr lang="en-IN" sz="2100" dirty="0"/>
              <a:t>While the </a:t>
            </a:r>
            <a:r>
              <a:rPr lang="en-IN" sz="2100" b="1" dirty="0">
                <a:solidFill>
                  <a:srgbClr val="002060"/>
                </a:solidFill>
              </a:rPr>
              <a:t>software based approach </a:t>
            </a:r>
            <a:r>
              <a:rPr lang="en-IN" sz="2100" b="1" dirty="0">
                <a:solidFill>
                  <a:srgbClr val="FF0000"/>
                </a:solidFill>
              </a:rPr>
              <a:t>Open </a:t>
            </a:r>
            <a:r>
              <a:rPr lang="en-IN" sz="2100" b="1" dirty="0" err="1">
                <a:solidFill>
                  <a:srgbClr val="FF0000"/>
                </a:solidFill>
              </a:rPr>
              <a:t>vSwitch</a:t>
            </a:r>
            <a:r>
              <a:rPr lang="en-IN" sz="2100" dirty="0"/>
              <a:t>, the compromise made is to avoid targeting worst case performance, and </a:t>
            </a:r>
            <a:r>
              <a:rPr lang="en-IN" sz="2100" b="1" dirty="0">
                <a:solidFill>
                  <a:srgbClr val="FF0000"/>
                </a:solidFill>
              </a:rPr>
              <a:t>focusing on forwarding flexibility</a:t>
            </a:r>
            <a:r>
              <a:rPr lang="en-IN" sz="2100" dirty="0"/>
              <a:t>. </a:t>
            </a:r>
          </a:p>
        </p:txBody>
      </p:sp>
      <p:sp>
        <p:nvSpPr>
          <p:cNvPr id="4"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References</a:t>
            </a:r>
            <a:endParaRPr lang="en-IN" b="1" dirty="0"/>
          </a:p>
        </p:txBody>
      </p:sp>
      <p:sp>
        <p:nvSpPr>
          <p:cNvPr id="2" name="Content Placeholder 1"/>
          <p:cNvSpPr>
            <a:spLocks noGrp="1"/>
          </p:cNvSpPr>
          <p:nvPr>
            <p:ph idx="4294967295"/>
          </p:nvPr>
        </p:nvSpPr>
        <p:spPr>
          <a:xfrm>
            <a:off x="251520" y="820711"/>
            <a:ext cx="8316416" cy="3794125"/>
          </a:xfrm>
        </p:spPr>
        <p:txBody>
          <a:bodyPr>
            <a:normAutofit/>
          </a:bodyPr>
          <a:lstStyle/>
          <a:p>
            <a:pPr algn="just"/>
            <a:r>
              <a:rPr lang="en-IN" sz="1800" dirty="0"/>
              <a:t>W. </a:t>
            </a:r>
            <a:r>
              <a:rPr lang="en-IN" sz="1800" dirty="0" err="1"/>
              <a:t>Felter</a:t>
            </a:r>
            <a:r>
              <a:rPr lang="en-IN" sz="1800" dirty="0"/>
              <a:t>, A. Ferreira, R. </a:t>
            </a:r>
            <a:r>
              <a:rPr lang="en-IN" sz="1800" dirty="0" err="1"/>
              <a:t>Rajamony</a:t>
            </a:r>
            <a:r>
              <a:rPr lang="en-IN" sz="1800" dirty="0"/>
              <a:t> and J. Rubio, "</a:t>
            </a:r>
            <a:r>
              <a:rPr lang="en-IN" sz="1800" b="1" dirty="0">
                <a:solidFill>
                  <a:srgbClr val="FF0000"/>
                </a:solidFill>
              </a:rPr>
              <a:t>An updated performance comparison of virtual machines and Linux containers</a:t>
            </a:r>
            <a:r>
              <a:rPr lang="en-IN" sz="1800" dirty="0"/>
              <a:t>," </a:t>
            </a:r>
            <a:r>
              <a:rPr lang="en-IN" sz="1800" i="1" dirty="0"/>
              <a:t>2015 IEEE International Symposium on Performance Analysis of Systems and Software (ISPASS)</a:t>
            </a:r>
            <a:r>
              <a:rPr lang="en-IN" sz="1800" dirty="0"/>
              <a:t>, Philadelphia, PA, 2015, pp. 171-172.</a:t>
            </a:r>
          </a:p>
          <a:p>
            <a:pPr algn="just"/>
            <a:endParaRPr lang="en-US" sz="1800" dirty="0"/>
          </a:p>
          <a:p>
            <a:pPr algn="just"/>
            <a:r>
              <a:rPr lang="en-IN" sz="1800" dirty="0"/>
              <a:t>Ben Pfaff, Justin Pettit, </a:t>
            </a:r>
            <a:r>
              <a:rPr lang="en-IN" sz="1800" dirty="0" err="1"/>
              <a:t>Teemu</a:t>
            </a:r>
            <a:r>
              <a:rPr lang="en-IN" sz="1800" dirty="0"/>
              <a:t> </a:t>
            </a:r>
            <a:r>
              <a:rPr lang="en-IN" sz="1800" dirty="0" err="1"/>
              <a:t>Koponen</a:t>
            </a:r>
            <a:r>
              <a:rPr lang="en-IN" sz="1800" dirty="0"/>
              <a:t>, Ethan J. Jackson, Andy Zhou, </a:t>
            </a:r>
            <a:r>
              <a:rPr lang="en-IN" sz="1800" dirty="0" err="1"/>
              <a:t>Jarno</a:t>
            </a:r>
            <a:r>
              <a:rPr lang="en-IN" sz="1800" dirty="0"/>
              <a:t> </a:t>
            </a:r>
            <a:r>
              <a:rPr lang="en-IN" sz="1800" dirty="0" err="1"/>
              <a:t>Rajahalme</a:t>
            </a:r>
            <a:r>
              <a:rPr lang="en-IN" sz="1800" dirty="0"/>
              <a:t>, Jesse Gross, Alex Wang, Jonathan Stringer, </a:t>
            </a:r>
            <a:r>
              <a:rPr lang="en-IN" sz="1800" dirty="0" err="1"/>
              <a:t>Pravin</a:t>
            </a:r>
            <a:r>
              <a:rPr lang="en-IN" sz="1800" dirty="0"/>
              <a:t> </a:t>
            </a:r>
            <a:r>
              <a:rPr lang="en-IN" sz="1800" dirty="0" err="1"/>
              <a:t>Shelar</a:t>
            </a:r>
            <a:r>
              <a:rPr lang="en-IN" sz="1800" dirty="0"/>
              <a:t>, Keith </a:t>
            </a:r>
            <a:r>
              <a:rPr lang="en-IN" sz="1800" dirty="0" err="1"/>
              <a:t>Amidon</a:t>
            </a:r>
            <a:r>
              <a:rPr lang="en-IN" sz="1800" dirty="0"/>
              <a:t>, and </a:t>
            </a:r>
            <a:r>
              <a:rPr lang="en-IN" sz="1800" dirty="0" err="1"/>
              <a:t>Martín</a:t>
            </a:r>
            <a:r>
              <a:rPr lang="en-IN" sz="1800" dirty="0"/>
              <a:t> </a:t>
            </a:r>
            <a:r>
              <a:rPr lang="en-IN" sz="1800" dirty="0" err="1"/>
              <a:t>Casado</a:t>
            </a:r>
            <a:r>
              <a:rPr lang="en-IN" sz="1800" dirty="0"/>
              <a:t>, “</a:t>
            </a:r>
            <a:r>
              <a:rPr lang="en-IN" sz="1800" b="1" dirty="0">
                <a:solidFill>
                  <a:srgbClr val="FF0000"/>
                </a:solidFill>
              </a:rPr>
              <a:t>The design and implementation of open </a:t>
            </a:r>
            <a:r>
              <a:rPr lang="en-IN" sz="1800" b="1" dirty="0" err="1">
                <a:solidFill>
                  <a:srgbClr val="FF0000"/>
                </a:solidFill>
              </a:rPr>
              <a:t>vSwitch</a:t>
            </a:r>
            <a:r>
              <a:rPr lang="en-IN" sz="1800" b="1" dirty="0">
                <a:solidFill>
                  <a:srgbClr val="FF0000"/>
                </a:solidFill>
              </a:rPr>
              <a:t>” </a:t>
            </a:r>
            <a:r>
              <a:rPr lang="en-IN" sz="1800" dirty="0"/>
              <a:t>In Proceedings of the 12th USENIX Conference on Networked Systems Design and Implementation (NSDI'15). USENIX Association, Berkeley, CA, USA, 2015, pp. 117-130.</a:t>
            </a:r>
            <a:br>
              <a:rPr lang="en-IN" sz="1800" dirty="0"/>
            </a:br>
            <a:endParaRPr lang="en-IN" sz="1800" dirty="0"/>
          </a:p>
          <a:p>
            <a:endParaRPr lang="en-IN" dirty="0"/>
          </a:p>
        </p:txBody>
      </p:sp>
      <p:sp>
        <p:nvSpPr>
          <p:cNvPr id="4"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3A67-462A-47FB-BD11-9329AE58DE24}"/>
              </a:ext>
            </a:extLst>
          </p:cNvPr>
          <p:cNvSpPr>
            <a:spLocks noGrp="1"/>
          </p:cNvSpPr>
          <p:nvPr>
            <p:ph type="title"/>
          </p:nvPr>
        </p:nvSpPr>
        <p:spPr/>
        <p:txBody>
          <a:bodyPr>
            <a:normAutofit/>
          </a:bodyPr>
          <a:lstStyle/>
          <a:p>
            <a:r>
              <a:rPr lang="en-IN" b="1" dirty="0"/>
              <a:t>On-Premises Data </a:t>
            </a:r>
            <a:r>
              <a:rPr lang="en-IN" b="1" dirty="0" err="1"/>
              <a:t>Centers</a:t>
            </a:r>
            <a:r>
              <a:rPr lang="en-IN" b="1" dirty="0"/>
              <a:t> vs Cloud Data </a:t>
            </a:r>
            <a:r>
              <a:rPr lang="en-IN" b="1" dirty="0" err="1"/>
              <a:t>Centers</a:t>
            </a:r>
            <a:endParaRPr lang="en-IN" dirty="0"/>
          </a:p>
        </p:txBody>
      </p:sp>
      <p:sp>
        <p:nvSpPr>
          <p:cNvPr id="3" name="Content Placeholder 2">
            <a:extLst>
              <a:ext uri="{FF2B5EF4-FFF2-40B4-BE49-F238E27FC236}">
                <a16:creationId xmlns:a16="http://schemas.microsoft.com/office/drawing/2014/main" id="{97CA9A99-BC43-4268-AC8F-F8A6BA092285}"/>
              </a:ext>
            </a:extLst>
          </p:cNvPr>
          <p:cNvSpPr>
            <a:spLocks noGrp="1"/>
          </p:cNvSpPr>
          <p:nvPr>
            <p:ph idx="1"/>
          </p:nvPr>
        </p:nvSpPr>
        <p:spPr>
          <a:xfrm>
            <a:off x="316180" y="693708"/>
            <a:ext cx="8511639" cy="4182297"/>
          </a:xfrm>
        </p:spPr>
        <p:txBody>
          <a:bodyPr>
            <a:normAutofit fontScale="92500" lnSpcReduction="10000"/>
          </a:bodyPr>
          <a:lstStyle/>
          <a:p>
            <a:r>
              <a:rPr lang="en-IN" dirty="0"/>
              <a:t>Nearly all organizations now have at least some of their infrastructure hosted in the cloud. The reason for this is that cloud data </a:t>
            </a:r>
            <a:r>
              <a:rPr lang="en-IN" dirty="0" err="1"/>
              <a:t>centers</a:t>
            </a:r>
            <a:r>
              <a:rPr lang="en-IN" dirty="0"/>
              <a:t> offer a number of advantages over maintaining an on-prem data </a:t>
            </a:r>
            <a:r>
              <a:rPr lang="en-IN" dirty="0" err="1"/>
              <a:t>center</a:t>
            </a:r>
            <a:r>
              <a:rPr lang="en-IN" dirty="0"/>
              <a:t>.  Some of the pros and cons of cloud-based vs. on-premises data </a:t>
            </a:r>
            <a:r>
              <a:rPr lang="en-IN" dirty="0" err="1"/>
              <a:t>centers</a:t>
            </a:r>
            <a:r>
              <a:rPr lang="en-IN" dirty="0"/>
              <a:t> include:</a:t>
            </a:r>
          </a:p>
          <a:p>
            <a:pPr lvl="0"/>
            <a:r>
              <a:rPr lang="en-IN" b="1" dirty="0"/>
              <a:t>Scalability:</a:t>
            </a:r>
            <a:r>
              <a:rPr lang="en-IN" dirty="0"/>
              <a:t> In an on-premises data </a:t>
            </a:r>
            <a:r>
              <a:rPr lang="en-IN" dirty="0" err="1"/>
              <a:t>center</a:t>
            </a:r>
            <a:r>
              <a:rPr lang="en-IN" dirty="0"/>
              <a:t>, resource scalability is limited by the infrastructure that the company has purchased and deployed. In the cloud, additional resources can be quickly and easily spun up as needed.</a:t>
            </a:r>
          </a:p>
          <a:p>
            <a:pPr lvl="0"/>
            <a:r>
              <a:rPr lang="en-IN" b="1" dirty="0"/>
              <a:t>Flexibility:</a:t>
            </a:r>
            <a:r>
              <a:rPr lang="en-IN" dirty="0"/>
              <a:t> In an on-premises data </a:t>
            </a:r>
            <a:r>
              <a:rPr lang="en-IN" dirty="0" err="1"/>
              <a:t>center</a:t>
            </a:r>
            <a:r>
              <a:rPr lang="en-IN" dirty="0"/>
              <a:t>, resource flexibility is limited by the need to acquire, provision, or update appliances. In the cloud, a customer can spin up or take down resources quickly to meet business needs.</a:t>
            </a:r>
          </a:p>
          <a:p>
            <a:pPr lvl="0"/>
            <a:r>
              <a:rPr lang="en-IN" b="1" dirty="0"/>
              <a:t>Cost:</a:t>
            </a:r>
            <a:r>
              <a:rPr lang="en-IN" dirty="0"/>
              <a:t> Maintaining an on-prem data </a:t>
            </a:r>
            <a:r>
              <a:rPr lang="en-IN" dirty="0" err="1"/>
              <a:t>center</a:t>
            </a:r>
            <a:r>
              <a:rPr lang="en-IN" dirty="0"/>
              <a:t> is more expensive than a cloud-based one.  On-prem, an organization pays full price for all of their infrastructure. In the cloud, resources can be shared, and cloud service providers can take advantage of economies of scale.</a:t>
            </a:r>
          </a:p>
          <a:p>
            <a:pPr lvl="0"/>
            <a:r>
              <a:rPr lang="en-IN" b="1" dirty="0"/>
              <a:t>Availability:</a:t>
            </a:r>
            <a:r>
              <a:rPr lang="en-IN" dirty="0"/>
              <a:t> In an on-premises data </a:t>
            </a:r>
            <a:r>
              <a:rPr lang="en-IN" dirty="0" err="1"/>
              <a:t>center</a:t>
            </a:r>
            <a:r>
              <a:rPr lang="en-IN" dirty="0"/>
              <a:t>, an organization has complete control over their infrastructure, which can be good or bad.  In the cloud, availability is protected by service level agreements, which may provide better guarantees than an organization can in-house.</a:t>
            </a:r>
          </a:p>
          <a:p>
            <a:pPr lvl="0"/>
            <a:r>
              <a:rPr lang="en-IN" b="1" dirty="0"/>
              <a:t>Security:</a:t>
            </a:r>
            <a:r>
              <a:rPr lang="en-IN" dirty="0"/>
              <a:t> In the cloud, the cloud service provider is responsible for securing part of an organization’s infrastructure stack and is likely more practiced at doing so. However, some customers may want additional security of their cloud-based data </a:t>
            </a:r>
            <a:r>
              <a:rPr lang="en-IN" dirty="0" err="1"/>
              <a:t>centers</a:t>
            </a:r>
            <a:r>
              <a:rPr lang="en-IN" dirty="0"/>
              <a:t> that are not natively provided by the cloud service provider.</a:t>
            </a:r>
          </a:p>
          <a:p>
            <a:pPr lvl="0"/>
            <a:r>
              <a:rPr lang="en-IN" b="1" dirty="0"/>
              <a:t>Accessibility:</a:t>
            </a:r>
            <a:r>
              <a:rPr lang="en-IN" dirty="0"/>
              <a:t> In an on-prem data </a:t>
            </a:r>
            <a:r>
              <a:rPr lang="en-IN" dirty="0" err="1"/>
              <a:t>center</a:t>
            </a:r>
            <a:r>
              <a:rPr lang="en-IN" dirty="0"/>
              <a:t>, the organization has complete control over the systems that it deploys and uses. In the cloud, the organization is limited to what is offered by the service provider.</a:t>
            </a:r>
          </a:p>
          <a:p>
            <a:endParaRPr lang="en-IN" dirty="0"/>
          </a:p>
        </p:txBody>
      </p:sp>
    </p:spTree>
    <p:extLst>
      <p:ext uri="{BB962C8B-B14F-4D97-AF65-F5344CB8AC3E}">
        <p14:creationId xmlns:p14="http://schemas.microsoft.com/office/powerpoint/2010/main" val="3744996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Conclusion</a:t>
            </a:r>
            <a:endParaRPr lang="en-IN" sz="3150" b="1" dirty="0"/>
          </a:p>
        </p:txBody>
      </p:sp>
      <p:sp>
        <p:nvSpPr>
          <p:cNvPr id="2" name="Content Placeholder 1"/>
          <p:cNvSpPr>
            <a:spLocks noGrp="1"/>
          </p:cNvSpPr>
          <p:nvPr>
            <p:ph idx="4294967295"/>
          </p:nvPr>
        </p:nvSpPr>
        <p:spPr>
          <a:xfrm>
            <a:off x="179512" y="934892"/>
            <a:ext cx="8388424" cy="3527425"/>
          </a:xfrm>
        </p:spPr>
        <p:txBody>
          <a:bodyPr>
            <a:normAutofit/>
          </a:bodyPr>
          <a:lstStyle/>
          <a:p>
            <a:r>
              <a:rPr lang="en-US" sz="1950" dirty="0">
                <a:solidFill>
                  <a:prstClr val="black"/>
                </a:solidFill>
              </a:rPr>
              <a:t>In this lecture, we have </a:t>
            </a:r>
            <a:r>
              <a:rPr lang="en-IN" sz="1950" dirty="0">
                <a:solidFill>
                  <a:prstClr val="black"/>
                </a:solidFill>
              </a:rPr>
              <a:t>discussed </a:t>
            </a:r>
            <a:r>
              <a:rPr lang="en-IN" sz="1950" b="1" dirty="0">
                <a:solidFill>
                  <a:srgbClr val="FF0000"/>
                </a:solidFill>
              </a:rPr>
              <a:t>server virtualization </a:t>
            </a:r>
            <a:r>
              <a:rPr lang="en-US" sz="1950" b="1" dirty="0">
                <a:solidFill>
                  <a:srgbClr val="FF0000"/>
                </a:solidFill>
              </a:rPr>
              <a:t>and also discuss the need of </a:t>
            </a:r>
            <a:r>
              <a:rPr lang="en-IN" sz="1950" b="1" dirty="0">
                <a:solidFill>
                  <a:srgbClr val="FF0000"/>
                </a:solidFill>
              </a:rPr>
              <a:t>routing and switching for physical and virtual machines.</a:t>
            </a:r>
          </a:p>
          <a:p>
            <a:endParaRPr lang="en-IN" sz="1950" dirty="0"/>
          </a:p>
          <a:p>
            <a:r>
              <a:rPr lang="en-IN" sz="1950" dirty="0"/>
              <a:t>We have discussed two methods of virtualization:                                                         </a:t>
            </a:r>
            <a:r>
              <a:rPr lang="en-IN" sz="1950" b="1" dirty="0">
                <a:solidFill>
                  <a:srgbClr val="002060"/>
                </a:solidFill>
              </a:rPr>
              <a:t>(i) Docker based and (ii) Linux container based.</a:t>
            </a:r>
          </a:p>
          <a:p>
            <a:endParaRPr lang="en-IN" sz="1950" dirty="0"/>
          </a:p>
          <a:p>
            <a:r>
              <a:rPr lang="en-IN" sz="1950" dirty="0"/>
              <a:t>To address the problem of networking VMs, two approaches are discussed: </a:t>
            </a:r>
            <a:r>
              <a:rPr lang="en-IN" sz="1950" b="1" dirty="0">
                <a:solidFill>
                  <a:srgbClr val="FF0000"/>
                </a:solidFill>
              </a:rPr>
              <a:t>(i) One, using specialized hardware:  </a:t>
            </a:r>
            <a:r>
              <a:rPr lang="en-IN" sz="1950" b="1" dirty="0">
                <a:solidFill>
                  <a:srgbClr val="002060"/>
                </a:solidFill>
              </a:rPr>
              <a:t>SR-IOV, single-root I/O virtualization and </a:t>
            </a:r>
            <a:r>
              <a:rPr lang="en-IN" sz="1950" b="1" dirty="0">
                <a:solidFill>
                  <a:srgbClr val="FF0000"/>
                </a:solidFill>
              </a:rPr>
              <a:t>(ii) Other using an all software approach: </a:t>
            </a:r>
            <a:r>
              <a:rPr lang="en-IN" sz="1950" b="1" dirty="0">
                <a:solidFill>
                  <a:srgbClr val="002060"/>
                </a:solidFill>
              </a:rPr>
              <a:t>Open </a:t>
            </a:r>
            <a:r>
              <a:rPr lang="en-IN" sz="1950" b="1" dirty="0" err="1">
                <a:solidFill>
                  <a:srgbClr val="002060"/>
                </a:solidFill>
              </a:rPr>
              <a:t>vSwitch</a:t>
            </a:r>
            <a:endParaRPr lang="en-IN" sz="1950" b="1" dirty="0">
              <a:solidFill>
                <a:srgbClr val="002060"/>
              </a:solidFill>
            </a:endParaRPr>
          </a:p>
          <a:p>
            <a:endParaRPr lang="en-IN" sz="1950" dirty="0"/>
          </a:p>
          <a:p>
            <a:endParaRPr lang="en-US" sz="1950" dirty="0"/>
          </a:p>
          <a:p>
            <a:endParaRPr lang="en-US" sz="1950" dirty="0"/>
          </a:p>
        </p:txBody>
      </p:sp>
      <p:sp>
        <p:nvSpPr>
          <p:cNvPr id="6" name="Footer Placeholder 3"/>
          <p:cNvSpPr txBox="1">
            <a:spLocks/>
          </p:cNvSpPr>
          <p:nvPr/>
        </p:nvSpPr>
        <p:spPr>
          <a:xfrm>
            <a:off x="5050978" y="4869669"/>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Server Virtualization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5"/>
          <p:cNvSpPr>
            <a:spLocks noGrp="1"/>
          </p:cNvSpPr>
          <p:nvPr>
            <p:ph type="ctrTitle"/>
          </p:nvPr>
        </p:nvSpPr>
        <p:spPr/>
        <p:txBody>
          <a:bodyPr>
            <a:noAutofit/>
          </a:bodyPr>
          <a:lstStyle/>
          <a:p>
            <a:pPr>
              <a:defRPr/>
            </a:pPr>
            <a:r>
              <a:rPr lang="en-US" sz="2600" b="1" dirty="0"/>
              <a:t>Software Defined Network </a:t>
            </a:r>
            <a:br>
              <a:rPr lang="en-US" sz="2600" b="1" dirty="0"/>
            </a:br>
            <a:r>
              <a:rPr lang="en-US" sz="2600" b="1" dirty="0"/>
              <a:t>Application to Networking in the Cloud</a:t>
            </a:r>
          </a:p>
        </p:txBody>
      </p:sp>
      <p:sp>
        <p:nvSpPr>
          <p:cNvPr id="3" name="Text Placeholder 2">
            <a:extLst>
              <a:ext uri="{FF2B5EF4-FFF2-40B4-BE49-F238E27FC236}">
                <a16:creationId xmlns:a16="http://schemas.microsoft.com/office/drawing/2014/main" id="{E5D1A349-1287-4FDA-A3DF-1A1F52729AB2}"/>
              </a:ext>
            </a:extLst>
          </p:cNvPr>
          <p:cNvSpPr>
            <a:spLocks noGrp="1"/>
          </p:cNvSpPr>
          <p:nvPr>
            <p:ph type="body" sz="quarter" idx="11"/>
          </p:nvPr>
        </p:nvSpPr>
        <p:spPr/>
        <p:txBody>
          <a:bodyPr/>
          <a:lstStyle/>
          <a:p>
            <a:endParaRPr lang="en-IN"/>
          </a:p>
        </p:txBody>
      </p:sp>
      <p:sp>
        <p:nvSpPr>
          <p:cNvPr id="8"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4154016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Preface</a:t>
            </a:r>
            <a:endParaRPr lang="en-IN" b="1" dirty="0"/>
          </a:p>
        </p:txBody>
      </p:sp>
      <p:sp>
        <p:nvSpPr>
          <p:cNvPr id="6" name="Content Placeholder 1"/>
          <p:cNvSpPr>
            <a:spLocks noGrp="1"/>
          </p:cNvSpPr>
          <p:nvPr>
            <p:ph idx="4294967295"/>
          </p:nvPr>
        </p:nvSpPr>
        <p:spPr>
          <a:xfrm>
            <a:off x="0" y="650875"/>
            <a:ext cx="6316663" cy="3794125"/>
          </a:xfrm>
        </p:spPr>
        <p:txBody>
          <a:bodyPr/>
          <a:lstStyle/>
          <a:p>
            <a:pPr algn="just">
              <a:buNone/>
            </a:pPr>
            <a:r>
              <a:rPr lang="en-US" sz="2100" b="1" dirty="0">
                <a:solidFill>
                  <a:srgbClr val="FF0000"/>
                </a:solidFill>
                <a:latin typeface="Calibri" pitchFamily="34" charset="0"/>
              </a:rPr>
              <a:t>Content of this Lecture:</a:t>
            </a:r>
            <a:endParaRPr lang="en-US" sz="1950" dirty="0">
              <a:solidFill>
                <a:prstClr val="black"/>
              </a:solidFill>
            </a:endParaRPr>
          </a:p>
          <a:p>
            <a:pPr algn="just"/>
            <a:r>
              <a:rPr lang="en-US" sz="1950" dirty="0">
                <a:solidFill>
                  <a:prstClr val="black"/>
                </a:solidFill>
              </a:rPr>
              <a:t>In this lecture, we will </a:t>
            </a:r>
            <a:r>
              <a:rPr lang="en-IN" sz="1950" dirty="0">
                <a:solidFill>
                  <a:prstClr val="black"/>
                </a:solidFill>
              </a:rPr>
              <a:t>discuss the architecture of software defined networking and its applications to networking in the cloud.</a:t>
            </a:r>
          </a:p>
          <a:p>
            <a:pPr algn="just"/>
            <a:r>
              <a:rPr lang="en-IN" sz="1950" dirty="0">
                <a:solidFill>
                  <a:prstClr val="black"/>
                </a:solidFill>
              </a:rPr>
              <a:t>We will also discuss the network Virtualization in            multi-tenant data centers with case study of VL2 and NVP</a:t>
            </a:r>
          </a:p>
          <a:p>
            <a:pPr algn="just">
              <a:buNone/>
            </a:pPr>
            <a:endParaRPr lang="en-US" sz="1950" dirty="0">
              <a:solidFill>
                <a:prstClr val="black"/>
              </a:solidFill>
            </a:endParaRPr>
          </a:p>
        </p:txBody>
      </p:sp>
      <p:pic>
        <p:nvPicPr>
          <p:cNvPr id="57346" name="Picture 2" descr="Image result for software defined networking"/>
          <p:cNvPicPr>
            <a:picLocks noChangeAspect="1" noChangeArrowheads="1"/>
          </p:cNvPicPr>
          <p:nvPr/>
        </p:nvPicPr>
        <p:blipFill>
          <a:blip r:embed="rId2" cstate="print"/>
          <a:srcRect/>
          <a:stretch>
            <a:fillRect/>
          </a:stretch>
        </p:blipFill>
        <p:spPr bwMode="auto">
          <a:xfrm>
            <a:off x="2943225" y="3050640"/>
            <a:ext cx="5057775" cy="1779985"/>
          </a:xfrm>
          <a:prstGeom prst="rect">
            <a:avLst/>
          </a:prstGeom>
          <a:noFill/>
        </p:spPr>
      </p:pic>
      <p:sp>
        <p:nvSpPr>
          <p:cNvPr id="8"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2700571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Need of SDN</a:t>
            </a:r>
          </a:p>
        </p:txBody>
      </p:sp>
      <p:sp>
        <p:nvSpPr>
          <p:cNvPr id="2" name="Content Placeholder 1"/>
          <p:cNvSpPr>
            <a:spLocks noGrp="1"/>
          </p:cNvSpPr>
          <p:nvPr>
            <p:ph idx="4294967295"/>
          </p:nvPr>
        </p:nvSpPr>
        <p:spPr>
          <a:xfrm>
            <a:off x="591087" y="695325"/>
            <a:ext cx="7941353" cy="4070350"/>
          </a:xfrm>
        </p:spPr>
        <p:txBody>
          <a:bodyPr/>
          <a:lstStyle/>
          <a:p>
            <a:pPr>
              <a:buNone/>
            </a:pPr>
            <a:r>
              <a:rPr lang="en-IN" sz="1800" dirty="0"/>
              <a:t>The traditional networking problem that SDN (software defined networking) is addressing as: </a:t>
            </a:r>
          </a:p>
          <a:p>
            <a:pPr>
              <a:buNone/>
            </a:pPr>
            <a:r>
              <a:rPr lang="en-IN" sz="1800" b="1" dirty="0">
                <a:solidFill>
                  <a:srgbClr val="FF0000"/>
                </a:solidFill>
              </a:rPr>
              <a:t>I) Complexity of existing networks</a:t>
            </a:r>
          </a:p>
          <a:p>
            <a:pPr marL="544116" indent="-213122">
              <a:tabLst>
                <a:tab pos="544116" algn="l"/>
              </a:tabLst>
            </a:pPr>
            <a:r>
              <a:rPr lang="en-IN" sz="1650" dirty="0"/>
              <a:t>Networks are complex just like computer system, having system with software. </a:t>
            </a:r>
          </a:p>
          <a:p>
            <a:pPr marL="544116" indent="-213122">
              <a:tabLst>
                <a:tab pos="544116" algn="l"/>
              </a:tabLst>
            </a:pPr>
            <a:r>
              <a:rPr lang="en-IN" sz="1650" dirty="0"/>
              <a:t>But worst than that it's a distributed system </a:t>
            </a:r>
          </a:p>
          <a:p>
            <a:pPr marL="544116" indent="-213122">
              <a:tabLst>
                <a:tab pos="544116" algn="l"/>
              </a:tabLst>
            </a:pPr>
            <a:r>
              <a:rPr lang="en-US" sz="1650" dirty="0"/>
              <a:t>Even more worse: No clear programming APIs, only </a:t>
            </a:r>
            <a:r>
              <a:rPr lang="en-US" sz="1650" b="1" dirty="0">
                <a:solidFill>
                  <a:srgbClr val="FF0000"/>
                </a:solidFill>
              </a:rPr>
              <a:t>“knobs and dials”         </a:t>
            </a:r>
            <a:r>
              <a:rPr lang="en-US" sz="1650" dirty="0"/>
              <a:t>to control certain functions.</a:t>
            </a:r>
          </a:p>
          <a:p>
            <a:pPr>
              <a:buNone/>
            </a:pPr>
            <a:r>
              <a:rPr lang="en-US" sz="1800" b="1" dirty="0">
                <a:solidFill>
                  <a:srgbClr val="FF0000"/>
                </a:solidFill>
              </a:rPr>
              <a:t>II) Network equipment traditionally is proprietary </a:t>
            </a:r>
          </a:p>
          <a:p>
            <a:pPr lvl="1">
              <a:buClr>
                <a:schemeClr val="tx2"/>
              </a:buClr>
              <a:buSzPct val="120000"/>
              <a:buFont typeface="Arial" pitchFamily="34" charset="0"/>
              <a:buChar char="•"/>
            </a:pPr>
            <a:r>
              <a:rPr lang="en-US" sz="1650" dirty="0"/>
              <a:t>Integrated solutions (operating systems, software, configuration, protocol implementation , hardware ) from major vendors</a:t>
            </a:r>
            <a:endParaRPr lang="en-US" sz="1800" b="1" dirty="0">
              <a:solidFill>
                <a:srgbClr val="FF0000"/>
              </a:solidFill>
            </a:endParaRPr>
          </a:p>
          <a:p>
            <a:pPr>
              <a:buNone/>
            </a:pPr>
            <a:r>
              <a:rPr lang="en-US" sz="1800" b="1" dirty="0">
                <a:solidFill>
                  <a:srgbClr val="FF0000"/>
                </a:solidFill>
              </a:rPr>
              <a:t>RESULT: </a:t>
            </a:r>
            <a:r>
              <a:rPr lang="en-US" sz="1800" dirty="0">
                <a:solidFill>
                  <a:srgbClr val="FF0000"/>
                </a:solidFill>
              </a:rPr>
              <a:t>- </a:t>
            </a:r>
            <a:r>
              <a:rPr lang="en-US" sz="1800" dirty="0"/>
              <a:t>Hard and time intensive to innovate </a:t>
            </a:r>
            <a:r>
              <a:rPr lang="en-IN" sz="1800" dirty="0"/>
              <a:t>new kinds of networks and new services </a:t>
            </a:r>
            <a:r>
              <a:rPr lang="en-US" sz="1800" dirty="0"/>
              <a:t>or modify the traditional networks </a:t>
            </a:r>
            <a:r>
              <a:rPr lang="en-IN" sz="1800" dirty="0"/>
              <a:t>more efficiently.</a:t>
            </a:r>
            <a:endParaRPr lang="en-US" sz="1800" dirty="0"/>
          </a:p>
          <a:p>
            <a:endParaRPr lang="en-US" sz="1950" dirty="0"/>
          </a:p>
          <a:p>
            <a:endParaRPr lang="en-US" sz="1950" dirty="0"/>
          </a:p>
          <a:p>
            <a:endParaRPr lang="en-US" sz="1950" dirty="0"/>
          </a:p>
        </p:txBody>
      </p:sp>
      <p:sp>
        <p:nvSpPr>
          <p:cNvPr id="8"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709698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Traditional Network</a:t>
            </a:r>
          </a:p>
        </p:txBody>
      </p:sp>
      <p:sp>
        <p:nvSpPr>
          <p:cNvPr id="7" name="Content Placeholder 1"/>
          <p:cNvSpPr txBox="1">
            <a:spLocks/>
          </p:cNvSpPr>
          <p:nvPr/>
        </p:nvSpPr>
        <p:spPr bwMode="auto">
          <a:xfrm>
            <a:off x="1166649" y="603032"/>
            <a:ext cx="3712780" cy="430398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algn="just"/>
            <a:r>
              <a:rPr lang="en-IN" sz="1350" dirty="0"/>
              <a:t>In traditional network, </a:t>
            </a:r>
            <a:r>
              <a:rPr lang="en-IN" sz="1350" b="1" dirty="0">
                <a:solidFill>
                  <a:srgbClr val="FF0000"/>
                </a:solidFill>
              </a:rPr>
              <a:t>configuring a router</a:t>
            </a:r>
            <a:r>
              <a:rPr lang="en-IN" sz="1350" dirty="0"/>
              <a:t>, for example, for BGP routing, in a configuration file.</a:t>
            </a:r>
          </a:p>
          <a:p>
            <a:pPr algn="just"/>
            <a:endParaRPr lang="en-IN" sz="1350" dirty="0"/>
          </a:p>
          <a:p>
            <a:pPr algn="just"/>
            <a:r>
              <a:rPr lang="en-IN" sz="1350" dirty="0"/>
              <a:t>Hundreds, thousands, tens of thousands network devices, router switches and firewalls throughout the network that will </a:t>
            </a:r>
            <a:r>
              <a:rPr lang="en-IN" sz="1350" b="1" dirty="0">
                <a:solidFill>
                  <a:srgbClr val="FF0000"/>
                </a:solidFill>
              </a:rPr>
              <a:t>get pushed out configuration to various devices on the network.</a:t>
            </a:r>
          </a:p>
          <a:p>
            <a:pPr algn="just"/>
            <a:endParaRPr lang="en-IN" sz="1350" dirty="0"/>
          </a:p>
          <a:p>
            <a:pPr algn="just"/>
            <a:r>
              <a:rPr lang="en-IN" sz="1350" dirty="0"/>
              <a:t>Once it reaches a device then these </a:t>
            </a:r>
            <a:r>
              <a:rPr lang="en-IN" sz="1350" b="1" dirty="0">
                <a:solidFill>
                  <a:srgbClr val="FF0000"/>
                </a:solidFill>
              </a:rPr>
              <a:t>configurations have to be interpreted by router software and implementation of protocols </a:t>
            </a:r>
            <a:r>
              <a:rPr lang="en-IN" sz="1350" dirty="0"/>
              <a:t>that run distributed algorithms and arrive at routing solutions that produce the ultimate behavior that's installed in the network hardware.</a:t>
            </a:r>
          </a:p>
          <a:p>
            <a:pPr algn="just"/>
            <a:r>
              <a:rPr lang="en-IN" sz="1350" dirty="0"/>
              <a:t>So here the </a:t>
            </a:r>
            <a:r>
              <a:rPr lang="en-IN" sz="1350" b="1" dirty="0">
                <a:solidFill>
                  <a:srgbClr val="FF0000"/>
                </a:solidFill>
              </a:rPr>
              <a:t>policy is embedded into the mechanism. </a:t>
            </a:r>
            <a:r>
              <a:rPr lang="en-IN" sz="1350" dirty="0"/>
              <a:t>It means the network routing to achieve low latency or high utilization of the network that control are baked into the distributive protocol that are in standardized implementations.</a:t>
            </a:r>
          </a:p>
          <a:p>
            <a:pPr algn="just"/>
            <a:r>
              <a:rPr lang="en-IN" sz="1350" dirty="0"/>
              <a:t> </a:t>
            </a:r>
          </a:p>
          <a:p>
            <a:pPr algn="just"/>
            <a:r>
              <a:rPr lang="en-IN" sz="1350" dirty="0"/>
              <a:t> </a:t>
            </a:r>
          </a:p>
          <a:p>
            <a:pPr algn="just"/>
            <a:r>
              <a:rPr lang="en-IN" sz="1350" dirty="0"/>
              <a:t> </a:t>
            </a:r>
          </a:p>
        </p:txBody>
      </p:sp>
      <p:grpSp>
        <p:nvGrpSpPr>
          <p:cNvPr id="78" name="Group 77"/>
          <p:cNvGrpSpPr/>
          <p:nvPr/>
        </p:nvGrpSpPr>
        <p:grpSpPr>
          <a:xfrm>
            <a:off x="4867603" y="1005052"/>
            <a:ext cx="3133397" cy="3743940"/>
            <a:chOff x="4682345" y="1082565"/>
            <a:chExt cx="4272469" cy="5251035"/>
          </a:xfrm>
        </p:grpSpPr>
        <p:pic>
          <p:nvPicPr>
            <p:cNvPr id="12" name="Picture 4" descr="Related image"/>
            <p:cNvPicPr>
              <a:picLocks noChangeAspect="1" noChangeArrowheads="1"/>
            </p:cNvPicPr>
            <p:nvPr/>
          </p:nvPicPr>
          <p:blipFill>
            <a:blip r:embed="rId2" cstate="print"/>
            <a:srcRect t="37102" b="36549"/>
            <a:stretch>
              <a:fillRect/>
            </a:stretch>
          </p:blipFill>
          <p:spPr bwMode="auto">
            <a:xfrm>
              <a:off x="4682345" y="4512124"/>
              <a:ext cx="1479902" cy="233295"/>
            </a:xfrm>
            <a:prstGeom prst="rect">
              <a:avLst/>
            </a:prstGeom>
            <a:noFill/>
          </p:spPr>
        </p:pic>
        <p:pic>
          <p:nvPicPr>
            <p:cNvPr id="13" name="Picture 4" descr="Related image"/>
            <p:cNvPicPr>
              <a:picLocks noChangeAspect="1" noChangeArrowheads="1"/>
            </p:cNvPicPr>
            <p:nvPr/>
          </p:nvPicPr>
          <p:blipFill>
            <a:blip r:embed="rId2" cstate="print"/>
            <a:srcRect t="37102" b="36549"/>
            <a:stretch>
              <a:fillRect/>
            </a:stretch>
          </p:blipFill>
          <p:spPr bwMode="auto">
            <a:xfrm>
              <a:off x="6364002" y="4948303"/>
              <a:ext cx="1479902" cy="233295"/>
            </a:xfrm>
            <a:prstGeom prst="rect">
              <a:avLst/>
            </a:prstGeom>
            <a:noFill/>
          </p:spPr>
        </p:pic>
        <p:pic>
          <p:nvPicPr>
            <p:cNvPr id="14" name="Picture 4" descr="Related image"/>
            <p:cNvPicPr>
              <a:picLocks noChangeAspect="1" noChangeArrowheads="1"/>
            </p:cNvPicPr>
            <p:nvPr/>
          </p:nvPicPr>
          <p:blipFill>
            <a:blip r:embed="rId2" cstate="print"/>
            <a:srcRect t="37102" b="36549"/>
            <a:stretch>
              <a:fillRect/>
            </a:stretch>
          </p:blipFill>
          <p:spPr bwMode="auto">
            <a:xfrm>
              <a:off x="7269948" y="6067654"/>
              <a:ext cx="1479902" cy="233295"/>
            </a:xfrm>
            <a:prstGeom prst="rect">
              <a:avLst/>
            </a:prstGeom>
            <a:noFill/>
          </p:spPr>
        </p:pic>
        <p:pic>
          <p:nvPicPr>
            <p:cNvPr id="15" name="Picture 4" descr="Related image"/>
            <p:cNvPicPr>
              <a:picLocks noChangeAspect="1" noChangeArrowheads="1"/>
            </p:cNvPicPr>
            <p:nvPr/>
          </p:nvPicPr>
          <p:blipFill>
            <a:blip r:embed="rId2" cstate="print"/>
            <a:srcRect t="37102" b="36549"/>
            <a:stretch>
              <a:fillRect/>
            </a:stretch>
          </p:blipFill>
          <p:spPr bwMode="auto">
            <a:xfrm>
              <a:off x="7269948" y="4491102"/>
              <a:ext cx="1479902" cy="233295"/>
            </a:xfrm>
            <a:prstGeom prst="rect">
              <a:avLst/>
            </a:prstGeom>
            <a:noFill/>
          </p:spPr>
        </p:pic>
        <p:pic>
          <p:nvPicPr>
            <p:cNvPr id="16" name="Picture 4" descr="Related image"/>
            <p:cNvPicPr>
              <a:picLocks noChangeAspect="1" noChangeArrowheads="1"/>
            </p:cNvPicPr>
            <p:nvPr/>
          </p:nvPicPr>
          <p:blipFill>
            <a:blip r:embed="rId2" cstate="print"/>
            <a:srcRect t="37102" b="36549"/>
            <a:stretch>
              <a:fillRect/>
            </a:stretch>
          </p:blipFill>
          <p:spPr bwMode="auto">
            <a:xfrm>
              <a:off x="5559960" y="5563158"/>
              <a:ext cx="1413232" cy="222785"/>
            </a:xfrm>
            <a:prstGeom prst="rect">
              <a:avLst/>
            </a:prstGeom>
            <a:noFill/>
          </p:spPr>
        </p:pic>
        <p:pic>
          <p:nvPicPr>
            <p:cNvPr id="18" name="Picture 4" descr="Related image"/>
            <p:cNvPicPr>
              <a:picLocks noChangeAspect="1" noChangeArrowheads="1"/>
            </p:cNvPicPr>
            <p:nvPr/>
          </p:nvPicPr>
          <p:blipFill>
            <a:blip r:embed="rId2" cstate="print"/>
            <a:srcRect t="37102" b="36549"/>
            <a:stretch>
              <a:fillRect/>
            </a:stretch>
          </p:blipFill>
          <p:spPr bwMode="auto">
            <a:xfrm>
              <a:off x="5854250" y="3729101"/>
              <a:ext cx="1479902" cy="233295"/>
            </a:xfrm>
            <a:prstGeom prst="rect">
              <a:avLst/>
            </a:prstGeom>
            <a:noFill/>
          </p:spPr>
        </p:pic>
        <p:sp>
          <p:nvSpPr>
            <p:cNvPr id="21" name="TextBox 20"/>
            <p:cNvSpPr txBox="1"/>
            <p:nvPr/>
          </p:nvSpPr>
          <p:spPr>
            <a:xfrm>
              <a:off x="6306194" y="1944413"/>
              <a:ext cx="2112592" cy="777006"/>
            </a:xfrm>
            <a:prstGeom prst="rect">
              <a:avLst/>
            </a:prstGeom>
            <a:solidFill>
              <a:srgbClr val="FF0000"/>
            </a:solidFill>
          </p:spPr>
          <p:txBody>
            <a:bodyPr wrap="square" rtlCol="0">
              <a:spAutoFit/>
            </a:bodyPr>
            <a:lstStyle/>
            <a:p>
              <a:pPr algn="ctr"/>
              <a:r>
                <a:rPr lang="en-US" sz="1500" b="1" dirty="0">
                  <a:solidFill>
                    <a:schemeClr val="bg1"/>
                  </a:solidFill>
                </a:rPr>
                <a:t>Configuration file</a:t>
              </a:r>
              <a:endParaRPr lang="en-IN" sz="1500" b="1" dirty="0">
                <a:solidFill>
                  <a:schemeClr val="bg1"/>
                </a:solidFill>
              </a:endParaRPr>
            </a:p>
          </p:txBody>
        </p:sp>
        <p:sp>
          <p:nvSpPr>
            <p:cNvPr id="22" name="TextBox 21"/>
            <p:cNvSpPr txBox="1"/>
            <p:nvPr/>
          </p:nvSpPr>
          <p:spPr>
            <a:xfrm>
              <a:off x="6526925" y="1082565"/>
              <a:ext cx="2207170" cy="420878"/>
            </a:xfrm>
            <a:prstGeom prst="rect">
              <a:avLst/>
            </a:prstGeom>
            <a:solidFill>
              <a:schemeClr val="bg1"/>
            </a:solidFill>
          </p:spPr>
          <p:txBody>
            <a:bodyPr wrap="square" rtlCol="0">
              <a:spAutoFit/>
            </a:bodyPr>
            <a:lstStyle/>
            <a:p>
              <a:r>
                <a:rPr lang="en-US" sz="1350" b="1" dirty="0"/>
                <a:t>Traditional Network</a:t>
              </a:r>
              <a:endParaRPr lang="en-IN" sz="1350" b="1" dirty="0"/>
            </a:p>
          </p:txBody>
        </p:sp>
        <p:cxnSp>
          <p:nvCxnSpPr>
            <p:cNvPr id="25" name="Straight Arrow Connector 24"/>
            <p:cNvCxnSpPr/>
            <p:nvPr/>
          </p:nvCxnSpPr>
          <p:spPr>
            <a:xfrm flipH="1">
              <a:off x="5376041" y="2396359"/>
              <a:ext cx="1466194" cy="1671144"/>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8" idx="2"/>
              <a:endCxn id="12" idx="0"/>
            </p:cNvCxnSpPr>
            <p:nvPr/>
          </p:nvCxnSpPr>
          <p:spPr>
            <a:xfrm flipH="1">
              <a:off x="5422296" y="3962396"/>
              <a:ext cx="1171905" cy="549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2"/>
              <a:endCxn id="16" idx="0"/>
            </p:cNvCxnSpPr>
            <p:nvPr/>
          </p:nvCxnSpPr>
          <p:spPr>
            <a:xfrm>
              <a:off x="5422296" y="4745419"/>
              <a:ext cx="844280" cy="8177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6" idx="0"/>
              <a:endCxn id="13" idx="2"/>
            </p:cNvCxnSpPr>
            <p:nvPr/>
          </p:nvCxnSpPr>
          <p:spPr>
            <a:xfrm flipV="1">
              <a:off x="6266576" y="5181598"/>
              <a:ext cx="837377" cy="3815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4" idx="0"/>
              <a:endCxn id="16" idx="2"/>
            </p:cNvCxnSpPr>
            <p:nvPr/>
          </p:nvCxnSpPr>
          <p:spPr>
            <a:xfrm flipH="1" flipV="1">
              <a:off x="6266576" y="5785943"/>
              <a:ext cx="1743323" cy="2817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4" idx="0"/>
              <a:endCxn id="13" idx="2"/>
            </p:cNvCxnSpPr>
            <p:nvPr/>
          </p:nvCxnSpPr>
          <p:spPr>
            <a:xfrm flipH="1" flipV="1">
              <a:off x="7103953" y="5181598"/>
              <a:ext cx="905946" cy="886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4" idx="0"/>
              <a:endCxn id="15" idx="2"/>
            </p:cNvCxnSpPr>
            <p:nvPr/>
          </p:nvCxnSpPr>
          <p:spPr>
            <a:xfrm flipV="1">
              <a:off x="8009899" y="4724397"/>
              <a:ext cx="0" cy="1343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5" idx="0"/>
              <a:endCxn id="18" idx="2"/>
            </p:cNvCxnSpPr>
            <p:nvPr/>
          </p:nvCxnSpPr>
          <p:spPr>
            <a:xfrm flipH="1" flipV="1">
              <a:off x="6594201" y="3962396"/>
              <a:ext cx="1415698" cy="5287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3" idx="0"/>
              <a:endCxn id="18" idx="2"/>
            </p:cNvCxnSpPr>
            <p:nvPr/>
          </p:nvCxnSpPr>
          <p:spPr>
            <a:xfrm flipH="1" flipV="1">
              <a:off x="6594201" y="3962396"/>
              <a:ext cx="509752" cy="985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321970" y="2601310"/>
              <a:ext cx="504499" cy="1008991"/>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6416567" y="2459421"/>
              <a:ext cx="520261" cy="1813034"/>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7078715" y="3247697"/>
              <a:ext cx="472968" cy="1481956"/>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77807" y="3216166"/>
              <a:ext cx="126124" cy="2396358"/>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64" idx="0"/>
            </p:cNvCxnSpPr>
            <p:nvPr/>
          </p:nvCxnSpPr>
          <p:spPr>
            <a:xfrm flipH="1">
              <a:off x="8008879" y="3200400"/>
              <a:ext cx="31538" cy="909143"/>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40153" y="4162095"/>
              <a:ext cx="1597585" cy="647505"/>
            </a:xfrm>
            <a:prstGeom prst="rect">
              <a:avLst/>
            </a:prstGeom>
            <a:noFill/>
          </p:spPr>
          <p:txBody>
            <a:bodyPr wrap="square" rtlCol="0">
              <a:spAutoFit/>
            </a:bodyPr>
            <a:lstStyle/>
            <a:p>
              <a:pPr algn="ctr"/>
              <a:r>
                <a:rPr lang="en-US" sz="1200" b="1" dirty="0"/>
                <a:t>Device software</a:t>
              </a:r>
              <a:endParaRPr lang="en-IN" sz="1200" b="1" dirty="0"/>
            </a:p>
          </p:txBody>
        </p:sp>
        <p:sp>
          <p:nvSpPr>
            <p:cNvPr id="62" name="TextBox 61"/>
            <p:cNvSpPr txBox="1"/>
            <p:nvPr/>
          </p:nvSpPr>
          <p:spPr>
            <a:xfrm>
              <a:off x="7320442" y="5686095"/>
              <a:ext cx="1597585" cy="647505"/>
            </a:xfrm>
            <a:prstGeom prst="rect">
              <a:avLst/>
            </a:prstGeom>
            <a:noFill/>
          </p:spPr>
          <p:txBody>
            <a:bodyPr wrap="square" rtlCol="0">
              <a:spAutoFit/>
            </a:bodyPr>
            <a:lstStyle/>
            <a:p>
              <a:pPr algn="ctr"/>
              <a:r>
                <a:rPr lang="en-US" sz="1200" b="1" dirty="0"/>
                <a:t>Device software</a:t>
              </a:r>
              <a:endParaRPr lang="en-IN" sz="1200" b="1" dirty="0"/>
            </a:p>
          </p:txBody>
        </p:sp>
        <p:sp>
          <p:nvSpPr>
            <p:cNvPr id="63" name="TextBox 62"/>
            <p:cNvSpPr txBox="1"/>
            <p:nvPr/>
          </p:nvSpPr>
          <p:spPr>
            <a:xfrm>
              <a:off x="5885781" y="3384331"/>
              <a:ext cx="1597585" cy="647505"/>
            </a:xfrm>
            <a:prstGeom prst="rect">
              <a:avLst/>
            </a:prstGeom>
            <a:noFill/>
          </p:spPr>
          <p:txBody>
            <a:bodyPr wrap="square" rtlCol="0">
              <a:spAutoFit/>
            </a:bodyPr>
            <a:lstStyle/>
            <a:p>
              <a:pPr algn="ctr"/>
              <a:r>
                <a:rPr lang="en-US" sz="1200" b="1" dirty="0"/>
                <a:t>Device software</a:t>
              </a:r>
              <a:endParaRPr lang="en-IN" sz="1200" b="1" dirty="0"/>
            </a:p>
          </p:txBody>
        </p:sp>
        <p:sp>
          <p:nvSpPr>
            <p:cNvPr id="64" name="TextBox 63"/>
            <p:cNvSpPr txBox="1"/>
            <p:nvPr/>
          </p:nvSpPr>
          <p:spPr>
            <a:xfrm>
              <a:off x="7210085" y="4109543"/>
              <a:ext cx="1597585" cy="647505"/>
            </a:xfrm>
            <a:prstGeom prst="rect">
              <a:avLst/>
            </a:prstGeom>
            <a:noFill/>
          </p:spPr>
          <p:txBody>
            <a:bodyPr wrap="square" rtlCol="0">
              <a:spAutoFit/>
            </a:bodyPr>
            <a:lstStyle/>
            <a:p>
              <a:pPr algn="ctr"/>
              <a:r>
                <a:rPr lang="en-US" sz="1200" b="1" dirty="0"/>
                <a:t>Device software</a:t>
              </a:r>
              <a:endParaRPr lang="en-IN" sz="1200" b="1" dirty="0"/>
            </a:p>
          </p:txBody>
        </p:sp>
        <p:sp>
          <p:nvSpPr>
            <p:cNvPr id="65" name="TextBox 64"/>
            <p:cNvSpPr txBox="1"/>
            <p:nvPr/>
          </p:nvSpPr>
          <p:spPr>
            <a:xfrm>
              <a:off x="5617768" y="5228896"/>
              <a:ext cx="1597585" cy="647505"/>
            </a:xfrm>
            <a:prstGeom prst="rect">
              <a:avLst/>
            </a:prstGeom>
            <a:noFill/>
          </p:spPr>
          <p:txBody>
            <a:bodyPr wrap="square" rtlCol="0">
              <a:spAutoFit/>
            </a:bodyPr>
            <a:lstStyle/>
            <a:p>
              <a:pPr algn="ctr"/>
              <a:r>
                <a:rPr lang="en-US" sz="1200" b="1" dirty="0"/>
                <a:t>Device software</a:t>
              </a:r>
              <a:endParaRPr lang="en-IN" sz="1200" b="1" dirty="0"/>
            </a:p>
          </p:txBody>
        </p:sp>
        <p:sp>
          <p:nvSpPr>
            <p:cNvPr id="66" name="TextBox 65"/>
            <p:cNvSpPr txBox="1"/>
            <p:nvPr/>
          </p:nvSpPr>
          <p:spPr>
            <a:xfrm>
              <a:off x="6279919" y="4629807"/>
              <a:ext cx="1597585" cy="647505"/>
            </a:xfrm>
            <a:prstGeom prst="rect">
              <a:avLst/>
            </a:prstGeom>
            <a:noFill/>
          </p:spPr>
          <p:txBody>
            <a:bodyPr wrap="square" rtlCol="0">
              <a:spAutoFit/>
            </a:bodyPr>
            <a:lstStyle/>
            <a:p>
              <a:pPr algn="ctr"/>
              <a:r>
                <a:rPr lang="en-US" sz="1200" b="1" dirty="0"/>
                <a:t>Device software</a:t>
              </a:r>
              <a:endParaRPr lang="en-IN" sz="1200" b="1" dirty="0"/>
            </a:p>
          </p:txBody>
        </p:sp>
        <p:sp>
          <p:nvSpPr>
            <p:cNvPr id="68" name="TextBox 67"/>
            <p:cNvSpPr txBox="1"/>
            <p:nvPr/>
          </p:nvSpPr>
          <p:spPr>
            <a:xfrm>
              <a:off x="7220595" y="2412123"/>
              <a:ext cx="1734219" cy="777006"/>
            </a:xfrm>
            <a:prstGeom prst="rect">
              <a:avLst/>
            </a:prstGeom>
            <a:solidFill>
              <a:srgbClr val="FF0000"/>
            </a:solidFill>
          </p:spPr>
          <p:txBody>
            <a:bodyPr wrap="square" rtlCol="0">
              <a:spAutoFit/>
            </a:bodyPr>
            <a:lstStyle/>
            <a:p>
              <a:pPr algn="ctr"/>
              <a:r>
                <a:rPr lang="en-US" sz="1500" b="1" dirty="0">
                  <a:solidFill>
                    <a:schemeClr val="bg1"/>
                  </a:solidFill>
                </a:rPr>
                <a:t>Configuration file</a:t>
              </a:r>
              <a:endParaRPr lang="en-IN" sz="1500" b="1" dirty="0">
                <a:solidFill>
                  <a:schemeClr val="bg1"/>
                </a:solidFill>
              </a:endParaRPr>
            </a:p>
          </p:txBody>
        </p:sp>
      </p:grpSp>
      <p:sp>
        <p:nvSpPr>
          <p:cNvPr id="80"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2694216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Software-defined network</a:t>
            </a:r>
            <a:endParaRPr lang="en-IN" b="1" dirty="0"/>
          </a:p>
        </p:txBody>
      </p:sp>
      <p:sp>
        <p:nvSpPr>
          <p:cNvPr id="2" name="Content Placeholder 1"/>
          <p:cNvSpPr>
            <a:spLocks noGrp="1"/>
          </p:cNvSpPr>
          <p:nvPr>
            <p:ph idx="4294967295"/>
          </p:nvPr>
        </p:nvSpPr>
        <p:spPr>
          <a:xfrm>
            <a:off x="0" y="635000"/>
            <a:ext cx="3724275" cy="4106863"/>
          </a:xfrm>
        </p:spPr>
        <p:txBody>
          <a:bodyPr/>
          <a:lstStyle/>
          <a:p>
            <a:pPr algn="just"/>
            <a:r>
              <a:rPr lang="en-IN" dirty="0"/>
              <a:t>The traditional software and OSs are </a:t>
            </a:r>
            <a:r>
              <a:rPr lang="en-IN" b="1" dirty="0">
                <a:solidFill>
                  <a:srgbClr val="FF0000"/>
                </a:solidFill>
              </a:rPr>
              <a:t>built on layers and APIs. </a:t>
            </a:r>
            <a:r>
              <a:rPr lang="en-IN" dirty="0"/>
              <a:t>So it begin close to the hardware build a low level interface that gives  direct access to what the network switching hardware is doing. </a:t>
            </a:r>
          </a:p>
          <a:p>
            <a:pPr algn="just"/>
            <a:r>
              <a:rPr lang="en-IN" dirty="0"/>
              <a:t>Then a </a:t>
            </a:r>
            <a:r>
              <a:rPr lang="en-IN" b="1" dirty="0">
                <a:solidFill>
                  <a:srgbClr val="FF0000"/>
                </a:solidFill>
              </a:rPr>
              <a:t>logically centralized controller </a:t>
            </a:r>
            <a:r>
              <a:rPr lang="en-IN" dirty="0"/>
              <a:t>which communicates with distributed switches and other devices in the network. </a:t>
            </a:r>
          </a:p>
          <a:p>
            <a:pPr algn="just"/>
            <a:r>
              <a:rPr lang="en-IN" dirty="0"/>
              <a:t>The goal of a logically centralized controller is to express our goal in one location and </a:t>
            </a:r>
            <a:r>
              <a:rPr lang="en-IN" b="1" dirty="0">
                <a:solidFill>
                  <a:srgbClr val="FF0000"/>
                </a:solidFill>
              </a:rPr>
              <a:t>keep the widely distributed switching gear as simple as possible. </a:t>
            </a:r>
          </a:p>
          <a:p>
            <a:pPr algn="just"/>
            <a:r>
              <a:rPr lang="en-IN" b="1" dirty="0">
                <a:solidFill>
                  <a:srgbClr val="FF0000"/>
                </a:solidFill>
              </a:rPr>
              <a:t>Put the intelligence in a logically centralized location. </a:t>
            </a:r>
            <a:r>
              <a:rPr lang="en-IN" dirty="0"/>
              <a:t>On top of that, build software abstractions that help us to build different applications, a network operating system if you want.</a:t>
            </a:r>
          </a:p>
          <a:p>
            <a:pPr algn="just"/>
            <a:endParaRPr lang="en-IN" dirty="0"/>
          </a:p>
        </p:txBody>
      </p:sp>
      <p:sp>
        <p:nvSpPr>
          <p:cNvPr id="73730" name="AutoShape 2" descr="Related image"/>
          <p:cNvSpPr>
            <a:spLocks noChangeAspect="1" noChangeArrowheads="1"/>
          </p:cNvSpPr>
          <p:nvPr/>
        </p:nvSpPr>
        <p:spPr bwMode="auto">
          <a:xfrm>
            <a:off x="1190632" y="-102393"/>
            <a:ext cx="222647" cy="222647"/>
          </a:xfrm>
          <a:prstGeom prst="rect">
            <a:avLst/>
          </a:prstGeom>
          <a:noFill/>
        </p:spPr>
        <p:txBody>
          <a:bodyPr vert="horz" wrap="square" lIns="68580" tIns="34290" rIns="68580" bIns="34290" numCol="1" anchor="t" anchorCtr="0" compatLnSpc="1">
            <a:prstTxWarp prst="textNoShape">
              <a:avLst/>
            </a:prstTxWarp>
          </a:bodyPr>
          <a:lstStyle/>
          <a:p>
            <a:endParaRPr lang="en-IN" sz="1050"/>
          </a:p>
        </p:txBody>
      </p:sp>
      <p:grpSp>
        <p:nvGrpSpPr>
          <p:cNvPr id="85" name="Group 84"/>
          <p:cNvGrpSpPr/>
          <p:nvPr/>
        </p:nvGrpSpPr>
        <p:grpSpPr>
          <a:xfrm>
            <a:off x="4654760" y="670033"/>
            <a:ext cx="3310760" cy="4055679"/>
            <a:chOff x="4761175" y="972207"/>
            <a:chExt cx="4414346" cy="5407572"/>
          </a:xfrm>
        </p:grpSpPr>
        <p:pic>
          <p:nvPicPr>
            <p:cNvPr id="73732" name="Picture 4" descr="Related image"/>
            <p:cNvPicPr>
              <a:picLocks noChangeAspect="1" noChangeArrowheads="1"/>
            </p:cNvPicPr>
            <p:nvPr/>
          </p:nvPicPr>
          <p:blipFill>
            <a:blip r:embed="rId2" cstate="print"/>
            <a:srcRect t="37102" b="36549"/>
            <a:stretch>
              <a:fillRect/>
            </a:stretch>
          </p:blipFill>
          <p:spPr bwMode="auto">
            <a:xfrm>
              <a:off x="4761175" y="4590954"/>
              <a:ext cx="1479902" cy="233295"/>
            </a:xfrm>
            <a:prstGeom prst="rect">
              <a:avLst/>
            </a:prstGeom>
            <a:noFill/>
          </p:spPr>
        </p:pic>
        <p:pic>
          <p:nvPicPr>
            <p:cNvPr id="7" name="Picture 4" descr="Related image"/>
            <p:cNvPicPr>
              <a:picLocks noChangeAspect="1" noChangeArrowheads="1"/>
            </p:cNvPicPr>
            <p:nvPr/>
          </p:nvPicPr>
          <p:blipFill>
            <a:blip r:embed="rId2" cstate="print"/>
            <a:srcRect t="37102" b="36549"/>
            <a:stretch>
              <a:fillRect/>
            </a:stretch>
          </p:blipFill>
          <p:spPr bwMode="auto">
            <a:xfrm>
              <a:off x="6442832" y="5027133"/>
              <a:ext cx="1479902" cy="233295"/>
            </a:xfrm>
            <a:prstGeom prst="rect">
              <a:avLst/>
            </a:prstGeom>
            <a:noFill/>
          </p:spPr>
        </p:pic>
        <p:pic>
          <p:nvPicPr>
            <p:cNvPr id="8" name="Picture 4" descr="Related image"/>
            <p:cNvPicPr>
              <a:picLocks noChangeAspect="1" noChangeArrowheads="1"/>
            </p:cNvPicPr>
            <p:nvPr/>
          </p:nvPicPr>
          <p:blipFill>
            <a:blip r:embed="rId2" cstate="print"/>
            <a:srcRect t="37102" b="36549"/>
            <a:stretch>
              <a:fillRect/>
            </a:stretch>
          </p:blipFill>
          <p:spPr bwMode="auto">
            <a:xfrm>
              <a:off x="7348778" y="6146484"/>
              <a:ext cx="1479902" cy="233295"/>
            </a:xfrm>
            <a:prstGeom prst="rect">
              <a:avLst/>
            </a:prstGeom>
            <a:noFill/>
          </p:spPr>
        </p:pic>
        <p:pic>
          <p:nvPicPr>
            <p:cNvPr id="9" name="Picture 4" descr="Related image"/>
            <p:cNvPicPr>
              <a:picLocks noChangeAspect="1" noChangeArrowheads="1"/>
            </p:cNvPicPr>
            <p:nvPr/>
          </p:nvPicPr>
          <p:blipFill>
            <a:blip r:embed="rId2" cstate="print"/>
            <a:srcRect t="37102" b="36549"/>
            <a:stretch>
              <a:fillRect/>
            </a:stretch>
          </p:blipFill>
          <p:spPr bwMode="auto">
            <a:xfrm>
              <a:off x="7348778" y="4569932"/>
              <a:ext cx="1479902" cy="233295"/>
            </a:xfrm>
            <a:prstGeom prst="rect">
              <a:avLst/>
            </a:prstGeom>
            <a:noFill/>
          </p:spPr>
        </p:pic>
        <p:pic>
          <p:nvPicPr>
            <p:cNvPr id="10" name="Picture 4" descr="Related image"/>
            <p:cNvPicPr>
              <a:picLocks noChangeAspect="1" noChangeArrowheads="1"/>
            </p:cNvPicPr>
            <p:nvPr/>
          </p:nvPicPr>
          <p:blipFill>
            <a:blip r:embed="rId2" cstate="print"/>
            <a:srcRect t="37102" b="36549"/>
            <a:stretch>
              <a:fillRect/>
            </a:stretch>
          </p:blipFill>
          <p:spPr bwMode="auto">
            <a:xfrm>
              <a:off x="5638790" y="5641988"/>
              <a:ext cx="1413232" cy="222785"/>
            </a:xfrm>
            <a:prstGeom prst="rect">
              <a:avLst/>
            </a:prstGeom>
            <a:noFill/>
          </p:spPr>
        </p:pic>
        <p:pic>
          <p:nvPicPr>
            <p:cNvPr id="73734" name="Picture 6" descr="Image result for server"/>
            <p:cNvPicPr>
              <a:picLocks noChangeAspect="1" noChangeArrowheads="1"/>
            </p:cNvPicPr>
            <p:nvPr/>
          </p:nvPicPr>
          <p:blipFill>
            <a:blip r:embed="rId3" cstate="print"/>
            <a:srcRect/>
            <a:stretch>
              <a:fillRect/>
            </a:stretch>
          </p:blipFill>
          <p:spPr bwMode="auto">
            <a:xfrm>
              <a:off x="6477537" y="2317532"/>
              <a:ext cx="443515" cy="772510"/>
            </a:xfrm>
            <a:prstGeom prst="rect">
              <a:avLst/>
            </a:prstGeom>
            <a:noFill/>
          </p:spPr>
        </p:pic>
        <p:pic>
          <p:nvPicPr>
            <p:cNvPr id="12" name="Picture 4" descr="Related image"/>
            <p:cNvPicPr>
              <a:picLocks noChangeAspect="1" noChangeArrowheads="1"/>
            </p:cNvPicPr>
            <p:nvPr/>
          </p:nvPicPr>
          <p:blipFill>
            <a:blip r:embed="rId2" cstate="print"/>
            <a:srcRect t="37102" b="36549"/>
            <a:stretch>
              <a:fillRect/>
            </a:stretch>
          </p:blipFill>
          <p:spPr bwMode="auto">
            <a:xfrm>
              <a:off x="5933080" y="3807931"/>
              <a:ext cx="1479902" cy="233295"/>
            </a:xfrm>
            <a:prstGeom prst="rect">
              <a:avLst/>
            </a:prstGeom>
            <a:noFill/>
          </p:spPr>
        </p:pic>
        <p:sp>
          <p:nvSpPr>
            <p:cNvPr id="13" name="TextBox 12"/>
            <p:cNvSpPr txBox="1"/>
            <p:nvPr/>
          </p:nvSpPr>
          <p:spPr>
            <a:xfrm>
              <a:off x="6038183" y="977463"/>
              <a:ext cx="740980" cy="461665"/>
            </a:xfrm>
            <a:prstGeom prst="rect">
              <a:avLst/>
            </a:prstGeom>
            <a:solidFill>
              <a:srgbClr val="FF0000"/>
            </a:solidFill>
          </p:spPr>
          <p:txBody>
            <a:bodyPr wrap="square" rtlCol="0">
              <a:spAutoFit/>
            </a:bodyPr>
            <a:lstStyle/>
            <a:p>
              <a:r>
                <a:rPr lang="en-US" sz="1650" b="1" dirty="0">
                  <a:solidFill>
                    <a:schemeClr val="bg1"/>
                  </a:solidFill>
                </a:rPr>
                <a:t>app</a:t>
              </a:r>
              <a:endParaRPr lang="en-IN" sz="1650" b="1" dirty="0">
                <a:solidFill>
                  <a:schemeClr val="bg1"/>
                </a:solidFill>
              </a:endParaRPr>
            </a:p>
          </p:txBody>
        </p:sp>
        <p:sp>
          <p:nvSpPr>
            <p:cNvPr id="15" name="TextBox 14"/>
            <p:cNvSpPr txBox="1"/>
            <p:nvPr/>
          </p:nvSpPr>
          <p:spPr>
            <a:xfrm>
              <a:off x="6805440" y="972207"/>
              <a:ext cx="730468" cy="461665"/>
            </a:xfrm>
            <a:prstGeom prst="rect">
              <a:avLst/>
            </a:prstGeom>
            <a:solidFill>
              <a:srgbClr val="FF0000"/>
            </a:solidFill>
          </p:spPr>
          <p:txBody>
            <a:bodyPr wrap="square" rtlCol="0">
              <a:spAutoFit/>
            </a:bodyPr>
            <a:lstStyle/>
            <a:p>
              <a:r>
                <a:rPr lang="en-US" sz="1650" b="1" dirty="0">
                  <a:solidFill>
                    <a:schemeClr val="bg1"/>
                  </a:solidFill>
                </a:rPr>
                <a:t>app</a:t>
              </a:r>
              <a:endParaRPr lang="en-IN" sz="1650" b="1" dirty="0">
                <a:solidFill>
                  <a:schemeClr val="bg1"/>
                </a:solidFill>
              </a:endParaRPr>
            </a:p>
          </p:txBody>
        </p:sp>
        <p:sp>
          <p:nvSpPr>
            <p:cNvPr id="16" name="TextBox 15"/>
            <p:cNvSpPr txBox="1"/>
            <p:nvPr/>
          </p:nvSpPr>
          <p:spPr>
            <a:xfrm>
              <a:off x="6038184" y="1439918"/>
              <a:ext cx="1513489" cy="1046440"/>
            </a:xfrm>
            <a:prstGeom prst="rect">
              <a:avLst/>
            </a:prstGeom>
            <a:solidFill>
              <a:srgbClr val="FF0000"/>
            </a:solidFill>
          </p:spPr>
          <p:txBody>
            <a:bodyPr wrap="square" rtlCol="0">
              <a:spAutoFit/>
            </a:bodyPr>
            <a:lstStyle/>
            <a:p>
              <a:pPr algn="ctr"/>
              <a:r>
                <a:rPr lang="en-US" sz="1500" b="1" dirty="0">
                  <a:solidFill>
                    <a:schemeClr val="bg1"/>
                  </a:solidFill>
                </a:rPr>
                <a:t>Software abstractions</a:t>
              </a:r>
              <a:endParaRPr lang="en-IN" sz="1500" b="1" dirty="0">
                <a:solidFill>
                  <a:schemeClr val="bg1"/>
                </a:solidFill>
              </a:endParaRPr>
            </a:p>
          </p:txBody>
        </p:sp>
        <p:sp>
          <p:nvSpPr>
            <p:cNvPr id="17" name="TextBox 16"/>
            <p:cNvSpPr txBox="1"/>
            <p:nvPr/>
          </p:nvSpPr>
          <p:spPr>
            <a:xfrm>
              <a:off x="7709330" y="1334815"/>
              <a:ext cx="1434671" cy="400109"/>
            </a:xfrm>
            <a:prstGeom prst="rect">
              <a:avLst/>
            </a:prstGeom>
            <a:solidFill>
              <a:schemeClr val="bg1"/>
            </a:solidFill>
          </p:spPr>
          <p:txBody>
            <a:bodyPr wrap="square" rtlCol="0">
              <a:spAutoFit/>
            </a:bodyPr>
            <a:lstStyle/>
            <a:p>
              <a:r>
                <a:rPr lang="en-US" sz="1350" b="1" dirty="0"/>
                <a:t>Network OS</a:t>
              </a:r>
              <a:endParaRPr lang="en-IN" sz="1350" b="1" dirty="0"/>
            </a:p>
          </p:txBody>
        </p:sp>
        <p:sp>
          <p:nvSpPr>
            <p:cNvPr id="18" name="TextBox 17"/>
            <p:cNvSpPr txBox="1"/>
            <p:nvPr/>
          </p:nvSpPr>
          <p:spPr>
            <a:xfrm>
              <a:off x="7062942" y="2307022"/>
              <a:ext cx="2081059" cy="954108"/>
            </a:xfrm>
            <a:prstGeom prst="rect">
              <a:avLst/>
            </a:prstGeom>
            <a:solidFill>
              <a:schemeClr val="bg1"/>
            </a:solidFill>
          </p:spPr>
          <p:txBody>
            <a:bodyPr wrap="square" rtlCol="0">
              <a:spAutoFit/>
            </a:bodyPr>
            <a:lstStyle/>
            <a:p>
              <a:pPr algn="ctr"/>
              <a:r>
                <a:rPr lang="en-US" sz="1350" b="1" dirty="0"/>
                <a:t>Logically centralized controller</a:t>
              </a:r>
              <a:endParaRPr lang="en-IN" sz="1350" b="1" dirty="0"/>
            </a:p>
          </p:txBody>
        </p:sp>
        <p:sp>
          <p:nvSpPr>
            <p:cNvPr id="19" name="TextBox 18"/>
            <p:cNvSpPr txBox="1"/>
            <p:nvPr/>
          </p:nvSpPr>
          <p:spPr>
            <a:xfrm>
              <a:off x="7514886" y="3505202"/>
              <a:ext cx="1660635" cy="400109"/>
            </a:xfrm>
            <a:prstGeom prst="rect">
              <a:avLst/>
            </a:prstGeom>
            <a:solidFill>
              <a:schemeClr val="bg1"/>
            </a:solidFill>
          </p:spPr>
          <p:txBody>
            <a:bodyPr wrap="square" rtlCol="0">
              <a:spAutoFit/>
            </a:bodyPr>
            <a:lstStyle/>
            <a:p>
              <a:r>
                <a:rPr lang="en-US" sz="1350" b="1" dirty="0"/>
                <a:t>Data plane API</a:t>
              </a:r>
              <a:endParaRPr lang="en-IN" sz="1350" b="1" dirty="0"/>
            </a:p>
          </p:txBody>
        </p:sp>
        <p:cxnSp>
          <p:nvCxnSpPr>
            <p:cNvPr id="21" name="Straight Arrow Connector 20"/>
            <p:cNvCxnSpPr/>
            <p:nvPr/>
          </p:nvCxnSpPr>
          <p:spPr>
            <a:xfrm flipH="1">
              <a:off x="5186847" y="3105807"/>
              <a:ext cx="1229709" cy="1340069"/>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a:endCxn id="73732" idx="0"/>
            </p:cNvCxnSpPr>
            <p:nvPr/>
          </p:nvCxnSpPr>
          <p:spPr>
            <a:xfrm flipH="1">
              <a:off x="5501126" y="4041226"/>
              <a:ext cx="1171905" cy="549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3732" idx="2"/>
              <a:endCxn id="10" idx="0"/>
            </p:cNvCxnSpPr>
            <p:nvPr/>
          </p:nvCxnSpPr>
          <p:spPr>
            <a:xfrm>
              <a:off x="5501126" y="4824249"/>
              <a:ext cx="844280" cy="8177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0" idx="0"/>
              <a:endCxn id="7" idx="2"/>
            </p:cNvCxnSpPr>
            <p:nvPr/>
          </p:nvCxnSpPr>
          <p:spPr>
            <a:xfrm flipV="1">
              <a:off x="6345406" y="5260428"/>
              <a:ext cx="837377" cy="3815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 idx="0"/>
              <a:endCxn id="10" idx="2"/>
            </p:cNvCxnSpPr>
            <p:nvPr/>
          </p:nvCxnSpPr>
          <p:spPr>
            <a:xfrm flipH="1" flipV="1">
              <a:off x="6345406" y="5864773"/>
              <a:ext cx="1743323" cy="2817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8" idx="0"/>
              <a:endCxn id="7" idx="2"/>
            </p:cNvCxnSpPr>
            <p:nvPr/>
          </p:nvCxnSpPr>
          <p:spPr>
            <a:xfrm flipH="1" flipV="1">
              <a:off x="7182783" y="5260428"/>
              <a:ext cx="905946" cy="886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8" idx="0"/>
              <a:endCxn id="9" idx="2"/>
            </p:cNvCxnSpPr>
            <p:nvPr/>
          </p:nvCxnSpPr>
          <p:spPr>
            <a:xfrm flipV="1">
              <a:off x="8088729" y="4803227"/>
              <a:ext cx="0" cy="1343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 idx="0"/>
              <a:endCxn id="12" idx="2"/>
            </p:cNvCxnSpPr>
            <p:nvPr/>
          </p:nvCxnSpPr>
          <p:spPr>
            <a:xfrm flipH="1" flipV="1">
              <a:off x="6673031" y="4041226"/>
              <a:ext cx="1415698" cy="5287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 idx="0"/>
              <a:endCxn id="12" idx="2"/>
            </p:cNvCxnSpPr>
            <p:nvPr/>
          </p:nvCxnSpPr>
          <p:spPr>
            <a:xfrm flipH="1" flipV="1">
              <a:off x="6673031" y="4041226"/>
              <a:ext cx="509752" cy="985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6400800" y="3153103"/>
              <a:ext cx="126114" cy="536028"/>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6353503" y="3153103"/>
              <a:ext cx="315301" cy="2301766"/>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810694" y="3121572"/>
              <a:ext cx="346851" cy="1686911"/>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936818" y="3153103"/>
              <a:ext cx="1040534" cy="2758966"/>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984114" y="2995448"/>
              <a:ext cx="1103596" cy="1418897"/>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997659" y="4540470"/>
              <a:ext cx="1166649"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733383" y="5575739"/>
              <a:ext cx="1166649"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467590" y="6064470"/>
              <a:ext cx="1166649"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84721" y="4960884"/>
              <a:ext cx="1166649"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127521" y="3731173"/>
              <a:ext cx="1166649"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467590" y="4503683"/>
              <a:ext cx="1166649"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826469" y="2806262"/>
              <a:ext cx="693683" cy="0"/>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19" idx="2"/>
            </p:cNvCxnSpPr>
            <p:nvPr/>
          </p:nvCxnSpPr>
          <p:spPr>
            <a:xfrm flipV="1">
              <a:off x="8229598" y="3905311"/>
              <a:ext cx="115605" cy="587863"/>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17" idx="1"/>
            </p:cNvCxnSpPr>
            <p:nvPr/>
          </p:nvCxnSpPr>
          <p:spPr>
            <a:xfrm flipV="1">
              <a:off x="7388772" y="1534870"/>
              <a:ext cx="320557" cy="52195"/>
            </a:xfrm>
            <a:prstGeom prst="line">
              <a:avLst/>
            </a:prstGeom>
            <a:ln w="28575">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1985297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Key Ideas of SDN</a:t>
            </a:r>
            <a:endParaRPr lang="en-IN" b="1" dirty="0"/>
          </a:p>
        </p:txBody>
      </p:sp>
      <p:sp>
        <p:nvSpPr>
          <p:cNvPr id="2" name="Content Placeholder 1"/>
          <p:cNvSpPr>
            <a:spLocks noGrp="1"/>
          </p:cNvSpPr>
          <p:nvPr>
            <p:ph idx="4294967295"/>
          </p:nvPr>
        </p:nvSpPr>
        <p:spPr>
          <a:xfrm>
            <a:off x="0" y="800100"/>
            <a:ext cx="8382000" cy="3794125"/>
          </a:xfrm>
        </p:spPr>
        <p:txBody>
          <a:bodyPr/>
          <a:lstStyle/>
          <a:p>
            <a:pPr>
              <a:buNone/>
            </a:pPr>
            <a:r>
              <a:rPr lang="en-IN" sz="1950" dirty="0"/>
              <a:t>Key ideas software-defined networking architecture:</a:t>
            </a:r>
          </a:p>
          <a:p>
            <a:pPr>
              <a:buNone/>
            </a:pPr>
            <a:r>
              <a:rPr lang="en-US" sz="1950" b="1" dirty="0">
                <a:solidFill>
                  <a:srgbClr val="002060"/>
                </a:solidFill>
              </a:rPr>
              <a:t>Division of Policy and Mechanisms-</a:t>
            </a:r>
          </a:p>
          <a:p>
            <a:pPr>
              <a:buNone/>
            </a:pPr>
            <a:endParaRPr lang="en-IN" sz="1950" dirty="0"/>
          </a:p>
          <a:p>
            <a:r>
              <a:rPr lang="en-IN" sz="1950" dirty="0"/>
              <a:t>Low-level interface and programmatic interface </a:t>
            </a:r>
            <a:r>
              <a:rPr lang="en-IN" sz="1950" b="1" dirty="0">
                <a:solidFill>
                  <a:srgbClr val="FF0000"/>
                </a:solidFill>
              </a:rPr>
              <a:t>for the data plane</a:t>
            </a:r>
          </a:p>
          <a:p>
            <a:endParaRPr lang="en-IN" sz="1950" b="1" dirty="0"/>
          </a:p>
          <a:p>
            <a:r>
              <a:rPr lang="en-IN" sz="1950" b="1" dirty="0">
                <a:solidFill>
                  <a:srgbClr val="FF0000"/>
                </a:solidFill>
              </a:rPr>
              <a:t>Logically centralized controller </a:t>
            </a:r>
            <a:r>
              <a:rPr lang="en-IN" sz="1950" b="1" dirty="0">
                <a:solidFill>
                  <a:srgbClr val="002060"/>
                </a:solidFill>
              </a:rPr>
              <a:t>that allows us to build software abstractions on top of it.</a:t>
            </a:r>
          </a:p>
        </p:txBody>
      </p:sp>
      <p:sp>
        <p:nvSpPr>
          <p:cNvPr id="5"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40775648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Example: NOX</a:t>
            </a:r>
            <a:endParaRPr lang="en-IN" b="1" dirty="0"/>
          </a:p>
        </p:txBody>
      </p:sp>
      <p:sp>
        <p:nvSpPr>
          <p:cNvPr id="2" name="Content Placeholder 1"/>
          <p:cNvSpPr>
            <a:spLocks noGrp="1"/>
          </p:cNvSpPr>
          <p:nvPr>
            <p:ph idx="4294967295"/>
          </p:nvPr>
        </p:nvSpPr>
        <p:spPr>
          <a:xfrm>
            <a:off x="0" y="563563"/>
            <a:ext cx="4611688" cy="4248150"/>
          </a:xfrm>
        </p:spPr>
        <p:txBody>
          <a:bodyPr>
            <a:normAutofit lnSpcReduction="10000"/>
          </a:bodyPr>
          <a:lstStyle/>
          <a:p>
            <a:pPr algn="just">
              <a:buNone/>
            </a:pPr>
            <a:r>
              <a:rPr lang="en-IN" dirty="0"/>
              <a:t>     NOX is a very early SDN controller. </a:t>
            </a:r>
            <a:r>
              <a:rPr lang="en-IN" b="1" dirty="0">
                <a:solidFill>
                  <a:srgbClr val="FF0000"/>
                </a:solidFill>
              </a:rPr>
              <a:t>So to identify a user's traffic, a particular user or computer to send traffic through the network, </a:t>
            </a:r>
            <a:r>
              <a:rPr lang="en-IN" dirty="0"/>
              <a:t>and that traffic through the network is going to be tagged with an identifier, a VLAN and that identifies that user.</a:t>
            </a:r>
          </a:p>
          <a:p>
            <a:pPr algn="just">
              <a:buNone/>
            </a:pPr>
            <a:r>
              <a:rPr lang="en-IN" dirty="0"/>
              <a:t>      So to instruct the network we </a:t>
            </a:r>
            <a:r>
              <a:rPr lang="en-IN" b="1" dirty="0">
                <a:solidFill>
                  <a:srgbClr val="FF0000"/>
                </a:solidFill>
              </a:rPr>
              <a:t>match a specific set of relevant packets and look at the location where this traffic comes in from as well as the MAC address. </a:t>
            </a:r>
            <a:r>
              <a:rPr lang="en-IN" dirty="0"/>
              <a:t>And we're going to construct an action that should happen, in this case, tagging, adding that VLAN tag to the traffic. </a:t>
            </a:r>
          </a:p>
          <a:p>
            <a:pPr algn="just">
              <a:buNone/>
            </a:pPr>
            <a:r>
              <a:rPr lang="en-IN" dirty="0"/>
              <a:t>       And then we're going to </a:t>
            </a:r>
            <a:r>
              <a:rPr lang="en-IN" b="1" dirty="0">
                <a:solidFill>
                  <a:srgbClr val="FF0000"/>
                </a:solidFill>
              </a:rPr>
              <a:t>install that action on the specified set of packets in a particular switch. </a:t>
            </a:r>
            <a:r>
              <a:rPr lang="en-IN" dirty="0"/>
              <a:t>So we're basically telling the switch, if you see this, do that. </a:t>
            </a:r>
          </a:p>
          <a:p>
            <a:pPr algn="just">
              <a:buNone/>
            </a:pPr>
            <a:r>
              <a:rPr lang="en-IN" dirty="0"/>
              <a:t>       In addition, commonly </a:t>
            </a:r>
            <a:r>
              <a:rPr lang="en-IN" b="1" dirty="0">
                <a:solidFill>
                  <a:srgbClr val="FF0000"/>
                </a:solidFill>
              </a:rPr>
              <a:t>SDN controllers have some kind of topology discovery, the ability to control traffic and monitor the behavior in the network.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rcRect t="12621"/>
          <a:stretch>
            <a:fillRect/>
          </a:stretch>
        </p:blipFill>
        <p:spPr bwMode="auto">
          <a:xfrm>
            <a:off x="5671647" y="1265196"/>
            <a:ext cx="2329355" cy="2542189"/>
          </a:xfrm>
          <a:prstGeom prst="rect">
            <a:avLst/>
          </a:prstGeom>
          <a:noFill/>
          <a:ln w="9525">
            <a:noFill/>
            <a:miter lim="800000"/>
            <a:headEnd/>
            <a:tailEnd/>
          </a:ln>
        </p:spPr>
      </p:pic>
      <p:sp>
        <p:nvSpPr>
          <p:cNvPr id="6"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3189020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Key Ideas of SDN</a:t>
            </a:r>
            <a:endParaRPr lang="en-IN" b="1" dirty="0"/>
          </a:p>
        </p:txBody>
      </p:sp>
      <p:sp>
        <p:nvSpPr>
          <p:cNvPr id="2" name="Content Placeholder 1"/>
          <p:cNvSpPr>
            <a:spLocks noGrp="1"/>
          </p:cNvSpPr>
          <p:nvPr>
            <p:ph idx="4294967295"/>
          </p:nvPr>
        </p:nvSpPr>
        <p:spPr>
          <a:xfrm>
            <a:off x="0" y="1111250"/>
            <a:ext cx="6286500" cy="3482975"/>
          </a:xfrm>
        </p:spPr>
        <p:txBody>
          <a:bodyPr/>
          <a:lstStyle/>
          <a:p>
            <a:r>
              <a:rPr lang="en-IN" sz="1950" b="1" dirty="0">
                <a:solidFill>
                  <a:srgbClr val="FF0000"/>
                </a:solidFill>
              </a:rPr>
              <a:t>A programmatic low level interface with the data plane</a:t>
            </a:r>
          </a:p>
          <a:p>
            <a:endParaRPr lang="en-IN" sz="1950" dirty="0"/>
          </a:p>
          <a:p>
            <a:r>
              <a:rPr lang="en-IN" sz="1950" b="1" dirty="0">
                <a:solidFill>
                  <a:srgbClr val="002060"/>
                </a:solidFill>
              </a:rPr>
              <a:t>Centralized control  </a:t>
            </a:r>
          </a:p>
          <a:p>
            <a:endParaRPr lang="en-IN" sz="1950" dirty="0"/>
          </a:p>
          <a:p>
            <a:r>
              <a:rPr lang="en-IN" sz="1950" b="1" dirty="0">
                <a:solidFill>
                  <a:srgbClr val="FF0000"/>
                </a:solidFill>
              </a:rPr>
              <a:t>Higher level abstractions that makes easier control.</a:t>
            </a:r>
          </a:p>
        </p:txBody>
      </p:sp>
      <p:sp>
        <p:nvSpPr>
          <p:cNvPr id="5"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10095944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50" b="1" dirty="0"/>
              <a:t>Evolution of SDN: Flexible Data Planes</a:t>
            </a:r>
            <a:endParaRPr lang="en-IN" sz="3150" b="1" dirty="0"/>
          </a:p>
        </p:txBody>
      </p:sp>
      <p:sp>
        <p:nvSpPr>
          <p:cNvPr id="2" name="Content Placeholder 1"/>
          <p:cNvSpPr>
            <a:spLocks noGrp="1"/>
          </p:cNvSpPr>
          <p:nvPr>
            <p:ph idx="4294967295"/>
          </p:nvPr>
        </p:nvSpPr>
        <p:spPr>
          <a:xfrm>
            <a:off x="0" y="800100"/>
            <a:ext cx="8382000" cy="3794125"/>
          </a:xfrm>
        </p:spPr>
        <p:txBody>
          <a:bodyPr/>
          <a:lstStyle/>
          <a:p>
            <a:r>
              <a:rPr lang="en-IN" sz="1800" dirty="0"/>
              <a:t>Evolution of SDN is driving towards making the network flexible. </a:t>
            </a:r>
          </a:p>
          <a:p>
            <a:r>
              <a:rPr lang="en-IN" sz="1800" b="1" dirty="0">
                <a:solidFill>
                  <a:srgbClr val="FF0000"/>
                </a:solidFill>
              </a:rPr>
              <a:t>Label switching or MPLS (1997) </a:t>
            </a:r>
            <a:r>
              <a:rPr lang="en-IN" sz="1800" dirty="0"/>
              <a:t>i.e. matching labels, executing actions based on those labels adding flexibility:-</a:t>
            </a:r>
          </a:p>
          <a:p>
            <a:r>
              <a:rPr lang="en-IN" sz="1800" dirty="0"/>
              <a:t>Lay down any path that we want in the network for certain classes of traffic. </a:t>
            </a:r>
          </a:p>
          <a:p>
            <a:r>
              <a:rPr lang="en-IN" sz="1800" dirty="0"/>
              <a:t>Go beyond simple shortest path forwarding, </a:t>
            </a:r>
          </a:p>
          <a:p>
            <a:r>
              <a:rPr lang="en-IN" sz="1800" dirty="0"/>
              <a:t>Good optimization of traffic flow to get high throughput for traffic engineering</a:t>
            </a:r>
          </a:p>
          <a:p>
            <a:r>
              <a:rPr lang="en-IN" sz="1800" dirty="0"/>
              <a:t>Setting up private connections between enterprises and distributed sites. </a:t>
            </a:r>
          </a:p>
        </p:txBody>
      </p:sp>
      <p:pic>
        <p:nvPicPr>
          <p:cNvPr id="74754" name="Picture 2" descr="Image result for evolution of network"/>
          <p:cNvPicPr>
            <a:picLocks noChangeAspect="1" noChangeArrowheads="1"/>
          </p:cNvPicPr>
          <p:nvPr/>
        </p:nvPicPr>
        <p:blipFill>
          <a:blip r:embed="rId2" cstate="print"/>
          <a:srcRect t="38725" b="23039"/>
          <a:stretch>
            <a:fillRect/>
          </a:stretch>
        </p:blipFill>
        <p:spPr bwMode="auto">
          <a:xfrm>
            <a:off x="5567692" y="3890154"/>
            <a:ext cx="2173178" cy="922283"/>
          </a:xfrm>
          <a:prstGeom prst="rect">
            <a:avLst/>
          </a:prstGeom>
          <a:noFill/>
        </p:spPr>
      </p:pic>
      <p:sp>
        <p:nvSpPr>
          <p:cNvPr id="6"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771190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3349A-823C-4FC6-BA86-05B6EAE3FC8D}"/>
              </a:ext>
            </a:extLst>
          </p:cNvPr>
          <p:cNvSpPr>
            <a:spLocks noGrp="1"/>
          </p:cNvSpPr>
          <p:nvPr>
            <p:ph type="title"/>
          </p:nvPr>
        </p:nvSpPr>
        <p:spPr/>
        <p:txBody>
          <a:bodyPr/>
          <a:lstStyle/>
          <a:p>
            <a:r>
              <a:rPr lang="en-IN" dirty="0"/>
              <a:t>Cloud Servers vs Dedicated Servers</a:t>
            </a:r>
          </a:p>
        </p:txBody>
      </p:sp>
      <p:sp>
        <p:nvSpPr>
          <p:cNvPr id="3" name="Content Placeholder 2">
            <a:extLst>
              <a:ext uri="{FF2B5EF4-FFF2-40B4-BE49-F238E27FC236}">
                <a16:creationId xmlns:a16="http://schemas.microsoft.com/office/drawing/2014/main" id="{E2F67528-446B-439E-B59D-241A3A1FD513}"/>
              </a:ext>
            </a:extLst>
          </p:cNvPr>
          <p:cNvSpPr>
            <a:spLocks noGrp="1"/>
          </p:cNvSpPr>
          <p:nvPr>
            <p:ph idx="1"/>
          </p:nvPr>
        </p:nvSpPr>
        <p:spPr>
          <a:xfrm>
            <a:off x="316180" y="693708"/>
            <a:ext cx="8511639" cy="3966273"/>
          </a:xfrm>
        </p:spPr>
        <p:txBody>
          <a:bodyPr>
            <a:normAutofit/>
          </a:bodyPr>
          <a:lstStyle/>
          <a:p>
            <a:r>
              <a:rPr lang="en-IN" dirty="0">
                <a:hlinkClick r:id="rId2"/>
              </a:rPr>
              <a:t>Cloud servers</a:t>
            </a:r>
            <a:r>
              <a:rPr lang="en-IN" dirty="0"/>
              <a:t> can be configured to provide levels of performance, security and control similar to those of a dedicated server. But instead of being hosted on physical hardware, they reside in a shared “virtualized” environment that’s managed by your cloud hosting provider. </a:t>
            </a:r>
          </a:p>
          <a:p>
            <a:r>
              <a:rPr lang="en-IN" dirty="0"/>
              <a:t>You benefit from the economies of scale of sharing hardware with other customers. And, you only pay for the exact amount of server space used. Cloud servers also allow you to scale resources up or down, depending on demand, so that you're not paying for idle infrastructure costs when demand is low.</a:t>
            </a:r>
          </a:p>
          <a:p>
            <a:r>
              <a:rPr lang="en-IN" dirty="0"/>
              <a:t>With cloud servers, you can optimize IT performance without the huge costs associated with purchasing and managing fully dedicated infrastructure. Businesses with variable demands and workloads often find that cloud servers are an ideal fit.</a:t>
            </a:r>
          </a:p>
          <a:p>
            <a:r>
              <a:rPr lang="en-IN" dirty="0">
                <a:hlinkClick r:id="rId3"/>
              </a:rPr>
              <a:t>A dedicated server</a:t>
            </a:r>
            <a:r>
              <a:rPr lang="en-IN" dirty="0"/>
              <a:t> is a physical server that is purchased or rented entirely for your own business needs. Dedicated servers are typically used by large businesses and organizations that require exceptionally high levels of data security, or organizations that have steady, high demands for server capacity.</a:t>
            </a:r>
          </a:p>
          <a:p>
            <a:r>
              <a:rPr lang="en-IN" dirty="0"/>
              <a:t>With dedicated servers, businesses still need the IT capacity and expertise to manage ongoing maintenance, patches and upgrades. Businesses using I/O-heavy applications, such as databases and big data platforms, find significant value in bare metal dedicated hardware.</a:t>
            </a:r>
          </a:p>
          <a:p>
            <a:endParaRPr lang="en-IN" dirty="0"/>
          </a:p>
        </p:txBody>
      </p:sp>
    </p:spTree>
    <p:extLst>
      <p:ext uri="{BB962C8B-B14F-4D97-AF65-F5344CB8AC3E}">
        <p14:creationId xmlns:p14="http://schemas.microsoft.com/office/powerpoint/2010/main" val="37000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700" b="1" dirty="0"/>
              <a:t>Evolution of SDN: Logically Centralized Control</a:t>
            </a:r>
            <a:endParaRPr lang="en-IN" sz="2700" b="1" dirty="0"/>
          </a:p>
        </p:txBody>
      </p:sp>
      <p:sp>
        <p:nvSpPr>
          <p:cNvPr id="2" name="Content Placeholder 1"/>
          <p:cNvSpPr>
            <a:spLocks noGrp="1"/>
          </p:cNvSpPr>
          <p:nvPr>
            <p:ph idx="4294967295"/>
          </p:nvPr>
        </p:nvSpPr>
        <p:spPr>
          <a:xfrm>
            <a:off x="0" y="800100"/>
            <a:ext cx="8382000" cy="3794125"/>
          </a:xfrm>
        </p:spPr>
        <p:txBody>
          <a:bodyPr/>
          <a:lstStyle/>
          <a:p>
            <a:r>
              <a:rPr lang="en-US" sz="1800" b="1" dirty="0">
                <a:solidFill>
                  <a:srgbClr val="FF0000"/>
                </a:solidFill>
              </a:rPr>
              <a:t>Routing Control Platform (2005) [Caesar et al. NSDI 2005]</a:t>
            </a:r>
          </a:p>
          <a:p>
            <a:r>
              <a:rPr lang="en-IN" sz="1800" dirty="0"/>
              <a:t>Centralized computing to BGP routes, pushed to border routers via </a:t>
            </a:r>
            <a:r>
              <a:rPr lang="en-IN" sz="1800" dirty="0" err="1"/>
              <a:t>iBGP</a:t>
            </a:r>
            <a:endParaRPr lang="en-IN" sz="1800" dirty="0"/>
          </a:p>
          <a:p>
            <a:endParaRPr lang="en-US" sz="1800" dirty="0"/>
          </a:p>
        </p:txBody>
      </p:sp>
      <p:pic>
        <p:nvPicPr>
          <p:cNvPr id="74754" name="Picture 2" descr="Image result for evolution of network"/>
          <p:cNvPicPr>
            <a:picLocks noChangeAspect="1" noChangeArrowheads="1"/>
          </p:cNvPicPr>
          <p:nvPr/>
        </p:nvPicPr>
        <p:blipFill>
          <a:blip r:embed="rId2" cstate="print"/>
          <a:srcRect t="38725" b="23039"/>
          <a:stretch>
            <a:fillRect/>
          </a:stretch>
        </p:blipFill>
        <p:spPr bwMode="auto">
          <a:xfrm>
            <a:off x="5567692" y="3890154"/>
            <a:ext cx="2173178" cy="922283"/>
          </a:xfrm>
          <a:prstGeom prst="rect">
            <a:avLst/>
          </a:prstGeom>
          <a:noFill/>
        </p:spPr>
      </p:pic>
      <p:pic>
        <p:nvPicPr>
          <p:cNvPr id="5" name="Content Placeholder 6"/>
          <p:cNvPicPr>
            <a:picLocks noChangeAspect="1"/>
          </p:cNvPicPr>
          <p:nvPr/>
        </p:nvPicPr>
        <p:blipFill>
          <a:blip r:embed="rId3" cstate="print">
            <a:extLst>
              <a:ext uri="{28A0092B-C50C-407E-A947-70E740481C1C}">
                <a14:useLocalDpi xmlns:a14="http://schemas.microsoft.com/office/drawing/2010/main" val="0"/>
              </a:ext>
            </a:extLst>
          </a:blip>
          <a:srcRect l="14619" t="9041" r="32152" b="4258"/>
          <a:stretch>
            <a:fillRect/>
          </a:stretch>
        </p:blipFill>
        <p:spPr bwMode="auto">
          <a:xfrm>
            <a:off x="1663263" y="2222939"/>
            <a:ext cx="3322583" cy="2341179"/>
          </a:xfrm>
          <a:prstGeom prst="rect">
            <a:avLst/>
          </a:prstGeom>
          <a:noFill/>
          <a:ln w="9525">
            <a:noFill/>
            <a:miter lim="800000"/>
            <a:headEnd/>
            <a:tailEnd/>
          </a:ln>
        </p:spPr>
      </p:pic>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2420573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700" b="1" dirty="0"/>
              <a:t>Evolution of SDN: Logically Centralized Control</a:t>
            </a:r>
          </a:p>
        </p:txBody>
      </p:sp>
      <p:sp>
        <p:nvSpPr>
          <p:cNvPr id="2" name="Content Placeholder 1"/>
          <p:cNvSpPr>
            <a:spLocks noGrp="1"/>
          </p:cNvSpPr>
          <p:nvPr>
            <p:ph idx="4294967295"/>
          </p:nvPr>
        </p:nvSpPr>
        <p:spPr>
          <a:xfrm>
            <a:off x="0" y="800100"/>
            <a:ext cx="8382000" cy="3794125"/>
          </a:xfrm>
        </p:spPr>
        <p:txBody>
          <a:bodyPr/>
          <a:lstStyle/>
          <a:p>
            <a:r>
              <a:rPr lang="en-US" sz="1950" b="1" dirty="0">
                <a:solidFill>
                  <a:srgbClr val="FF0000"/>
                </a:solidFill>
              </a:rPr>
              <a:t>4D architecture (2005)</a:t>
            </a:r>
          </a:p>
          <a:p>
            <a:endParaRPr lang="en-US" sz="1950" b="1" dirty="0">
              <a:solidFill>
                <a:srgbClr val="FF0000"/>
              </a:solidFill>
            </a:endParaRPr>
          </a:p>
          <a:p>
            <a:pPr lvl="1"/>
            <a:r>
              <a:rPr lang="en-US" sz="1950" dirty="0"/>
              <a:t>A clean slate 4D Approach to Network control and management [Greensburg, Et. Al., CCR Oct 2005 ]</a:t>
            </a:r>
          </a:p>
          <a:p>
            <a:pPr lvl="1"/>
            <a:r>
              <a:rPr lang="en-US" sz="1950" dirty="0"/>
              <a:t>Logically centralized “decision plane” separated from data planes</a:t>
            </a:r>
          </a:p>
          <a:p>
            <a:pPr lvl="1"/>
            <a:endParaRPr lang="en-US" sz="1950" dirty="0"/>
          </a:p>
          <a:p>
            <a:pPr lvl="1"/>
            <a:endParaRPr lang="en-US" sz="195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rcRect l="9787" r="45583"/>
          <a:stretch>
            <a:fillRect/>
          </a:stretch>
        </p:blipFill>
        <p:spPr>
          <a:xfrm>
            <a:off x="3602427" y="2920562"/>
            <a:ext cx="2766848" cy="1713476"/>
          </a:xfrm>
          <a:prstGeom prst="rect">
            <a:avLst/>
          </a:prstGeom>
        </p:spPr>
      </p:pic>
      <p:sp>
        <p:nvSpPr>
          <p:cNvPr id="9"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28769879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700" b="1" dirty="0"/>
              <a:t>Evolution of SDN: Logically Centralized Control</a:t>
            </a:r>
          </a:p>
        </p:txBody>
      </p:sp>
      <p:sp>
        <p:nvSpPr>
          <p:cNvPr id="2" name="Content Placeholder 1"/>
          <p:cNvSpPr>
            <a:spLocks noGrp="1"/>
          </p:cNvSpPr>
          <p:nvPr>
            <p:ph idx="4294967295"/>
          </p:nvPr>
        </p:nvSpPr>
        <p:spPr>
          <a:xfrm>
            <a:off x="0" y="800100"/>
            <a:ext cx="8382000" cy="3794125"/>
          </a:xfrm>
        </p:spPr>
        <p:txBody>
          <a:bodyPr/>
          <a:lstStyle/>
          <a:p>
            <a:r>
              <a:rPr lang="en-US" sz="1950" b="1" dirty="0">
                <a:solidFill>
                  <a:srgbClr val="FF0000"/>
                </a:solidFill>
              </a:rPr>
              <a:t>Ethane (2007) [</a:t>
            </a:r>
            <a:r>
              <a:rPr lang="en-US" sz="1950" b="1" dirty="0" err="1">
                <a:solidFill>
                  <a:srgbClr val="FF0000"/>
                </a:solidFill>
              </a:rPr>
              <a:t>Casado</a:t>
            </a:r>
            <a:r>
              <a:rPr lang="en-US" sz="1950" b="1" dirty="0">
                <a:solidFill>
                  <a:srgbClr val="FF0000"/>
                </a:solidFill>
              </a:rPr>
              <a:t> et al., SIGCOMM 2007]</a:t>
            </a:r>
          </a:p>
          <a:p>
            <a:pPr>
              <a:buNone/>
            </a:pPr>
            <a:endParaRPr lang="en-US" sz="1950" b="1" dirty="0">
              <a:solidFill>
                <a:srgbClr val="FF0000"/>
              </a:solidFill>
            </a:endParaRPr>
          </a:p>
          <a:p>
            <a:pPr lvl="1"/>
            <a:r>
              <a:rPr lang="en-US" sz="1950" dirty="0"/>
              <a:t>Centralized controller enforces enterprise network Ethernet forwarding policy using existing hardware.</a:t>
            </a:r>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19926304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700" b="1" dirty="0">
                <a:solidFill>
                  <a:prstClr val="white"/>
                </a:solidFill>
              </a:rPr>
              <a:t>Evolution of SDN: Logically Centralized Control</a:t>
            </a:r>
            <a:endParaRPr lang="en-US" dirty="0"/>
          </a:p>
        </p:txBody>
      </p:sp>
      <p:sp>
        <p:nvSpPr>
          <p:cNvPr id="2" name="Content Placeholder 1"/>
          <p:cNvSpPr>
            <a:spLocks noGrp="1"/>
          </p:cNvSpPr>
          <p:nvPr>
            <p:ph idx="4294967295"/>
          </p:nvPr>
        </p:nvSpPr>
        <p:spPr>
          <a:xfrm>
            <a:off x="0" y="800100"/>
            <a:ext cx="8382000" cy="3794125"/>
          </a:xfrm>
        </p:spPr>
        <p:txBody>
          <a:bodyPr/>
          <a:lstStyle/>
          <a:p>
            <a:r>
              <a:rPr lang="en-US" sz="1950" b="1" dirty="0">
                <a:solidFill>
                  <a:srgbClr val="FF0000"/>
                </a:solidFill>
              </a:rPr>
              <a:t>OpenFlow (2008) [</a:t>
            </a:r>
            <a:r>
              <a:rPr lang="en-US" sz="1950" b="1" dirty="0" err="1">
                <a:solidFill>
                  <a:srgbClr val="FF0000"/>
                </a:solidFill>
              </a:rPr>
              <a:t>McKeown</a:t>
            </a:r>
            <a:r>
              <a:rPr lang="en-US" sz="1950" b="1" dirty="0">
                <a:solidFill>
                  <a:srgbClr val="FF0000"/>
                </a:solidFill>
              </a:rPr>
              <a:t> et al. 2008]</a:t>
            </a:r>
          </a:p>
          <a:p>
            <a:endParaRPr lang="en-US" sz="1950" b="1" dirty="0">
              <a:solidFill>
                <a:srgbClr val="FF0000"/>
              </a:solidFill>
            </a:endParaRPr>
          </a:p>
          <a:p>
            <a:pPr lvl="1"/>
            <a:r>
              <a:rPr lang="en-US" sz="1950" dirty="0"/>
              <a:t>Thin standardized interface to data planes.</a:t>
            </a:r>
          </a:p>
          <a:p>
            <a:pPr lvl="1"/>
            <a:r>
              <a:rPr lang="en-US" sz="1950" dirty="0"/>
              <a:t>General purpose programmability at control.</a:t>
            </a:r>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2089402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p:txBody>
          <a:bodyPr/>
          <a:lstStyle/>
          <a:p>
            <a:r>
              <a:rPr lang="en-US" sz="2700" b="1" dirty="0">
                <a:solidFill>
                  <a:prstClr val="white"/>
                </a:solidFill>
              </a:rPr>
              <a:t>Evolution of SDN: Logically Centralized Control</a:t>
            </a:r>
            <a:endParaRPr lang="en-US" dirty="0"/>
          </a:p>
        </p:txBody>
      </p:sp>
      <p:sp>
        <p:nvSpPr>
          <p:cNvPr id="2" name="Content Placeholder 1"/>
          <p:cNvSpPr>
            <a:spLocks noGrp="1"/>
          </p:cNvSpPr>
          <p:nvPr>
            <p:ph idx="4294967295"/>
          </p:nvPr>
        </p:nvSpPr>
        <p:spPr>
          <a:xfrm>
            <a:off x="0" y="800100"/>
            <a:ext cx="6515100" cy="3794125"/>
          </a:xfrm>
        </p:spPr>
        <p:txBody>
          <a:bodyPr/>
          <a:lstStyle/>
          <a:p>
            <a:r>
              <a:rPr lang="en-US" sz="1950" dirty="0"/>
              <a:t>Routing Control Platform (2005)</a:t>
            </a:r>
          </a:p>
          <a:p>
            <a:r>
              <a:rPr lang="en-US" sz="1950" dirty="0"/>
              <a:t>4D architecture (2005)</a:t>
            </a:r>
          </a:p>
          <a:p>
            <a:r>
              <a:rPr lang="en-US" sz="1950" dirty="0"/>
              <a:t>Ethane (2007)</a:t>
            </a:r>
          </a:p>
          <a:p>
            <a:r>
              <a:rPr lang="en-US" sz="1950" dirty="0"/>
              <a:t>OpenFlow (2008)</a:t>
            </a:r>
          </a:p>
          <a:p>
            <a:r>
              <a:rPr lang="en-US" sz="1950" b="1" dirty="0">
                <a:solidFill>
                  <a:srgbClr val="FF0000"/>
                </a:solidFill>
              </a:rPr>
              <a:t>NOX (2008) [</a:t>
            </a:r>
            <a:r>
              <a:rPr lang="en-US" sz="1950" b="1" dirty="0" err="1">
                <a:solidFill>
                  <a:srgbClr val="FF0000"/>
                </a:solidFill>
              </a:rPr>
              <a:t>Gude</a:t>
            </a:r>
            <a:r>
              <a:rPr lang="en-US" sz="1950" b="1" dirty="0">
                <a:solidFill>
                  <a:srgbClr val="FF0000"/>
                </a:solidFill>
              </a:rPr>
              <a:t> et al. CCR 2008]</a:t>
            </a:r>
          </a:p>
          <a:p>
            <a:pPr lvl="1"/>
            <a:r>
              <a:rPr lang="en-US" sz="1950" b="1" dirty="0">
                <a:solidFill>
                  <a:srgbClr val="002060"/>
                </a:solidFill>
              </a:rPr>
              <a:t>First OpenFlow (OF) controller: </a:t>
            </a:r>
            <a:r>
              <a:rPr lang="en-US" sz="1950" dirty="0"/>
              <a:t>centralized network view provided to multiple control applications s as a database.</a:t>
            </a:r>
          </a:p>
          <a:p>
            <a:pPr lvl="1"/>
            <a:r>
              <a:rPr lang="en-US" sz="1950" dirty="0"/>
              <a:t>Handles state collection and distribution.</a:t>
            </a:r>
          </a:p>
          <a:p>
            <a:pPr lvl="0"/>
            <a:r>
              <a:rPr lang="en-US" sz="1950" b="1" dirty="0">
                <a:solidFill>
                  <a:srgbClr val="FF0000"/>
                </a:solidFill>
              </a:rPr>
              <a:t>Industry explosion (~2010+)</a:t>
            </a:r>
          </a:p>
          <a:p>
            <a:pPr lvl="1">
              <a:buNone/>
            </a:pPr>
            <a:endParaRPr lang="en-US" sz="1950" dirty="0"/>
          </a:p>
        </p:txBody>
      </p:sp>
      <p:pic>
        <p:nvPicPr>
          <p:cNvPr id="39937" name="Picture 1"/>
          <p:cNvPicPr>
            <a:picLocks noChangeAspect="1" noChangeArrowheads="1"/>
          </p:cNvPicPr>
          <p:nvPr/>
        </p:nvPicPr>
        <p:blipFill>
          <a:blip r:embed="rId2" cstate="print"/>
          <a:srcRect/>
          <a:stretch>
            <a:fillRect/>
          </a:stretch>
        </p:blipFill>
        <p:spPr bwMode="auto">
          <a:xfrm>
            <a:off x="5643562" y="667215"/>
            <a:ext cx="2357438" cy="1963340"/>
          </a:xfrm>
          <a:prstGeom prst="rect">
            <a:avLst/>
          </a:prstGeom>
          <a:noFill/>
          <a:ln w="9525">
            <a:noFill/>
            <a:miter lim="800000"/>
            <a:headEnd/>
            <a:tailEnd/>
          </a:ln>
        </p:spPr>
      </p:pic>
      <p:sp>
        <p:nvSpPr>
          <p:cNvPr id="10"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10503718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SDN Opportunities</a:t>
            </a:r>
          </a:p>
        </p:txBody>
      </p:sp>
      <p:sp>
        <p:nvSpPr>
          <p:cNvPr id="2" name="Content Placeholder 1"/>
          <p:cNvSpPr>
            <a:spLocks noGrp="1"/>
          </p:cNvSpPr>
          <p:nvPr>
            <p:ph idx="4294967295"/>
          </p:nvPr>
        </p:nvSpPr>
        <p:spPr>
          <a:xfrm>
            <a:off x="827584" y="788431"/>
            <a:ext cx="6486525" cy="3794125"/>
          </a:xfrm>
        </p:spPr>
        <p:txBody>
          <a:bodyPr>
            <a:normAutofit lnSpcReduction="10000"/>
          </a:bodyPr>
          <a:lstStyle/>
          <a:p>
            <a:r>
              <a:rPr lang="en-US" sz="1950" b="1" dirty="0">
                <a:solidFill>
                  <a:srgbClr val="FF0000"/>
                </a:solidFill>
              </a:rPr>
              <a:t>Open data plane interface</a:t>
            </a:r>
          </a:p>
          <a:p>
            <a:pPr lvl="1"/>
            <a:r>
              <a:rPr lang="en-US" sz="1950" b="1" dirty="0">
                <a:solidFill>
                  <a:srgbClr val="002060"/>
                </a:solidFill>
              </a:rPr>
              <a:t>Hardware : </a:t>
            </a:r>
            <a:r>
              <a:rPr lang="en-US" sz="1950" dirty="0"/>
              <a:t>with standardized API, easier for operators to change hardware, and for vendors to enter market</a:t>
            </a:r>
          </a:p>
          <a:p>
            <a:pPr lvl="1"/>
            <a:r>
              <a:rPr lang="en-US" sz="1950" b="1" dirty="0">
                <a:solidFill>
                  <a:srgbClr val="002060"/>
                </a:solidFill>
              </a:rPr>
              <a:t>Software : </a:t>
            </a:r>
            <a:r>
              <a:rPr lang="en-US" sz="1950" dirty="0"/>
              <a:t>can more directly access device behavior</a:t>
            </a:r>
          </a:p>
          <a:p>
            <a:r>
              <a:rPr lang="en-US" sz="1950" b="1" dirty="0">
                <a:solidFill>
                  <a:srgbClr val="002060"/>
                </a:solidFill>
              </a:rPr>
              <a:t>Centralized controller:</a:t>
            </a:r>
          </a:p>
          <a:p>
            <a:pPr lvl="1"/>
            <a:r>
              <a:rPr lang="en-US" sz="1950" dirty="0"/>
              <a:t>Direct programmatic control of network</a:t>
            </a:r>
          </a:p>
          <a:p>
            <a:r>
              <a:rPr lang="en-US" sz="1950" b="1" dirty="0">
                <a:solidFill>
                  <a:srgbClr val="FF0000"/>
                </a:solidFill>
              </a:rPr>
              <a:t>Software abstraction of the controller</a:t>
            </a:r>
          </a:p>
          <a:p>
            <a:pPr lvl="1"/>
            <a:r>
              <a:rPr lang="en-US" sz="1950" dirty="0"/>
              <a:t>Solves distributed systems problem only once, then just write algorithm.</a:t>
            </a:r>
          </a:p>
          <a:p>
            <a:pPr lvl="1"/>
            <a:r>
              <a:rPr lang="en-US" sz="1950" dirty="0"/>
              <a:t>Libraries/languages to help programmers write net apps</a:t>
            </a:r>
          </a:p>
          <a:p>
            <a:pPr lvl="1"/>
            <a:r>
              <a:rPr lang="en-US" sz="1950" dirty="0"/>
              <a:t>Systems to write high level policies instead of programming</a:t>
            </a:r>
          </a:p>
          <a:p>
            <a:endParaRPr lang="en-US" sz="1950" dirty="0"/>
          </a:p>
          <a:p>
            <a:endParaRPr lang="en-US" sz="1950" dirty="0"/>
          </a:p>
          <a:p>
            <a:endParaRPr lang="en-US" sz="1950" dirty="0"/>
          </a:p>
          <a:p>
            <a:endParaRPr lang="en-US" sz="1950" dirty="0"/>
          </a:p>
          <a:p>
            <a:endParaRPr lang="en-US" sz="1950" dirty="0"/>
          </a:p>
          <a:p>
            <a:endParaRPr lang="en-US" sz="195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1674631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Challenges of SDN</a:t>
            </a:r>
          </a:p>
        </p:txBody>
      </p:sp>
      <p:sp>
        <p:nvSpPr>
          <p:cNvPr id="2" name="Content Placeholder 1"/>
          <p:cNvSpPr>
            <a:spLocks noGrp="1"/>
          </p:cNvSpPr>
          <p:nvPr>
            <p:ph idx="4294967295"/>
          </p:nvPr>
        </p:nvSpPr>
        <p:spPr>
          <a:xfrm>
            <a:off x="381000" y="829637"/>
            <a:ext cx="8382000" cy="3794125"/>
          </a:xfrm>
        </p:spPr>
        <p:txBody>
          <a:bodyPr/>
          <a:lstStyle/>
          <a:p>
            <a:pPr>
              <a:buNone/>
            </a:pPr>
            <a:r>
              <a:rPr lang="en-US" sz="1950" b="1" dirty="0">
                <a:solidFill>
                  <a:srgbClr val="FF0000"/>
                </a:solidFill>
              </a:rPr>
              <a:t>Performance and Scalability</a:t>
            </a:r>
          </a:p>
          <a:p>
            <a:r>
              <a:rPr lang="en-IN" sz="1950" dirty="0"/>
              <a:t>Controlling the network through devices to respond quickly with latency concerns i.e. capacity concerns. </a:t>
            </a:r>
          </a:p>
          <a:p>
            <a:endParaRPr lang="en-US" sz="1950" dirty="0"/>
          </a:p>
          <a:p>
            <a:pPr>
              <a:buNone/>
            </a:pPr>
            <a:r>
              <a:rPr lang="en-US" sz="1950" b="1" dirty="0">
                <a:solidFill>
                  <a:srgbClr val="FF0000"/>
                </a:solidFill>
              </a:rPr>
              <a:t>Distributed systems challenges still present</a:t>
            </a:r>
          </a:p>
          <a:p>
            <a:pPr lvl="1"/>
            <a:r>
              <a:rPr lang="en-US" sz="1950" dirty="0"/>
              <a:t>Network is fundamentally a distributed system</a:t>
            </a:r>
          </a:p>
          <a:p>
            <a:pPr lvl="1"/>
            <a:r>
              <a:rPr lang="en-US" sz="1950" dirty="0"/>
              <a:t>Resilience of logically centralized controllers</a:t>
            </a:r>
          </a:p>
          <a:p>
            <a:pPr lvl="1"/>
            <a:r>
              <a:rPr lang="en-US" sz="1950" dirty="0"/>
              <a:t>Imperfect knowledge of network state</a:t>
            </a:r>
          </a:p>
          <a:p>
            <a:pPr lvl="1"/>
            <a:r>
              <a:rPr lang="en-US" sz="1950" dirty="0"/>
              <a:t>Consistency issues between controllers</a:t>
            </a:r>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4224646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Architectural Challenges of SDN</a:t>
            </a:r>
          </a:p>
        </p:txBody>
      </p:sp>
      <p:sp>
        <p:nvSpPr>
          <p:cNvPr id="2" name="Content Placeholder 1"/>
          <p:cNvSpPr>
            <a:spLocks noGrp="1"/>
          </p:cNvSpPr>
          <p:nvPr>
            <p:ph idx="4294967295"/>
          </p:nvPr>
        </p:nvSpPr>
        <p:spPr>
          <a:xfrm>
            <a:off x="0" y="800100"/>
            <a:ext cx="8382000" cy="3794125"/>
          </a:xfrm>
        </p:spPr>
        <p:txBody>
          <a:bodyPr/>
          <a:lstStyle/>
          <a:p>
            <a:r>
              <a:rPr lang="en-US" sz="1950" b="1" dirty="0">
                <a:solidFill>
                  <a:srgbClr val="FF0000"/>
                </a:solidFill>
              </a:rPr>
              <a:t>Protocol to program the data planes</a:t>
            </a:r>
          </a:p>
          <a:p>
            <a:pPr lvl="1"/>
            <a:r>
              <a:rPr lang="en-US" sz="1950" dirty="0" err="1"/>
              <a:t>OpenFlow</a:t>
            </a:r>
            <a:r>
              <a:rPr lang="en-US" sz="1950" dirty="0"/>
              <a:t> ? NFV function ? </a:t>
            </a:r>
            <a:r>
              <a:rPr lang="en-US" sz="1950" dirty="0" err="1"/>
              <a:t>WhiteBox</a:t>
            </a:r>
            <a:r>
              <a:rPr lang="en-US" sz="1950" dirty="0"/>
              <a:t> switching ? </a:t>
            </a:r>
          </a:p>
          <a:p>
            <a:pPr lvl="1">
              <a:buNone/>
            </a:pPr>
            <a:endParaRPr lang="en-US" sz="1950" dirty="0"/>
          </a:p>
          <a:p>
            <a:pPr marL="257175" lvl="1" indent="-257175">
              <a:buBlip>
                <a:blip r:embed="rId2"/>
              </a:buBlip>
            </a:pPr>
            <a:r>
              <a:rPr lang="en-US" sz="1950" b="1" dirty="0">
                <a:solidFill>
                  <a:srgbClr val="FF0000"/>
                </a:solidFill>
              </a:rPr>
              <a:t>Devising the right control abstraction ?</a:t>
            </a:r>
          </a:p>
          <a:p>
            <a:pPr lvl="1"/>
            <a:r>
              <a:rPr lang="en-US" sz="1950" dirty="0"/>
              <a:t>Programming </a:t>
            </a:r>
            <a:r>
              <a:rPr lang="en-US" sz="1950" dirty="0" err="1"/>
              <a:t>OpenFlow</a:t>
            </a:r>
            <a:r>
              <a:rPr lang="en-US" sz="1950" dirty="0"/>
              <a:t> : far too low level</a:t>
            </a:r>
          </a:p>
          <a:p>
            <a:pPr lvl="1"/>
            <a:r>
              <a:rPr lang="en-US" sz="1950" dirty="0"/>
              <a:t>But what are the right level abstractions to cover important use cases ?</a:t>
            </a:r>
          </a:p>
          <a:p>
            <a:endParaRPr lang="en-US" sz="1950" dirty="0"/>
          </a:p>
          <a:p>
            <a:endParaRPr lang="en-US" sz="195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16323022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The First Cloud Apps for SDN</a:t>
            </a:r>
          </a:p>
        </p:txBody>
      </p:sp>
      <p:sp>
        <p:nvSpPr>
          <p:cNvPr id="2" name="Content Placeholder 1"/>
          <p:cNvSpPr>
            <a:spLocks noGrp="1"/>
          </p:cNvSpPr>
          <p:nvPr>
            <p:ph idx="4294967295"/>
          </p:nvPr>
        </p:nvSpPr>
        <p:spPr>
          <a:xfrm>
            <a:off x="539552" y="987574"/>
            <a:ext cx="6775450" cy="3794125"/>
          </a:xfrm>
        </p:spPr>
        <p:txBody>
          <a:bodyPr/>
          <a:lstStyle/>
          <a:p>
            <a:r>
              <a:rPr lang="en-US" sz="1950" b="1" dirty="0">
                <a:solidFill>
                  <a:srgbClr val="FF0000"/>
                </a:solidFill>
              </a:rPr>
              <a:t>Virtualization of multi-tenant data centers</a:t>
            </a:r>
          </a:p>
          <a:p>
            <a:pPr lvl="1"/>
            <a:r>
              <a:rPr lang="en-US" sz="1950" dirty="0"/>
              <a:t>Create separate virtual network for tenants</a:t>
            </a:r>
          </a:p>
          <a:p>
            <a:pPr lvl="1"/>
            <a:r>
              <a:rPr lang="en-US" sz="1950" dirty="0"/>
              <a:t>Allow flexible placement and movements of VMs</a:t>
            </a:r>
          </a:p>
          <a:p>
            <a:r>
              <a:rPr lang="en-US" sz="1950" b="1" dirty="0">
                <a:solidFill>
                  <a:srgbClr val="002060"/>
                </a:solidFill>
              </a:rPr>
              <a:t>Inter-datacenter traffic engineering</a:t>
            </a:r>
          </a:p>
          <a:p>
            <a:pPr lvl="1"/>
            <a:r>
              <a:rPr lang="en-US" sz="1950" dirty="0"/>
              <a:t>Trying to achieve maximum utilization near 100% if possible.</a:t>
            </a:r>
          </a:p>
          <a:p>
            <a:pPr lvl="1"/>
            <a:r>
              <a:rPr lang="en-US" sz="1950" dirty="0"/>
              <a:t>Protect critical traffic from congestion.</a:t>
            </a:r>
          </a:p>
          <a:p>
            <a:r>
              <a:rPr lang="en-US" sz="1950" b="1" dirty="0">
                <a:solidFill>
                  <a:srgbClr val="FF0000"/>
                </a:solidFill>
              </a:rPr>
              <a:t>Key-characteristics for above use cases</a:t>
            </a:r>
          </a:p>
          <a:p>
            <a:pPr lvl="1"/>
            <a:r>
              <a:rPr lang="en-US" sz="1950" dirty="0"/>
              <a:t>Special purpose deployments with less diverse hardware.</a:t>
            </a:r>
          </a:p>
          <a:p>
            <a:pPr lvl="1"/>
            <a:r>
              <a:rPr lang="en-US" sz="1950" dirty="0"/>
              <a:t>Existing solutions aren’t just inconvenient and don’t work.</a:t>
            </a:r>
          </a:p>
          <a:p>
            <a:endParaRPr lang="en-US" sz="1950" dirty="0"/>
          </a:p>
          <a:p>
            <a:endParaRPr lang="en-US" sz="1950" dirty="0"/>
          </a:p>
          <a:p>
            <a:endParaRPr lang="en-US" sz="1950" dirty="0"/>
          </a:p>
          <a:p>
            <a:endParaRPr lang="en-US" sz="195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3975187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50" b="1" dirty="0"/>
              <a:t>Multi-tenant Data Centers : The challenges</a:t>
            </a:r>
          </a:p>
        </p:txBody>
      </p:sp>
      <p:sp>
        <p:nvSpPr>
          <p:cNvPr id="2" name="Content Placeholder 1"/>
          <p:cNvSpPr>
            <a:spLocks noGrp="1"/>
          </p:cNvSpPr>
          <p:nvPr>
            <p:ph idx="4294967295"/>
          </p:nvPr>
        </p:nvSpPr>
        <p:spPr>
          <a:xfrm>
            <a:off x="0" y="719138"/>
            <a:ext cx="6286500" cy="3795712"/>
          </a:xfrm>
        </p:spPr>
        <p:txBody>
          <a:bodyPr/>
          <a:lstStyle/>
          <a:p>
            <a:pPr algn="just">
              <a:buNone/>
            </a:pPr>
            <a:r>
              <a:rPr lang="en-IN" sz="1950" dirty="0"/>
              <a:t>    Cloud is shared among multiple parties and gives economy of scale. To share the cloud among multiple tenants, there's bit more work to do.  So the key needs for building a multi-tenant Cloud data center are: </a:t>
            </a:r>
            <a:endParaRPr lang="en-US" sz="1950" dirty="0"/>
          </a:p>
          <a:p>
            <a:pPr>
              <a:buNone/>
            </a:pPr>
            <a:endParaRPr lang="en-US" sz="1950" dirty="0"/>
          </a:p>
          <a:p>
            <a:pPr lvl="1">
              <a:buNone/>
            </a:pPr>
            <a:r>
              <a:rPr lang="en-US" sz="1950" b="1" dirty="0">
                <a:solidFill>
                  <a:srgbClr val="FF0000"/>
                </a:solidFill>
              </a:rPr>
              <a:t>(i) Agility</a:t>
            </a:r>
          </a:p>
          <a:p>
            <a:pPr lvl="1">
              <a:buNone/>
            </a:pPr>
            <a:r>
              <a:rPr lang="en-US" sz="1950" b="1" dirty="0">
                <a:solidFill>
                  <a:srgbClr val="002060"/>
                </a:solidFill>
              </a:rPr>
              <a:t>(ii) Location independent addressing</a:t>
            </a:r>
          </a:p>
          <a:p>
            <a:pPr lvl="1">
              <a:buNone/>
            </a:pPr>
            <a:r>
              <a:rPr lang="en-US" sz="1950" b="1" dirty="0">
                <a:solidFill>
                  <a:srgbClr val="FF0000"/>
                </a:solidFill>
              </a:rPr>
              <a:t>(iii) Performance uniformity</a:t>
            </a:r>
          </a:p>
          <a:p>
            <a:pPr lvl="1">
              <a:buNone/>
            </a:pPr>
            <a:r>
              <a:rPr lang="en-US" sz="1950" b="1" dirty="0">
                <a:solidFill>
                  <a:srgbClr val="002060"/>
                </a:solidFill>
              </a:rPr>
              <a:t>(iv) Security</a:t>
            </a:r>
          </a:p>
          <a:p>
            <a:pPr lvl="1">
              <a:buNone/>
            </a:pPr>
            <a:r>
              <a:rPr lang="en-US" sz="1950" b="1" dirty="0">
                <a:solidFill>
                  <a:srgbClr val="FF0000"/>
                </a:solidFill>
              </a:rPr>
              <a:t>(v) Network semantics</a:t>
            </a:r>
          </a:p>
        </p:txBody>
      </p:sp>
      <p:sp>
        <p:nvSpPr>
          <p:cNvPr id="5"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3171647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5EF8-9092-489B-81B4-0495BDBB7C06}"/>
              </a:ext>
            </a:extLst>
          </p:cNvPr>
          <p:cNvSpPr>
            <a:spLocks noGrp="1"/>
          </p:cNvSpPr>
          <p:nvPr>
            <p:ph type="title"/>
          </p:nvPr>
        </p:nvSpPr>
        <p:spPr/>
        <p:txBody>
          <a:bodyPr/>
          <a:lstStyle/>
          <a:p>
            <a:r>
              <a:rPr lang="en-IN" b="1" dirty="0"/>
              <a:t>open source software for cloud computing</a:t>
            </a:r>
            <a:endParaRPr lang="en-IN" dirty="0"/>
          </a:p>
        </p:txBody>
      </p:sp>
      <p:sp>
        <p:nvSpPr>
          <p:cNvPr id="3" name="Content Placeholder 2">
            <a:extLst>
              <a:ext uri="{FF2B5EF4-FFF2-40B4-BE49-F238E27FC236}">
                <a16:creationId xmlns:a16="http://schemas.microsoft.com/office/drawing/2014/main" id="{3A00C9F3-0273-4C64-913D-802C7AEB9D6B}"/>
              </a:ext>
            </a:extLst>
          </p:cNvPr>
          <p:cNvSpPr>
            <a:spLocks noGrp="1"/>
          </p:cNvSpPr>
          <p:nvPr>
            <p:ph idx="1"/>
          </p:nvPr>
        </p:nvSpPr>
        <p:spPr>
          <a:xfrm>
            <a:off x="316180" y="527540"/>
            <a:ext cx="8511639" cy="3560641"/>
          </a:xfrm>
        </p:spPr>
        <p:txBody>
          <a:bodyPr/>
          <a:lstStyle/>
          <a:p>
            <a:pPr marL="0" indent="0">
              <a:buNone/>
            </a:pPr>
            <a:endParaRPr lang="en-IN" b="1" dirty="0"/>
          </a:p>
          <a:p>
            <a:r>
              <a:rPr lang="en-IN" dirty="0"/>
              <a:t>The question used to be, “What container orchestration platform are you using?” Now the question is, “So, how are you running Kubernetes?” The past year has seen </a:t>
            </a:r>
            <a:r>
              <a:rPr lang="en-IN" u="sng" dirty="0">
                <a:hlinkClick r:id="rId2"/>
              </a:rPr>
              <a:t>Kubernetes</a:t>
            </a:r>
            <a:r>
              <a:rPr lang="en-IN" dirty="0"/>
              <a:t> continue its domination, with managed “K8s” clusters being offered by all three major cloud providers, and lots of innovation happening in the surrounding ecosystem. Our 2018 </a:t>
            </a:r>
            <a:r>
              <a:rPr lang="en-IN" dirty="0" err="1"/>
              <a:t>Bossie</a:t>
            </a:r>
            <a:r>
              <a:rPr lang="en-IN" dirty="0"/>
              <a:t> winners in cloud computing are ushering in the new era of cloud-native applications.</a:t>
            </a:r>
          </a:p>
          <a:p>
            <a:endParaRPr lang="en-IN" dirty="0"/>
          </a:p>
        </p:txBody>
      </p:sp>
    </p:spTree>
    <p:extLst>
      <p:ext uri="{BB962C8B-B14F-4D97-AF65-F5344CB8AC3E}">
        <p14:creationId xmlns:p14="http://schemas.microsoft.com/office/powerpoint/2010/main" val="3371787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(i) Agility</a:t>
            </a:r>
          </a:p>
        </p:txBody>
      </p:sp>
      <p:sp>
        <p:nvSpPr>
          <p:cNvPr id="2" name="Content Placeholder 1"/>
          <p:cNvSpPr>
            <a:spLocks noGrp="1"/>
          </p:cNvSpPr>
          <p:nvPr>
            <p:ph idx="4294967295"/>
          </p:nvPr>
        </p:nvSpPr>
        <p:spPr>
          <a:xfrm>
            <a:off x="0" y="811213"/>
            <a:ext cx="6384925" cy="3795712"/>
          </a:xfrm>
        </p:spPr>
        <p:txBody>
          <a:bodyPr>
            <a:normAutofit lnSpcReduction="10000"/>
          </a:bodyPr>
          <a:lstStyle/>
          <a:p>
            <a:r>
              <a:rPr lang="en-US" sz="1800" b="1" dirty="0">
                <a:solidFill>
                  <a:srgbClr val="FF0000"/>
                </a:solidFill>
              </a:rPr>
              <a:t>Use any server for any service at any time:</a:t>
            </a:r>
          </a:p>
          <a:p>
            <a:pPr lvl="1"/>
            <a:r>
              <a:rPr lang="en-US" sz="1800" b="1" dirty="0">
                <a:solidFill>
                  <a:srgbClr val="002060"/>
                </a:solidFill>
              </a:rPr>
              <a:t>Better economy of scale through increased utilization: </a:t>
            </a:r>
            <a:r>
              <a:rPr lang="en-IN" sz="1800" dirty="0"/>
              <a:t>Pack, compute as best we can for high utilization.  If we ever have constraints then it's going to be a lot harder to make full use of  resources. </a:t>
            </a:r>
            <a:endParaRPr lang="en-US" sz="1800" dirty="0"/>
          </a:p>
          <a:p>
            <a:pPr lvl="1"/>
            <a:r>
              <a:rPr lang="en-US" sz="1800" b="1" dirty="0">
                <a:solidFill>
                  <a:srgbClr val="002060"/>
                </a:solidFill>
              </a:rPr>
              <a:t>Improved reliability: </a:t>
            </a:r>
            <a:r>
              <a:rPr lang="en-IN" sz="1800" dirty="0"/>
              <a:t>If there is a planned outage or an unexpected outage, move the services to keep running uninterrupted. </a:t>
            </a:r>
          </a:p>
          <a:p>
            <a:pPr lvl="1"/>
            <a:endParaRPr lang="en-US" sz="1800" dirty="0"/>
          </a:p>
          <a:p>
            <a:r>
              <a:rPr lang="en-US" sz="1800" b="1" dirty="0">
                <a:solidFill>
                  <a:srgbClr val="FF0000"/>
                </a:solidFill>
              </a:rPr>
              <a:t>Service or tenant can means:</a:t>
            </a:r>
          </a:p>
          <a:p>
            <a:pPr lvl="1"/>
            <a:r>
              <a:rPr lang="en-US" sz="1800" dirty="0"/>
              <a:t>A customer renting space in a public cloud</a:t>
            </a:r>
          </a:p>
          <a:p>
            <a:pPr lvl="1"/>
            <a:r>
              <a:rPr lang="en-US" sz="1800" dirty="0"/>
              <a:t>Application or service in a private cloud as an internal customer</a:t>
            </a:r>
          </a:p>
          <a:p>
            <a:endParaRPr lang="en-US" sz="1800" dirty="0"/>
          </a:p>
          <a:p>
            <a:endParaRPr lang="en-US" sz="1800" dirty="0"/>
          </a:p>
          <a:p>
            <a:endParaRPr lang="en-US" sz="180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32984228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Traditional Datacenters</a:t>
            </a:r>
          </a:p>
        </p:txBody>
      </p:sp>
      <p:pic>
        <p:nvPicPr>
          <p:cNvPr id="6" name="Content Placeholder 5"/>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l="5760" t="13847"/>
          <a:stretch>
            <a:fillRect/>
          </a:stretch>
        </p:blipFill>
        <p:spPr>
          <a:xfrm>
            <a:off x="4189413" y="1289050"/>
            <a:ext cx="4954587" cy="3268663"/>
          </a:xfrm>
        </p:spPr>
      </p:pic>
      <p:cxnSp>
        <p:nvCxnSpPr>
          <p:cNvPr id="8" name="Straight Arrow Connector 7"/>
          <p:cNvCxnSpPr/>
          <p:nvPr/>
        </p:nvCxnSpPr>
        <p:spPr>
          <a:xfrm flipH="1">
            <a:off x="5924935" y="3286422"/>
            <a:ext cx="993052" cy="6314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6917987" y="3082718"/>
            <a:ext cx="998144" cy="253916"/>
          </a:xfrm>
          <a:prstGeom prst="rect">
            <a:avLst/>
          </a:prstGeom>
          <a:noFill/>
        </p:spPr>
        <p:txBody>
          <a:bodyPr wrap="square" rtlCol="0">
            <a:spAutoFit/>
          </a:bodyPr>
          <a:lstStyle/>
          <a:p>
            <a:r>
              <a:rPr lang="en-US" sz="1050" b="1" dirty="0"/>
              <a:t>Racks</a:t>
            </a:r>
          </a:p>
        </p:txBody>
      </p:sp>
      <p:cxnSp>
        <p:nvCxnSpPr>
          <p:cNvPr id="12" name="Straight Arrow Connector 11"/>
          <p:cNvCxnSpPr/>
          <p:nvPr/>
        </p:nvCxnSpPr>
        <p:spPr>
          <a:xfrm flipH="1">
            <a:off x="5975013" y="2833118"/>
            <a:ext cx="993052" cy="6314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6968065" y="2529179"/>
            <a:ext cx="998144" cy="415498"/>
          </a:xfrm>
          <a:prstGeom prst="rect">
            <a:avLst/>
          </a:prstGeom>
          <a:noFill/>
        </p:spPr>
        <p:txBody>
          <a:bodyPr wrap="square" rtlCol="0">
            <a:spAutoFit/>
          </a:bodyPr>
          <a:lstStyle/>
          <a:p>
            <a:r>
              <a:rPr lang="en-US" sz="1050" b="1" dirty="0"/>
              <a:t>Top of Racks switches</a:t>
            </a:r>
          </a:p>
        </p:txBody>
      </p:sp>
      <p:cxnSp>
        <p:nvCxnSpPr>
          <p:cNvPr id="14" name="Straight Arrow Connector 13"/>
          <p:cNvCxnSpPr/>
          <p:nvPr/>
        </p:nvCxnSpPr>
        <p:spPr>
          <a:xfrm flipH="1">
            <a:off x="5714435" y="1910975"/>
            <a:ext cx="1045674" cy="521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4772310" y="1500616"/>
            <a:ext cx="1152619" cy="1064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5919843" y="1272755"/>
            <a:ext cx="998144" cy="253916"/>
          </a:xfrm>
          <a:prstGeom prst="rect">
            <a:avLst/>
          </a:prstGeom>
          <a:noFill/>
        </p:spPr>
        <p:txBody>
          <a:bodyPr wrap="square" rtlCol="0">
            <a:spAutoFit/>
          </a:bodyPr>
          <a:lstStyle/>
          <a:p>
            <a:r>
              <a:rPr lang="en-US" sz="1050" b="1" dirty="0"/>
              <a:t>Routers</a:t>
            </a:r>
          </a:p>
        </p:txBody>
      </p:sp>
      <p:sp>
        <p:nvSpPr>
          <p:cNvPr id="19" name="TextBox 18"/>
          <p:cNvSpPr txBox="1"/>
          <p:nvPr/>
        </p:nvSpPr>
        <p:spPr>
          <a:xfrm>
            <a:off x="6758756" y="1634217"/>
            <a:ext cx="998144" cy="415498"/>
          </a:xfrm>
          <a:prstGeom prst="rect">
            <a:avLst/>
          </a:prstGeom>
          <a:noFill/>
        </p:spPr>
        <p:txBody>
          <a:bodyPr wrap="square" rtlCol="0">
            <a:spAutoFit/>
          </a:bodyPr>
          <a:lstStyle/>
          <a:p>
            <a:r>
              <a:rPr lang="en-US" sz="1050" b="1" dirty="0"/>
              <a:t>Aggregation switches</a:t>
            </a:r>
          </a:p>
        </p:txBody>
      </p:sp>
      <p:sp>
        <p:nvSpPr>
          <p:cNvPr id="1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8429026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p:txBody>
          <a:bodyPr/>
          <a:lstStyle/>
          <a:p>
            <a:r>
              <a:rPr lang="en-US" b="1" dirty="0"/>
              <a:t>Lack of Agility in Traditional DCs</a:t>
            </a:r>
          </a:p>
        </p:txBody>
      </p:sp>
      <p:pic>
        <p:nvPicPr>
          <p:cNvPr id="4" name="Content Placeholder 3"/>
          <p:cNvPicPr>
            <a:picLocks noGrp="1" noChangeAspect="1"/>
          </p:cNvPicPr>
          <p:nvPr>
            <p:ph idx="4294967295"/>
          </p:nvPr>
        </p:nvPicPr>
        <p:blipFill>
          <a:blip r:embed="rId2" cstate="print"/>
          <a:srcRect t="14623" r="21719" b="7163"/>
          <a:stretch>
            <a:fillRect/>
          </a:stretch>
        </p:blipFill>
        <p:spPr>
          <a:xfrm>
            <a:off x="0" y="1289050"/>
            <a:ext cx="3960813" cy="2967038"/>
          </a:xfrm>
          <a:prstGeom prst="rect">
            <a:avLst/>
          </a:prstGeom>
        </p:spPr>
      </p:pic>
      <p:sp>
        <p:nvSpPr>
          <p:cNvPr id="7" name="Rectangle 6"/>
          <p:cNvSpPr/>
          <p:nvPr/>
        </p:nvSpPr>
        <p:spPr>
          <a:xfrm>
            <a:off x="5959726" y="3208357"/>
            <a:ext cx="1852088" cy="7604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500" b="1" dirty="0">
                <a:solidFill>
                  <a:schemeClr val="tx1"/>
                </a:solidFill>
              </a:rPr>
              <a:t>Poor Utilization</a:t>
            </a:r>
          </a:p>
          <a:p>
            <a:pPr marL="214313" indent="-214313">
              <a:buFont typeface="Arial" panose="020B0604020202020204" pitchFamily="34" charset="0"/>
              <a:buChar char="•"/>
            </a:pPr>
            <a:r>
              <a:rPr lang="en-US" sz="1500" b="1" dirty="0">
                <a:solidFill>
                  <a:schemeClr val="tx1"/>
                </a:solidFill>
              </a:rPr>
              <a:t>Inability to expand</a:t>
            </a:r>
          </a:p>
        </p:txBody>
      </p:sp>
      <p:sp>
        <p:nvSpPr>
          <p:cNvPr id="8" name="Rectangle 7"/>
          <p:cNvSpPr/>
          <p:nvPr/>
        </p:nvSpPr>
        <p:spPr>
          <a:xfrm>
            <a:off x="5949972" y="1430733"/>
            <a:ext cx="1838200" cy="1603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just">
              <a:buFont typeface="Arial" panose="020B0604020202020204" pitchFamily="34" charset="0"/>
              <a:buChar char="•"/>
            </a:pPr>
            <a:r>
              <a:rPr lang="en-US" sz="1500" b="1" dirty="0">
                <a:solidFill>
                  <a:schemeClr val="tx1"/>
                </a:solidFill>
              </a:rPr>
              <a:t>Tenant in “silos” – </a:t>
            </a:r>
            <a:r>
              <a:rPr lang="en-US" sz="1500" dirty="0">
                <a:solidFill>
                  <a:schemeClr val="tx1"/>
                </a:solidFill>
              </a:rPr>
              <a:t>Means one rack or a part of the cluster is devoted to a particular service</a:t>
            </a:r>
          </a:p>
        </p:txBody>
      </p:sp>
      <p:sp>
        <p:nvSpPr>
          <p:cNvPr id="13"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35174505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p:txBody>
          <a:bodyPr/>
          <a:lstStyle/>
          <a:p>
            <a:r>
              <a:rPr lang="en-US" b="1" dirty="0"/>
              <a:t>Lack of Agility in Traditional DCs</a:t>
            </a:r>
          </a:p>
        </p:txBody>
      </p:sp>
      <p:pic>
        <p:nvPicPr>
          <p:cNvPr id="4" name="Content Placeholder 3"/>
          <p:cNvPicPr>
            <a:picLocks noGrp="1" noChangeAspect="1"/>
          </p:cNvPicPr>
          <p:nvPr>
            <p:ph idx="4294967295"/>
          </p:nvPr>
        </p:nvPicPr>
        <p:blipFill>
          <a:blip r:embed="rId2" cstate="print"/>
          <a:srcRect t="15981" r="24799" b="7912"/>
          <a:stretch>
            <a:fillRect/>
          </a:stretch>
        </p:blipFill>
        <p:spPr>
          <a:xfrm>
            <a:off x="0" y="1182688"/>
            <a:ext cx="3803650" cy="3003550"/>
          </a:xfrm>
          <a:prstGeom prst="rect">
            <a:avLst/>
          </a:prstGeom>
        </p:spPr>
      </p:pic>
      <p:sp>
        <p:nvSpPr>
          <p:cNvPr id="5" name="Rectangle 4"/>
          <p:cNvSpPr/>
          <p:nvPr/>
        </p:nvSpPr>
        <p:spPr>
          <a:xfrm>
            <a:off x="1871240" y="4542576"/>
            <a:ext cx="5260629" cy="203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ectangle 6"/>
          <p:cNvSpPr/>
          <p:nvPr/>
        </p:nvSpPr>
        <p:spPr>
          <a:xfrm>
            <a:off x="6632795" y="4094430"/>
            <a:ext cx="310647" cy="44814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10" name="Rectangle 9"/>
          <p:cNvSpPr/>
          <p:nvPr/>
        </p:nvSpPr>
        <p:spPr>
          <a:xfrm>
            <a:off x="5565235" y="1690863"/>
            <a:ext cx="2175641" cy="9695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just">
              <a:buFont typeface="Arial" panose="020B0604020202020204" pitchFamily="34" charset="0"/>
              <a:buChar char="•"/>
            </a:pPr>
            <a:r>
              <a:rPr lang="en-US" sz="1500" b="1" dirty="0">
                <a:solidFill>
                  <a:schemeClr val="tx1"/>
                </a:solidFill>
              </a:rPr>
              <a:t>IP addresses locked to topological location!</a:t>
            </a:r>
            <a:endParaRPr lang="en-US" sz="1500" dirty="0">
              <a:solidFill>
                <a:schemeClr val="tx1"/>
              </a:solidFill>
            </a:endParaRPr>
          </a:p>
        </p:txBody>
      </p:sp>
      <p:sp>
        <p:nvSpPr>
          <p:cNvPr id="13"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25487757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Key needs: Agility</a:t>
            </a:r>
          </a:p>
        </p:txBody>
      </p:sp>
      <p:sp>
        <p:nvSpPr>
          <p:cNvPr id="2" name="Content Placeholder 1"/>
          <p:cNvSpPr>
            <a:spLocks noGrp="1"/>
          </p:cNvSpPr>
          <p:nvPr>
            <p:ph idx="4294967295"/>
          </p:nvPr>
        </p:nvSpPr>
        <p:spPr>
          <a:xfrm>
            <a:off x="2486025" y="674688"/>
            <a:ext cx="6657975" cy="3981450"/>
          </a:xfrm>
        </p:spPr>
        <p:txBody>
          <a:bodyPr>
            <a:normAutofit lnSpcReduction="10000"/>
          </a:bodyPr>
          <a:lstStyle/>
          <a:p>
            <a:r>
              <a:rPr lang="en-US" sz="1950" b="1" dirty="0">
                <a:solidFill>
                  <a:srgbClr val="FF0000"/>
                </a:solidFill>
              </a:rPr>
              <a:t>Agility</a:t>
            </a:r>
          </a:p>
          <a:p>
            <a:pPr lvl="1"/>
            <a:r>
              <a:rPr lang="en-US" sz="1800" b="1" dirty="0">
                <a:solidFill>
                  <a:srgbClr val="FF0000"/>
                </a:solidFill>
              </a:rPr>
              <a:t>Location independent addressing: </a:t>
            </a:r>
            <a:r>
              <a:rPr lang="en-IN" sz="1800" dirty="0"/>
              <a:t>Racks are generally assigned different IP Subnets, because subnets are used as topological locators so that we can route. To move some service over there, we're going to have to change its IP address and it is hard to change the IP addresses of live running services. </a:t>
            </a:r>
          </a:p>
          <a:p>
            <a:pPr lvl="1">
              <a:buNone/>
            </a:pPr>
            <a:endParaRPr lang="en-US" sz="1800" dirty="0"/>
          </a:p>
          <a:p>
            <a:pPr lvl="1"/>
            <a:r>
              <a:rPr lang="en-US" sz="1800" b="1" dirty="0">
                <a:solidFill>
                  <a:srgbClr val="FF0000"/>
                </a:solidFill>
              </a:rPr>
              <a:t>Tenant’s IP address can be taken anywhere: </a:t>
            </a:r>
            <a:r>
              <a:rPr lang="en-IN" sz="1800" b="1" dirty="0">
                <a:solidFill>
                  <a:srgbClr val="FF0000"/>
                </a:solidFill>
              </a:rPr>
              <a:t> </a:t>
            </a:r>
            <a:r>
              <a:rPr lang="en-IN" sz="1800" dirty="0"/>
              <a:t>Tenant's IP address to be taken anywhere, independent of the location and the data center without notify tenants that it has changed location.  Large over subscription ratio i.e. 100 % or greater if there's a lot of communication between both sides will be about a hundred times lower throughput than communicating within the rack. </a:t>
            </a:r>
            <a:endParaRPr lang="en-US" sz="180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25554932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Key needs: Performance Uniformity</a:t>
            </a:r>
          </a:p>
        </p:txBody>
      </p:sp>
      <p:sp>
        <p:nvSpPr>
          <p:cNvPr id="2" name="Content Placeholder 1"/>
          <p:cNvSpPr>
            <a:spLocks noGrp="1"/>
          </p:cNvSpPr>
          <p:nvPr>
            <p:ph idx="4294967295"/>
          </p:nvPr>
        </p:nvSpPr>
        <p:spPr>
          <a:xfrm>
            <a:off x="0" y="658813"/>
            <a:ext cx="4067175" cy="3794125"/>
          </a:xfrm>
        </p:spPr>
        <p:txBody>
          <a:bodyPr/>
          <a:lstStyle/>
          <a:p>
            <a:r>
              <a:rPr lang="en-US" sz="1800" b="1" dirty="0">
                <a:solidFill>
                  <a:srgbClr val="FF0000"/>
                </a:solidFill>
              </a:rPr>
              <a:t>Performance Uniformity</a:t>
            </a:r>
          </a:p>
          <a:p>
            <a:endParaRPr lang="en-US" sz="1800" b="1" dirty="0">
              <a:solidFill>
                <a:srgbClr val="FF0000"/>
              </a:solidFill>
            </a:endParaRPr>
          </a:p>
          <a:p>
            <a:pPr lvl="1"/>
            <a:r>
              <a:rPr lang="en-IN" sz="1800" dirty="0"/>
              <a:t>Wherever the VMs are, they will see the </a:t>
            </a:r>
            <a:r>
              <a:rPr lang="en-IN" sz="1800" b="1" dirty="0">
                <a:solidFill>
                  <a:srgbClr val="FF0000"/>
                </a:solidFill>
              </a:rPr>
              <a:t>same performance and latency.</a:t>
            </a:r>
          </a:p>
          <a:p>
            <a:pPr lvl="1"/>
            <a:endParaRPr lang="en-IN" sz="1800" dirty="0"/>
          </a:p>
          <a:p>
            <a:pPr lvl="1"/>
            <a:r>
              <a:rPr lang="en-IN" sz="1800" b="1" dirty="0">
                <a:solidFill>
                  <a:srgbClr val="FF0000"/>
                </a:solidFill>
              </a:rPr>
              <a:t>Smaller units of compute </a:t>
            </a:r>
            <a:r>
              <a:rPr lang="en-IN" sz="1800" dirty="0"/>
              <a:t>that we've divided our services into, and put them anywhere in the data center, and may be on the same physical machine.  </a:t>
            </a:r>
            <a:endParaRPr lang="en-US" sz="1800" dirty="0"/>
          </a:p>
        </p:txBody>
      </p:sp>
      <p:grpSp>
        <p:nvGrpSpPr>
          <p:cNvPr id="18" name="Group 17"/>
          <p:cNvGrpSpPr/>
          <p:nvPr/>
        </p:nvGrpSpPr>
        <p:grpSpPr>
          <a:xfrm>
            <a:off x="4855779" y="1395261"/>
            <a:ext cx="3145221" cy="2340583"/>
            <a:chOff x="5376041" y="882870"/>
            <a:chExt cx="3547244" cy="2748195"/>
          </a:xfrm>
        </p:grpSpPr>
        <p:pic>
          <p:nvPicPr>
            <p:cNvPr id="6" name="Content Placeholder 3"/>
            <p:cNvPicPr>
              <a:picLocks noChangeAspect="1"/>
            </p:cNvPicPr>
            <p:nvPr/>
          </p:nvPicPr>
          <p:blipFill>
            <a:blip r:embed="rId2" cstate="print"/>
            <a:srcRect t="15996" r="21527" b="12022"/>
            <a:stretch>
              <a:fillRect/>
            </a:stretch>
          </p:blipFill>
          <p:spPr bwMode="auto">
            <a:xfrm>
              <a:off x="6089033" y="882870"/>
              <a:ext cx="2834252" cy="2207172"/>
            </a:xfrm>
            <a:prstGeom prst="rect">
              <a:avLst/>
            </a:prstGeom>
            <a:noFill/>
            <a:ln w="9525">
              <a:noFill/>
              <a:miter lim="800000"/>
              <a:headEnd/>
              <a:tailEnd/>
            </a:ln>
          </p:spPr>
        </p:pic>
        <p:cxnSp>
          <p:nvCxnSpPr>
            <p:cNvPr id="7" name="Straight Arrow Connector 6"/>
            <p:cNvCxnSpPr/>
            <p:nvPr/>
          </p:nvCxnSpPr>
          <p:spPr>
            <a:xfrm flipV="1">
              <a:off x="5726631" y="2361394"/>
              <a:ext cx="679010" cy="3802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5780951" y="2592258"/>
              <a:ext cx="689704" cy="248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V="1">
              <a:off x="5780952" y="2841228"/>
              <a:ext cx="1276538" cy="2052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376041" y="3089001"/>
              <a:ext cx="1403131" cy="542064"/>
            </a:xfrm>
            <a:prstGeom prst="rect">
              <a:avLst/>
            </a:prstGeom>
            <a:noFill/>
          </p:spPr>
          <p:txBody>
            <a:bodyPr wrap="square" rtlCol="0">
              <a:spAutoFit/>
            </a:bodyPr>
            <a:lstStyle/>
            <a:p>
              <a:r>
                <a:rPr lang="en-US" sz="1200" b="1" dirty="0"/>
                <a:t>Smaller units of compute</a:t>
              </a:r>
            </a:p>
          </p:txBody>
        </p:sp>
      </p:grpSp>
      <p:sp>
        <p:nvSpPr>
          <p:cNvPr id="20"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41729525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Key needs: Security</a:t>
            </a:r>
          </a:p>
        </p:txBody>
      </p:sp>
      <p:sp>
        <p:nvSpPr>
          <p:cNvPr id="2" name="Content Placeholder 1"/>
          <p:cNvSpPr>
            <a:spLocks noGrp="1"/>
          </p:cNvSpPr>
          <p:nvPr>
            <p:ph idx="4294967295"/>
          </p:nvPr>
        </p:nvSpPr>
        <p:spPr>
          <a:xfrm>
            <a:off x="0" y="635000"/>
            <a:ext cx="4229100" cy="3794125"/>
          </a:xfrm>
        </p:spPr>
        <p:txBody>
          <a:bodyPr>
            <a:normAutofit lnSpcReduction="10000"/>
          </a:bodyPr>
          <a:lstStyle/>
          <a:p>
            <a:r>
              <a:rPr lang="en-US" sz="1650" b="1" dirty="0">
                <a:solidFill>
                  <a:srgbClr val="FF0000"/>
                </a:solidFill>
              </a:rPr>
              <a:t>Security: </a:t>
            </a:r>
            <a:r>
              <a:rPr lang="en-IN" sz="1650" dirty="0"/>
              <a:t>Untrusting applications and users sitting right next to each other and can be inbound attacks. So to protect our tenants in the data center from each other in both the public data center as well as in the private cloud and you don't want them to have to trust each other.</a:t>
            </a:r>
          </a:p>
          <a:p>
            <a:endParaRPr lang="en-US" sz="1650" dirty="0"/>
          </a:p>
          <a:p>
            <a:pPr lvl="1"/>
            <a:r>
              <a:rPr lang="en-US" sz="1650" b="1" dirty="0">
                <a:solidFill>
                  <a:srgbClr val="FF0000"/>
                </a:solidFill>
              </a:rPr>
              <a:t>Micro-segmentation : </a:t>
            </a:r>
            <a:r>
              <a:rPr lang="en-IN" sz="1650" dirty="0"/>
              <a:t>separation of different regions of a network. </a:t>
            </a:r>
          </a:p>
          <a:p>
            <a:pPr lvl="1"/>
            <a:r>
              <a:rPr lang="en-IN" sz="1650" dirty="0"/>
              <a:t>Much finer grained division and control, of how data can flow.</a:t>
            </a:r>
          </a:p>
          <a:p>
            <a:pPr lvl="1"/>
            <a:r>
              <a:rPr lang="en-IN" sz="1650" dirty="0"/>
              <a:t>Isolate or control just the data flow between pairs of applications, or tenants that should be actually allowed.</a:t>
            </a:r>
            <a:endParaRPr lang="en-US" sz="1650" dirty="0"/>
          </a:p>
        </p:txBody>
      </p:sp>
      <p:pic>
        <p:nvPicPr>
          <p:cNvPr id="6" name="Content Placeholder 3"/>
          <p:cNvPicPr>
            <a:picLocks noChangeAspect="1"/>
          </p:cNvPicPr>
          <p:nvPr/>
        </p:nvPicPr>
        <p:blipFill>
          <a:blip r:embed="rId2" cstate="print"/>
          <a:srcRect t="14438" r="25264" b="11710"/>
          <a:stretch>
            <a:fillRect/>
          </a:stretch>
        </p:blipFill>
        <p:spPr bwMode="auto">
          <a:xfrm>
            <a:off x="5600707" y="1288843"/>
            <a:ext cx="2400299" cy="2282059"/>
          </a:xfrm>
          <a:prstGeom prst="rect">
            <a:avLst/>
          </a:prstGeom>
          <a:noFill/>
          <a:ln w="9525">
            <a:noFill/>
            <a:miter lim="800000"/>
            <a:headEnd/>
            <a:tailEnd/>
          </a:ln>
        </p:spPr>
      </p:pic>
      <p:sp>
        <p:nvSpPr>
          <p:cNvPr id="8"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34038861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Key needs: Network semantics</a:t>
            </a:r>
          </a:p>
        </p:txBody>
      </p:sp>
      <p:sp>
        <p:nvSpPr>
          <p:cNvPr id="2" name="Content Placeholder 1"/>
          <p:cNvSpPr>
            <a:spLocks noGrp="1"/>
          </p:cNvSpPr>
          <p:nvPr>
            <p:ph idx="4294967295"/>
          </p:nvPr>
        </p:nvSpPr>
        <p:spPr>
          <a:xfrm>
            <a:off x="0" y="704850"/>
            <a:ext cx="6238875" cy="3795713"/>
          </a:xfrm>
        </p:spPr>
        <p:txBody>
          <a:bodyPr/>
          <a:lstStyle/>
          <a:p>
            <a:r>
              <a:rPr lang="en-US" sz="1800" b="1" dirty="0">
                <a:solidFill>
                  <a:srgbClr val="FF0000"/>
                </a:solidFill>
              </a:rPr>
              <a:t>Network semantics:</a:t>
            </a:r>
          </a:p>
          <a:p>
            <a:endParaRPr lang="en-IN" sz="1800" b="1" dirty="0">
              <a:solidFill>
                <a:srgbClr val="FF0000"/>
              </a:solidFill>
            </a:endParaRPr>
          </a:p>
          <a:p>
            <a:pPr lvl="1"/>
            <a:r>
              <a:rPr lang="en-IN" sz="1800" dirty="0"/>
              <a:t>Match the functional service of a traditional data center</a:t>
            </a:r>
          </a:p>
          <a:p>
            <a:pPr lvl="1"/>
            <a:endParaRPr lang="en-US" sz="1800" dirty="0"/>
          </a:p>
          <a:p>
            <a:pPr lvl="1"/>
            <a:r>
              <a:rPr lang="en-US" sz="1800" dirty="0"/>
              <a:t>Not just Layer 3 routing services but also, Layer 2 services i.e. discovery services, multicast, broadcast etc. have to be supported.</a:t>
            </a:r>
          </a:p>
          <a:p>
            <a:pPr lvl="1"/>
            <a:endParaRPr lang="en-IN" sz="1800" dirty="0"/>
          </a:p>
        </p:txBody>
      </p:sp>
      <p:sp>
        <p:nvSpPr>
          <p:cNvPr id="7"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Software Defined Network</a:t>
            </a:r>
          </a:p>
        </p:txBody>
      </p:sp>
    </p:spTree>
    <p:extLst>
      <p:ext uri="{BB962C8B-B14F-4D97-AF65-F5344CB8AC3E}">
        <p14:creationId xmlns:p14="http://schemas.microsoft.com/office/powerpoint/2010/main" val="25776595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b="1" dirty="0"/>
              <a:t>Network Virtualization in            Multi-tenant Data Centers                 Case Study: VL2 </a:t>
            </a:r>
            <a:endParaRPr lang="en-IN" dirty="0"/>
          </a:p>
        </p:txBody>
      </p:sp>
      <p:pic>
        <p:nvPicPr>
          <p:cNvPr id="6" name="Picture 2"/>
          <p:cNvPicPr>
            <a:picLocks noChangeAspect="1" noChangeArrowheads="1"/>
          </p:cNvPicPr>
          <p:nvPr/>
        </p:nvPicPr>
        <p:blipFill>
          <a:blip r:embed="rId2" cstate="print"/>
          <a:srcRect l="23749" t="19481" r="24067" b="48197"/>
          <a:stretch>
            <a:fillRect/>
          </a:stretch>
        </p:blipFill>
        <p:spPr bwMode="auto">
          <a:xfrm>
            <a:off x="1143001" y="2731388"/>
            <a:ext cx="3819197" cy="1726324"/>
          </a:xfrm>
          <a:prstGeom prst="rect">
            <a:avLst/>
          </a:prstGeom>
          <a:noFill/>
          <a:ln w="9525">
            <a:noFill/>
            <a:miter lim="800000"/>
            <a:headEnd/>
            <a:tailEnd/>
          </a:ln>
        </p:spPr>
      </p:pic>
      <p:pic>
        <p:nvPicPr>
          <p:cNvPr id="78850" name="Picture 2" descr="Image result for VL2 data center network"/>
          <p:cNvPicPr>
            <a:picLocks noChangeAspect="1" noChangeArrowheads="1"/>
          </p:cNvPicPr>
          <p:nvPr/>
        </p:nvPicPr>
        <p:blipFill>
          <a:blip r:embed="rId3" cstate="print"/>
          <a:srcRect/>
          <a:stretch>
            <a:fillRect/>
          </a:stretch>
        </p:blipFill>
        <p:spPr bwMode="auto">
          <a:xfrm>
            <a:off x="5175037" y="2825981"/>
            <a:ext cx="2825969" cy="1974631"/>
          </a:xfrm>
          <a:prstGeom prst="rect">
            <a:avLst/>
          </a:prstGeom>
          <a:noFill/>
        </p:spPr>
      </p:pic>
      <p:sp>
        <p:nvSpPr>
          <p:cNvPr id="9"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19709329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t>Network Virtualization Case Study: VL2 </a:t>
            </a:r>
          </a:p>
        </p:txBody>
      </p:sp>
      <p:sp>
        <p:nvSpPr>
          <p:cNvPr id="2" name="Content Placeholder 1"/>
          <p:cNvSpPr>
            <a:spLocks noGrp="1"/>
          </p:cNvSpPr>
          <p:nvPr>
            <p:ph idx="4294967295"/>
          </p:nvPr>
        </p:nvSpPr>
        <p:spPr>
          <a:xfrm>
            <a:off x="0" y="1155700"/>
            <a:ext cx="6286500" cy="3389313"/>
          </a:xfrm>
        </p:spPr>
        <p:txBody>
          <a:bodyPr/>
          <a:lstStyle/>
          <a:p>
            <a:pPr>
              <a:buNone/>
            </a:pPr>
            <a:r>
              <a:rPr lang="en-US" sz="1950" b="1" dirty="0">
                <a:solidFill>
                  <a:srgbClr val="FF0000"/>
                </a:solidFill>
              </a:rPr>
              <a:t>Key Needs:</a:t>
            </a:r>
          </a:p>
          <a:p>
            <a:pPr>
              <a:buNone/>
            </a:pPr>
            <a:endParaRPr lang="en-US" sz="1950" dirty="0"/>
          </a:p>
          <a:p>
            <a:pPr>
              <a:buNone/>
            </a:pPr>
            <a:r>
              <a:rPr lang="en-US" sz="1950" b="1" dirty="0">
                <a:solidFill>
                  <a:srgbClr val="FF0000"/>
                </a:solidFill>
              </a:rPr>
              <a:t>(i) Agility</a:t>
            </a:r>
            <a:endParaRPr lang="en-IN" sz="1950" b="1" dirty="0">
              <a:solidFill>
                <a:srgbClr val="FF0000"/>
              </a:solidFill>
            </a:endParaRPr>
          </a:p>
          <a:p>
            <a:pPr>
              <a:buNone/>
            </a:pPr>
            <a:r>
              <a:rPr lang="en-IN" sz="1950" b="1" dirty="0">
                <a:solidFill>
                  <a:srgbClr val="002060"/>
                </a:solidFill>
              </a:rPr>
              <a:t>(ii) Location independent addressing</a:t>
            </a:r>
          </a:p>
          <a:p>
            <a:pPr>
              <a:buNone/>
            </a:pPr>
            <a:r>
              <a:rPr lang="en-IN" sz="1950" b="1" dirty="0">
                <a:solidFill>
                  <a:srgbClr val="FF0000"/>
                </a:solidFill>
              </a:rPr>
              <a:t>(iii) Performance uniformity</a:t>
            </a:r>
          </a:p>
          <a:p>
            <a:pPr>
              <a:buNone/>
            </a:pPr>
            <a:r>
              <a:rPr lang="en-IN" sz="1950" b="1" dirty="0">
                <a:solidFill>
                  <a:srgbClr val="002060"/>
                </a:solidFill>
              </a:rPr>
              <a:t>(iv) Security</a:t>
            </a:r>
          </a:p>
          <a:p>
            <a:pPr>
              <a:buNone/>
            </a:pPr>
            <a:r>
              <a:rPr lang="en-IN" sz="1950" b="1" dirty="0">
                <a:solidFill>
                  <a:srgbClr val="FF0000"/>
                </a:solidFill>
              </a:rPr>
              <a:t>(v) Network Semantics</a:t>
            </a:r>
          </a:p>
        </p:txBody>
      </p:sp>
      <p:sp>
        <p:nvSpPr>
          <p:cNvPr id="8" name="Footer Placeholder 3"/>
          <p:cNvSpPr txBox="1">
            <a:spLocks/>
          </p:cNvSpPr>
          <p:nvPr/>
        </p:nvSpPr>
        <p:spPr>
          <a:xfrm>
            <a:off x="5050983" y="4869680"/>
            <a:ext cx="2950028" cy="273844"/>
          </a:xfrm>
          <a:prstGeom prst="rect">
            <a:avLst/>
          </a:prstGeom>
          <a:noFill/>
        </p:spPr>
        <p:txBody>
          <a:bodyPr vert="horz" lIns="68580" tIns="34290" rIns="68580" bIns="34290" rtlCol="0" anchor="ctr"/>
          <a:lstStyle/>
          <a:p>
            <a:pPr algn="ctr">
              <a:defRPr/>
            </a:pPr>
            <a:r>
              <a:rPr lang="en-US" sz="1575" b="1" dirty="0">
                <a:solidFill>
                  <a:prstClr val="white"/>
                </a:solidFill>
              </a:rPr>
              <a:t>Case Study: VL2</a:t>
            </a:r>
          </a:p>
        </p:txBody>
      </p:sp>
    </p:spTree>
    <p:extLst>
      <p:ext uri="{BB962C8B-B14F-4D97-AF65-F5344CB8AC3E}">
        <p14:creationId xmlns:p14="http://schemas.microsoft.com/office/powerpoint/2010/main" val="2173568935"/>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Final TCS50_Corp PPT Template 2018_16x9_250618" id="{DB7AFD64-426C-4E36-9D07-50802EF75488}" vid="{907340DD-877F-4B54-96D9-C57E74D23287}"/>
    </a:ext>
  </a:extLst>
</a:theme>
</file>

<file path=ppt/theme/theme2.xml><?xml version="1.0" encoding="utf-8"?>
<a:theme xmlns:a="http://schemas.openxmlformats.org/drawingml/2006/main" name="2_Section Header">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3.xml><?xml version="1.0" encoding="utf-8"?>
<a:theme xmlns:a="http://schemas.openxmlformats.org/drawingml/2006/main" name="2_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21D58A44272E40AE2FBCEDA96F816B" ma:contentTypeVersion="0" ma:contentTypeDescription="Create a new document." ma:contentTypeScope="" ma:versionID="01e8ac6b750e5908eeca9f0b57c104a1">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8259F1-D46F-4C1F-B26F-8AF262256A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C6A22B0-BCBA-4EBF-85DA-1389332CD986}">
  <ds:schemaRefs>
    <ds:schemaRef ds:uri="http://purl.org/dc/dcmitype/"/>
    <ds:schemaRef ds:uri="http://schemas.openxmlformats.org/package/2006/metadata/core-properties"/>
    <ds:schemaRef ds:uri="http://schemas.microsoft.com/office/2006/documentManagement/types"/>
    <ds:schemaRef ds:uri="http://www.w3.org/XML/1998/namespace"/>
    <ds:schemaRef ds:uri="http://purl.org/dc/terms/"/>
    <ds:schemaRef ds:uri="http://purl.org/dc/elements/1.1/"/>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6C8B173-9972-4D14-A3AC-BB811AEEC8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 PPT Template 2015_16x9</Template>
  <TotalTime>7219</TotalTime>
  <Words>14160</Words>
  <Application>Microsoft Office PowerPoint</Application>
  <PresentationFormat>On-screen Show (16:9)</PresentationFormat>
  <Paragraphs>1859</Paragraphs>
  <Slides>175</Slides>
  <Notes>59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175</vt:i4>
      </vt:variant>
    </vt:vector>
  </HeadingPairs>
  <TitlesOfParts>
    <vt:vector size="190" baseType="lpstr">
      <vt:lpstr>굴림</vt:lpstr>
      <vt:lpstr>맑은 고딕</vt:lpstr>
      <vt:lpstr>メイリオ</vt:lpstr>
      <vt:lpstr>ＭＳ Ｐゴシック</vt:lpstr>
      <vt:lpstr>Arial</vt:lpstr>
      <vt:lpstr>Calibri</vt:lpstr>
      <vt:lpstr>Calibri Light</vt:lpstr>
      <vt:lpstr>Courier New</vt:lpstr>
      <vt:lpstr>Helvetica</vt:lpstr>
      <vt:lpstr>Myriad Pro</vt:lpstr>
      <vt:lpstr>Times New Roman</vt:lpstr>
      <vt:lpstr>Wingdings</vt:lpstr>
      <vt:lpstr>Corp PPT Template 2017_16x9</vt:lpstr>
      <vt:lpstr>2_Section Header</vt:lpstr>
      <vt:lpstr>2_Thank You</vt:lpstr>
      <vt:lpstr>Cloud Infrastructure and Management</vt:lpstr>
      <vt:lpstr>Contents of Lecture</vt:lpstr>
      <vt:lpstr>Data Centers</vt:lpstr>
      <vt:lpstr>PowerPoint Presentation</vt:lpstr>
      <vt:lpstr>Cloud Data Center : </vt:lpstr>
      <vt:lpstr>Cloud Data Center: Hybrid Cloud:Shared Responsibility Model</vt:lpstr>
      <vt:lpstr>On-Premises Data Centers vs Cloud Data Centers</vt:lpstr>
      <vt:lpstr>Cloud Servers vs Dedicated Servers</vt:lpstr>
      <vt:lpstr>open source software for cloud computing</vt:lpstr>
      <vt:lpstr>Kubernetes</vt:lpstr>
      <vt:lpstr>Docker</vt:lpstr>
      <vt:lpstr>Cloud Storage</vt:lpstr>
      <vt:lpstr>What is a Data Center?</vt:lpstr>
      <vt:lpstr>The Data Center in a nutshell</vt:lpstr>
      <vt:lpstr>Data Centers Challenges</vt:lpstr>
      <vt:lpstr>Anatomy of a Data Center</vt:lpstr>
      <vt:lpstr>Anatomy of a Data Center</vt:lpstr>
      <vt:lpstr>Anatomy of a Data Center</vt:lpstr>
      <vt:lpstr>Anatomy of a Data Center</vt:lpstr>
      <vt:lpstr>PowerPoint Presentation</vt:lpstr>
      <vt:lpstr>Emerging data center topology – Fat Trees</vt:lpstr>
      <vt:lpstr>Emerging data center topology – Fat Trees</vt:lpstr>
      <vt:lpstr>PowerPoint Presentation</vt:lpstr>
      <vt:lpstr>PowerPoint Presentation</vt:lpstr>
      <vt:lpstr>What is Cloud Computing?</vt:lpstr>
      <vt:lpstr>What is Cloud Computing?</vt:lpstr>
      <vt:lpstr>Cloud Computing – Key Characteristics</vt:lpstr>
      <vt:lpstr>Cloud Computing</vt:lpstr>
      <vt:lpstr>Cloud Computing – Categories</vt:lpstr>
      <vt:lpstr>Cloud Computing – Categories</vt:lpstr>
      <vt:lpstr>Cloud Computing – Categories</vt:lpstr>
      <vt:lpstr>Cloud Computing – Deployment Models</vt:lpstr>
      <vt:lpstr>Server Virtualization</vt:lpstr>
      <vt:lpstr>Cloud Computing depends on Server Virtualization</vt:lpstr>
      <vt:lpstr>Server Virtualization</vt:lpstr>
      <vt:lpstr>Networking of VMs inside the Hypervisor</vt:lpstr>
      <vt:lpstr>Docker</vt:lpstr>
      <vt:lpstr>(i) Using VMs as Virtualization</vt:lpstr>
      <vt:lpstr>Linux containers as Virtualization</vt:lpstr>
      <vt:lpstr>Linux containers</vt:lpstr>
      <vt:lpstr>(ii) Using Linux containers</vt:lpstr>
      <vt:lpstr>Kubernetes: Definition</vt:lpstr>
      <vt:lpstr>How Does Kubernetes Work?</vt:lpstr>
      <vt:lpstr>Kubernetes Architecture</vt:lpstr>
      <vt:lpstr>Kubernetes Master Node</vt:lpstr>
      <vt:lpstr>Kubernetes Worker Node</vt:lpstr>
      <vt:lpstr>Benefits of Kubernetes</vt:lpstr>
      <vt:lpstr>Things Kubernetes does not do...</vt:lpstr>
      <vt:lpstr>Networking with Docker</vt:lpstr>
      <vt:lpstr>Improving networking performance</vt:lpstr>
      <vt:lpstr>Packet processing on CPUs</vt:lpstr>
      <vt:lpstr>Packet processing on CPUs</vt:lpstr>
      <vt:lpstr>Approaches for Networking of VMs</vt:lpstr>
      <vt:lpstr>(i) Hardware based approach</vt:lpstr>
      <vt:lpstr>SR-IOV: Single-root I/O Virtualization</vt:lpstr>
      <vt:lpstr>SR-IOV: Single-root I/O Virtualization</vt:lpstr>
      <vt:lpstr>SR-IOV: Single-root I/O Virtualization</vt:lpstr>
      <vt:lpstr>SR-IOV: Single-root I/O Virtualization</vt:lpstr>
      <vt:lpstr>(ii) Software based approach</vt:lpstr>
      <vt:lpstr>Open vSwitch</vt:lpstr>
      <vt:lpstr>Open vSwitch</vt:lpstr>
      <vt:lpstr>Open vSwitch</vt:lpstr>
      <vt:lpstr>Inside Open vSwitch</vt:lpstr>
      <vt:lpstr>Inside Open vSwitch</vt:lpstr>
      <vt:lpstr>Introduction to Mininet</vt:lpstr>
      <vt:lpstr>Mininet Applications</vt:lpstr>
      <vt:lpstr>Important Links for Mininet</vt:lpstr>
      <vt:lpstr>Comparison</vt:lpstr>
      <vt:lpstr>References</vt:lpstr>
      <vt:lpstr>Conclusion</vt:lpstr>
      <vt:lpstr>Software Defined Network  Application to Networking in the Cloud</vt:lpstr>
      <vt:lpstr>Preface</vt:lpstr>
      <vt:lpstr>Need of SDN</vt:lpstr>
      <vt:lpstr>Traditional Network</vt:lpstr>
      <vt:lpstr>Software-defined network</vt:lpstr>
      <vt:lpstr>Key Ideas of SDN</vt:lpstr>
      <vt:lpstr>Example: NOX</vt:lpstr>
      <vt:lpstr>Key Ideas of SDN</vt:lpstr>
      <vt:lpstr>Evolution of SDN: Flexible Data Planes</vt:lpstr>
      <vt:lpstr>Evolution of SDN: Logically Centralized Control</vt:lpstr>
      <vt:lpstr>Evolution of SDN: Logically Centralized Control</vt:lpstr>
      <vt:lpstr>Evolution of SDN: Logically Centralized Control</vt:lpstr>
      <vt:lpstr>Evolution of SDN: Logically Centralized Control</vt:lpstr>
      <vt:lpstr>Evolution of SDN: Logically Centralized Control</vt:lpstr>
      <vt:lpstr>SDN Opportunities</vt:lpstr>
      <vt:lpstr>Challenges of SDN</vt:lpstr>
      <vt:lpstr>Architectural Challenges of SDN</vt:lpstr>
      <vt:lpstr>The First Cloud Apps for SDN</vt:lpstr>
      <vt:lpstr>Multi-tenant Data Centers : The challenges</vt:lpstr>
      <vt:lpstr>(i) Agility</vt:lpstr>
      <vt:lpstr>Traditional Datacenters</vt:lpstr>
      <vt:lpstr>Lack of Agility in Traditional DCs</vt:lpstr>
      <vt:lpstr>Lack of Agility in Traditional DCs</vt:lpstr>
      <vt:lpstr>Key needs: Agility</vt:lpstr>
      <vt:lpstr>Key needs: Performance Uniformity</vt:lpstr>
      <vt:lpstr>Key needs: Security</vt:lpstr>
      <vt:lpstr>Key needs: Network semantics</vt:lpstr>
      <vt:lpstr>Network Virtualization in            Multi-tenant Data Centers                 Case Study: VL2 </vt:lpstr>
      <vt:lpstr>Network Virtualization Case Study: VL2 </vt:lpstr>
      <vt:lpstr>Motivating Environmental Characteristics</vt:lpstr>
      <vt:lpstr>Motivating Environmental Characteristics</vt:lpstr>
      <vt:lpstr>VL2 physical topology</vt:lpstr>
      <vt:lpstr>Routing in VL2</vt:lpstr>
      <vt:lpstr>Routing Implementation</vt:lpstr>
      <vt:lpstr>Routing Implementation</vt:lpstr>
      <vt:lpstr>Any service anywhere</vt:lpstr>
      <vt:lpstr>End-to-end Example</vt:lpstr>
      <vt:lpstr>Did we achieve agility?</vt:lpstr>
      <vt:lpstr>Did we achieve agility?</vt:lpstr>
      <vt:lpstr>Where’s the SDN?</vt:lpstr>
      <vt:lpstr>Network Virtualization                                    Case Study: NVP</vt:lpstr>
      <vt:lpstr>NVP Approach to Virtualization</vt:lpstr>
      <vt:lpstr>Service: Arbitrary network topology</vt:lpstr>
      <vt:lpstr>Virtual Network Service</vt:lpstr>
      <vt:lpstr>Virtual Network Service</vt:lpstr>
      <vt:lpstr>PowerPoint Presentation</vt:lpstr>
      <vt:lpstr>Challenge: Performance</vt:lpstr>
      <vt:lpstr>Challenge: Performance</vt:lpstr>
      <vt:lpstr>Conclusion</vt:lpstr>
      <vt:lpstr>Design of Key-Value Stores</vt:lpstr>
      <vt:lpstr>Preface</vt:lpstr>
      <vt:lpstr>The Key-value Abstraction</vt:lpstr>
      <vt:lpstr>The Key-value Abstraction (2)</vt:lpstr>
      <vt:lpstr>Is it a kind of database ?</vt:lpstr>
      <vt:lpstr>Relational Database Example</vt:lpstr>
      <vt:lpstr>Mismatch with today’s workloads </vt:lpstr>
      <vt:lpstr>Needs of Today’s Workloads</vt:lpstr>
      <vt:lpstr>Scale out, not Scale up</vt:lpstr>
      <vt:lpstr>Key-value/NoSQL Data Model</vt:lpstr>
      <vt:lpstr>Key-value/NoSQL Data Model </vt:lpstr>
      <vt:lpstr>Column-Oriented Storage</vt:lpstr>
      <vt:lpstr>Design of Apache Cassandra</vt:lpstr>
      <vt:lpstr>Cassandra</vt:lpstr>
      <vt:lpstr>Inside Cassandra:  Key -&gt; Server Mapping</vt:lpstr>
      <vt:lpstr>PowerPoint Presentation</vt:lpstr>
      <vt:lpstr>Data Placement Strategies</vt:lpstr>
      <vt:lpstr>Snitches</vt:lpstr>
      <vt:lpstr>Writes </vt:lpstr>
      <vt:lpstr>Writes (2)</vt:lpstr>
      <vt:lpstr>Writes at a replica node</vt:lpstr>
      <vt:lpstr>Bloom Filter</vt:lpstr>
      <vt:lpstr>Compaction</vt:lpstr>
      <vt:lpstr>Deletes</vt:lpstr>
      <vt:lpstr>Reads </vt:lpstr>
      <vt:lpstr>Membership</vt:lpstr>
      <vt:lpstr>Cluster Membership – Gossip-Style </vt:lpstr>
      <vt:lpstr>Suspicion Mechanisms in Cassandra</vt:lpstr>
      <vt:lpstr>Cassandra Vs. RDBMS</vt:lpstr>
      <vt:lpstr>CAP Theorem</vt:lpstr>
      <vt:lpstr>CAP Theorem</vt:lpstr>
      <vt:lpstr>Why is Availability Important? </vt:lpstr>
      <vt:lpstr>Why is Consistency Important?</vt:lpstr>
      <vt:lpstr>Why is Partition-Tolerance Important?</vt:lpstr>
      <vt:lpstr>CAP Theorem Fallout</vt:lpstr>
      <vt:lpstr>CAP Tradeoff</vt:lpstr>
      <vt:lpstr>Eventual Consistency </vt:lpstr>
      <vt:lpstr>RDBMS vs. Key-value stores</vt:lpstr>
      <vt:lpstr>Consistency in Cassandra</vt:lpstr>
      <vt:lpstr>Quorums for Consistency</vt:lpstr>
      <vt:lpstr>Quorums in Detail</vt:lpstr>
      <vt:lpstr>Quorums in Detail (Contd..)</vt:lpstr>
      <vt:lpstr>Quorums in Detail (Contd.)</vt:lpstr>
      <vt:lpstr>Cassandra Consistency Levels (Contd.)</vt:lpstr>
      <vt:lpstr>Types of Consistency</vt:lpstr>
      <vt:lpstr>Consistency Solutions</vt:lpstr>
      <vt:lpstr>Consistency Solutions</vt:lpstr>
      <vt:lpstr> Eventual Consistency</vt:lpstr>
      <vt:lpstr>Newer Consistency Models</vt:lpstr>
      <vt:lpstr>Newer Consistency Models (Contd.)</vt:lpstr>
      <vt:lpstr>Newer Consistency Models (Contd.)</vt:lpstr>
      <vt:lpstr>Newer Consistency Models (Contd.)</vt:lpstr>
      <vt:lpstr>Which Consistency Model should you use?</vt:lpstr>
      <vt:lpstr> Strong Consistency Models</vt:lpstr>
      <vt:lpstr>Conclusion</vt:lpstr>
      <vt:lpstr>PowerPoint Presentation</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dc:title>
  <dc:subject>Learn how TCS is positioned for longer term sustainable growth</dc:subject>
  <dc:creator>Tata Consultancy Services</dc:creator>
  <cp:lastModifiedBy> </cp:lastModifiedBy>
  <cp:revision>1321</cp:revision>
  <dcterms:created xsi:type="dcterms:W3CDTF">2015-09-29T05:13:53Z</dcterms:created>
  <dcterms:modified xsi:type="dcterms:W3CDTF">2023-01-18T08:37:06Z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0x0101009D21D58A44272E40AE2FBCEDA96F816B</vt:lpwstr>
  </property>
</Properties>
</file>